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2" r:id="rId2"/>
    <p:sldId id="346" r:id="rId3"/>
    <p:sldId id="311" r:id="rId4"/>
    <p:sldId id="349" r:id="rId5"/>
    <p:sldId id="312" r:id="rId6"/>
    <p:sldId id="329" r:id="rId7"/>
    <p:sldId id="330" r:id="rId8"/>
    <p:sldId id="313" r:id="rId9"/>
    <p:sldId id="333" r:id="rId10"/>
    <p:sldId id="316" r:id="rId11"/>
    <p:sldId id="314" r:id="rId12"/>
    <p:sldId id="332" r:id="rId13"/>
    <p:sldId id="338" r:id="rId14"/>
    <p:sldId id="343" r:id="rId15"/>
    <p:sldId id="344" r:id="rId16"/>
    <p:sldId id="319" r:id="rId17"/>
    <p:sldId id="320" r:id="rId18"/>
    <p:sldId id="321" r:id="rId19"/>
    <p:sldId id="322" r:id="rId20"/>
    <p:sldId id="323" r:id="rId21"/>
    <p:sldId id="324" r:id="rId22"/>
    <p:sldId id="317" r:id="rId23"/>
    <p:sldId id="325" r:id="rId24"/>
    <p:sldId id="326"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0"/>
    <a:srgbClr val="DB002E"/>
    <a:srgbClr val="CFAAB4"/>
    <a:srgbClr val="F3914E"/>
    <a:srgbClr val="F088A4"/>
    <a:srgbClr val="DD4A53"/>
    <a:srgbClr val="475A8F"/>
    <a:srgbClr val="DBC8BE"/>
    <a:srgbClr val="DCA28F"/>
    <a:srgbClr val="D8A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55" autoAdjust="0"/>
    <p:restoredTop sz="72859" autoAdjust="0"/>
  </p:normalViewPr>
  <p:slideViewPr>
    <p:cSldViewPr>
      <p:cViewPr varScale="1">
        <p:scale>
          <a:sx n="67" d="100"/>
          <a:sy n="67" d="100"/>
        </p:scale>
        <p:origin x="1146" y="66"/>
      </p:cViewPr>
      <p:guideLst>
        <p:guide orient="horz" pos="2160"/>
        <p:guide pos="3840"/>
      </p:guideLst>
    </p:cSldViewPr>
  </p:slideViewPr>
  <p:notesTextViewPr>
    <p:cViewPr>
      <p:scale>
        <a:sx n="100" d="100"/>
        <a:sy n="100" d="100"/>
      </p:scale>
      <p:origin x="0" y="0"/>
    </p:cViewPr>
  </p:notesTextViewPr>
  <p:notesViewPr>
    <p:cSldViewPr>
      <p:cViewPr varScale="1">
        <p:scale>
          <a:sx n="69" d="100"/>
          <a:sy n="69" d="100"/>
        </p:scale>
        <p:origin x="-33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30530B-C0D9-4389-8C41-739D88369A17}" type="datetimeFigureOut">
              <a:rPr lang="cs-CZ" smtClean="0"/>
              <a:pPr/>
              <a:t>5.12.2016</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37F9EA-2A30-435F-9E93-015388AB5D24}" type="slidenum">
              <a:rPr lang="cs-CZ" smtClean="0"/>
              <a:pPr/>
              <a:t>‹#›</a:t>
            </a:fld>
            <a:endParaRPr lang="cs-CZ"/>
          </a:p>
        </p:txBody>
      </p:sp>
    </p:spTree>
    <p:extLst>
      <p:ext uri="{BB962C8B-B14F-4D97-AF65-F5344CB8AC3E}">
        <p14:creationId xmlns:p14="http://schemas.microsoft.com/office/powerpoint/2010/main" val="114118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5296D-6675-490A-81E2-B5E2AB688556}" type="datetimeFigureOut">
              <a:rPr lang="cs-CZ" smtClean="0"/>
              <a:pPr/>
              <a:t>5.12.2016</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33184-B5AC-4101-8619-C37317F2799A}" type="slidenum">
              <a:rPr lang="cs-CZ" smtClean="0"/>
              <a:pPr/>
              <a:t>‹#›</a:t>
            </a:fld>
            <a:endParaRPr lang="cs-CZ"/>
          </a:p>
        </p:txBody>
      </p:sp>
    </p:spTree>
    <p:extLst>
      <p:ext uri="{BB962C8B-B14F-4D97-AF65-F5344CB8AC3E}">
        <p14:creationId xmlns:p14="http://schemas.microsoft.com/office/powerpoint/2010/main" val="181866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133184-B5AC-4101-8619-C37317F2799A}" type="slidenum">
              <a:rPr lang="cs-CZ" smtClean="0"/>
              <a:pPr/>
              <a:t>1</a:t>
            </a:fld>
            <a:endParaRPr lang="cs-CZ"/>
          </a:p>
        </p:txBody>
      </p:sp>
    </p:spTree>
    <p:extLst>
      <p:ext uri="{BB962C8B-B14F-4D97-AF65-F5344CB8AC3E}">
        <p14:creationId xmlns:p14="http://schemas.microsoft.com/office/powerpoint/2010/main" val="279726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10000"/>
          </a:bodyPr>
          <a:lstStyle/>
          <a:p>
            <a:r>
              <a:rPr lang="cs-CZ" i="1" dirty="0" smtClean="0"/>
              <a:t>Česká republika má bohatou historii a velké množství památek, o které je třeba pečovat. Pohled na neudržované památky je vždy smutný, a proto věřím, že tato podpora zaměřená na obnovu, respektive revitalizaci a zatraktivnění našich nejvýznamnějších památek, napomůže k překonání působení času</a:t>
            </a:r>
            <a:endParaRPr lang="cs-CZ" dirty="0" smtClean="0"/>
          </a:p>
          <a:p>
            <a:endParaRPr lang="cs-CZ" dirty="0" smtClean="0"/>
          </a:p>
          <a:p>
            <a:r>
              <a:rPr lang="cs-CZ" dirty="0" smtClean="0"/>
              <a:t>Ministerstvo </a:t>
            </a:r>
            <a:r>
              <a:rPr lang="cs-CZ" dirty="0" smtClean="0"/>
              <a:t>pro místní rozvoj vyhlašuje již třináctou výzvu k předkládání projektů v Integrovaném regionálním operačním programu. Výzva je zaměřena na revitalizaci vybraných památek. Podpořeny budou například obnovy památek, opatření vedoucí k zajištění vyšší bezpečnosti návštěvníků, zpřístupnění dosud nezpřístupněných částí památkově chráněných objektů či modernizace jejich sociálního zázemí. Pro tuto výzvu jsou připraveny celkem tři miliardy korun.</a:t>
            </a:r>
          </a:p>
          <a:p>
            <a:endParaRPr lang="cs-CZ" dirty="0" smtClean="0"/>
          </a:p>
          <a:p>
            <a:r>
              <a:rPr lang="cs-CZ" dirty="0" smtClean="0"/>
              <a:t>Podpora je zaměřena na revitalizaci a zatraktivnění památek zapsaných na Seznam světového dědictví UNESCO, památek zařazených na Indikativní seznam světového dědictví UNESCO v kategorii kulturní dědictví, národních kulturních památek k 1. lednu 2014 a památek evidovaných v Indikativním seznamu národních kulturních památek k 1. lednu 2014. Příjemci podpory mohou být vlastníci památek nebo subjekty s právem hospodaření (podle zápisu v katastru nemovitostí) kromě fyzických osob nepodnikajících. Z Evropského fondu pro regionální rozvoj jsou pro tuto výzvu připraveny 3 mld. Kč. Předmětem podpory nebudou komerční turistická zařízení jako volnočasová zařízení, lázeňské provozy, ubytovací a stravovací zařízení.</a:t>
            </a:r>
            <a:br>
              <a:rPr lang="cs-CZ" dirty="0" smtClean="0"/>
            </a:br>
            <a:r>
              <a:rPr lang="cs-CZ" dirty="0" smtClean="0"/>
              <a:t> </a:t>
            </a:r>
            <a:br>
              <a:rPr lang="cs-CZ" dirty="0" smtClean="0"/>
            </a:br>
            <a:r>
              <a:rPr lang="cs-CZ" dirty="0" smtClean="0"/>
              <a:t>Maximální výše celkových výdajů je 123  282 000 Kč pro památky zařazené na Indikativní seznam světového dědictví UNESCO v kategorii kulturní dědictví, pro národní kulturní památky a památky evidované v Indikativním seznamu národních kulturních památek k 1. lednu 2014, respektive 246 565 000 Kč pro památky zapsané na Seznam světového dědictví UNESCO. Minimální výše celkových způsobilých výdajů na jeden projekt je 5  mil. Kč.</a:t>
            </a:r>
            <a:br>
              <a:rPr lang="cs-CZ" dirty="0" smtClean="0"/>
            </a:br>
            <a:r>
              <a:rPr lang="cs-CZ" dirty="0" smtClean="0"/>
              <a:t>Výzva č. 13 „Revitalizace vybraných památek“ je vyhlášena v rámci specifického cíl 3.1 IROP „Zefektivnění prezentace, posílení ochrany a rozvoje kulturního dědictví“.</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10</a:t>
            </a:fld>
            <a:endParaRPr lang="cs-CZ" dirty="0"/>
          </a:p>
        </p:txBody>
      </p:sp>
    </p:spTree>
    <p:extLst>
      <p:ext uri="{BB962C8B-B14F-4D97-AF65-F5344CB8AC3E}">
        <p14:creationId xmlns:p14="http://schemas.microsoft.com/office/powerpoint/2010/main" val="123289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Místní akční skupina</a:t>
            </a:r>
          </a:p>
          <a:p>
            <a:r>
              <a:rPr lang="cs-CZ" sz="1200" b="1" kern="1200" dirty="0" smtClean="0">
                <a:solidFill>
                  <a:schemeClr val="tx1"/>
                </a:solidFill>
                <a:effectLst/>
                <a:latin typeface="+mn-lt"/>
                <a:ea typeface="+mn-ea"/>
                <a:cs typeface="+mn-cs"/>
              </a:rPr>
              <a:t>Rozvoj místní ekonomiky</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Budou zlepšovány podmínky pro ekonomický rozvoj. Přímo v regionu vzniknou nová pracovní místa. Zvýší se využívání produktů od místních podnikatelů. Bude rozvinuto sociální podnikání a bude podporováno využívání práce sociálních podniků. Budou využity dostupné prostory pro podnikání a bude snížen počet a rozloha brownfields.</a:t>
            </a:r>
          </a:p>
          <a:p>
            <a:r>
              <a:rPr lang="cs-CZ" sz="1200" kern="1200" dirty="0" smtClean="0">
                <a:solidFill>
                  <a:schemeClr val="tx1"/>
                </a:solidFill>
                <a:effectLst/>
                <a:latin typeface="+mn-lt"/>
                <a:ea typeface="+mn-ea"/>
                <a:cs typeface="+mn-cs"/>
              </a:rPr>
              <a:t> </a:t>
            </a:r>
          </a:p>
          <a:p>
            <a:r>
              <a:rPr lang="cs-CZ" sz="1200" b="1" kern="1200" dirty="0" smtClean="0">
                <a:solidFill>
                  <a:schemeClr val="tx1"/>
                </a:solidFill>
                <a:effectLst/>
                <a:latin typeface="+mn-lt"/>
                <a:ea typeface="+mn-ea"/>
                <a:cs typeface="+mn-cs"/>
              </a:rPr>
              <a:t>Veřejné služby</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Bude zajištěna dostupnost a kvalita mateřských a základních škol. Dojde ke vzniku dětských skupin a dalších zařízení poskytujících péči o děti do tří let. Bude zajištěna péče o všechny skupiny potřebných obyvatel a pomocí sociální prevence se daří předcházet negativním sociálním jevům. Budou dostupné pečovatelské služby, terénní paliativní péče. Budou vystavěny sociální byty pro potřebné skupiny obyvatel.</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baseline="30000" dirty="0" smtClean="0">
                <a:solidFill>
                  <a:schemeClr val="tx1"/>
                </a:solidFill>
                <a:effectLst/>
                <a:latin typeface="+mn-lt"/>
                <a:ea typeface="+mn-ea"/>
                <a:cs typeface="+mn-cs"/>
              </a:rPr>
              <a:t>CLLD je označením nástroje v rámci SCLLD, pomocí něhož jsou na MAS prostřednictví tzv. programových rámců vybraných operačních programů alokovány finanční prostředky. MAS na základě smlouvy s řídícím orgánem příslušného operačního programu, resp. s Ministerstvem pro místní rozvoj, získá finanční prostředky na předem stanovené aktivity a na základě výzev je zprostředkuje žadatelům z regionů, kteří splní žádaná kritéria a přispějí k naplnění indikátorů, které bude mít MAS zakotveny ve zmíněné smlouvě.</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Strategie komunitně vedeného </a:t>
            </a:r>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místního rozvoje SCLLD</a:t>
            </a:r>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11</a:t>
            </a:fld>
            <a:endParaRPr lang="cs-CZ" dirty="0"/>
          </a:p>
        </p:txBody>
      </p:sp>
    </p:spTree>
    <p:extLst>
      <p:ext uri="{BB962C8B-B14F-4D97-AF65-F5344CB8AC3E}">
        <p14:creationId xmlns:p14="http://schemas.microsoft.com/office/powerpoint/2010/main" val="35473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Místní akční skupina</a:t>
            </a:r>
          </a:p>
          <a:p>
            <a:r>
              <a:rPr lang="cs-CZ" sz="1200" b="1" kern="1200" dirty="0" smtClean="0">
                <a:solidFill>
                  <a:schemeClr val="tx1"/>
                </a:solidFill>
                <a:effectLst/>
                <a:latin typeface="+mn-lt"/>
                <a:ea typeface="+mn-ea"/>
                <a:cs typeface="+mn-cs"/>
              </a:rPr>
              <a:t>Rozvoj místní ekonomiky</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Budou zlepšovány podmínky pro ekonomický rozvoj. Přímo v regionu vzniknou nová pracovní místa. Zvýší se využívání produktů od místních podnikatelů. Bude rozvinuto sociální podnikání a bude podporováno využívání práce sociálních podniků. Budou využity dostupné prostory pro podnikání a bude snížen počet a rozloha brownfields.</a:t>
            </a:r>
          </a:p>
          <a:p>
            <a:r>
              <a:rPr lang="cs-CZ" sz="1200" kern="1200" dirty="0" smtClean="0">
                <a:solidFill>
                  <a:schemeClr val="tx1"/>
                </a:solidFill>
                <a:effectLst/>
                <a:latin typeface="+mn-lt"/>
                <a:ea typeface="+mn-ea"/>
                <a:cs typeface="+mn-cs"/>
              </a:rPr>
              <a:t> </a:t>
            </a:r>
          </a:p>
          <a:p>
            <a:r>
              <a:rPr lang="cs-CZ" sz="1200" b="1" kern="1200" dirty="0" smtClean="0">
                <a:solidFill>
                  <a:schemeClr val="tx1"/>
                </a:solidFill>
                <a:effectLst/>
                <a:latin typeface="+mn-lt"/>
                <a:ea typeface="+mn-ea"/>
                <a:cs typeface="+mn-cs"/>
              </a:rPr>
              <a:t>Veřejné služby</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Bude zajištěna dostupnost a kvalita mateřských a základních škol. Dojde ke vzniku dětských skupin a dalších zařízení poskytujících péči o děti do tří let. Bude zajištěna péče o všechny skupiny potřebných obyvatel a pomocí sociální prevence se daří předcházet negativním sociálním jevům. Budou dostupné pečovatelské služby, terénní paliativní péče. Budou vystavěny sociální byty pro potřebné skupiny obyvatel.</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baseline="30000" dirty="0" smtClean="0">
                <a:solidFill>
                  <a:schemeClr val="tx1"/>
                </a:solidFill>
                <a:effectLst/>
                <a:latin typeface="+mn-lt"/>
                <a:ea typeface="+mn-ea"/>
                <a:cs typeface="+mn-cs"/>
              </a:rPr>
              <a:t>CLLD je označením nástroje v rámci SCLLD, pomocí něhož jsou na MAS prostřednictví tzv. programových rámců vybraných operačních programů alokovány finanční prostředky. MAS na základě smlouvy s řídícím orgánem příslušného operačního programu, resp. s Ministerstvem pro místní rozvoj, získá finanční prostředky na předem stanovené aktivity a na základě výzev je zprostředkuje žadatelům z regionů, kteří splní žádaná kritéria a přispějí k naplnění indikátorů, které bude mít MAS zakotveny ve zmíněné smlouvě.</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Strategie komunitně vedeného </a:t>
            </a:r>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místního rozvoje SCLLD</a:t>
            </a:r>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12</a:t>
            </a:fld>
            <a:endParaRPr lang="cs-CZ" dirty="0"/>
          </a:p>
        </p:txBody>
      </p:sp>
    </p:spTree>
    <p:extLst>
      <p:ext uri="{BB962C8B-B14F-4D97-AF65-F5344CB8AC3E}">
        <p14:creationId xmlns:p14="http://schemas.microsoft.com/office/powerpoint/2010/main" val="14244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13</a:t>
            </a:fld>
            <a:endParaRPr lang="cs-CZ" dirty="0"/>
          </a:p>
        </p:txBody>
      </p:sp>
    </p:spTree>
    <p:extLst>
      <p:ext uri="{BB962C8B-B14F-4D97-AF65-F5344CB8AC3E}">
        <p14:creationId xmlns:p14="http://schemas.microsoft.com/office/powerpoint/2010/main" val="3742209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7500" lnSpcReduction="20000"/>
          </a:bodyPr>
          <a:lstStyle/>
          <a:p>
            <a:pPr>
              <a:lnSpc>
                <a:spcPts val="2400"/>
              </a:lnSpc>
              <a:spcBef>
                <a:spcPct val="20000"/>
              </a:spcBef>
              <a:buClr>
                <a:srgbClr val="DD052A"/>
              </a:buClr>
              <a:defRPr/>
            </a:pPr>
            <a:r>
              <a:rPr lang="cs-CZ" sz="1200" spc="40" dirty="0" smtClean="0">
                <a:solidFill>
                  <a:schemeClr val="tx1">
                    <a:lumMod val="75000"/>
                    <a:lumOff val="25000"/>
                  </a:schemeClr>
                </a:solidFill>
                <a:latin typeface="Arial" pitchFamily="34" charset="0"/>
                <a:cs typeface="Arial" pitchFamily="34" charset="0"/>
              </a:rPr>
              <a:t>Kdo může žádat: </a:t>
            </a:r>
          </a:p>
          <a:p>
            <a:pPr marL="447675" indent="-447675">
              <a:lnSpc>
                <a:spcPts val="2400"/>
              </a:lnSpc>
              <a:spcBef>
                <a:spcPct val="20000"/>
              </a:spcBef>
              <a:buClr>
                <a:srgbClr val="DD052A"/>
              </a:buClr>
              <a:buFont typeface="Arial" pitchFamily="34" charset="0"/>
              <a:buChar char="•"/>
              <a:defRPr/>
            </a:pPr>
            <a:r>
              <a:rPr lang="cs-CZ" sz="1200" spc="40" dirty="0" smtClean="0">
                <a:solidFill>
                  <a:schemeClr val="tx1">
                    <a:lumMod val="75000"/>
                    <a:lumOff val="25000"/>
                  </a:schemeClr>
                </a:solidFill>
                <a:latin typeface="Arial" pitchFamily="34" charset="0"/>
                <a:cs typeface="Arial" pitchFamily="34" charset="0"/>
              </a:rPr>
              <a:t>Obce, PO, FO, v jejichž výlučném vlastnictví je pozemek, na němž bude stavba provedena, nebo v jejichž výlučném vlastnictví je budova či byt, kde bude provedena výstavba nebo stavební úpravy. </a:t>
            </a:r>
          </a:p>
          <a:p>
            <a:pPr>
              <a:lnSpc>
                <a:spcPts val="2400"/>
              </a:lnSpc>
              <a:spcBef>
                <a:spcPct val="20000"/>
              </a:spcBef>
              <a:buClr>
                <a:srgbClr val="DD052A"/>
              </a:buClr>
              <a:defRPr/>
            </a:pPr>
            <a:r>
              <a:rPr lang="cs-CZ" sz="1200" spc="40" dirty="0" smtClean="0">
                <a:solidFill>
                  <a:schemeClr val="tx1">
                    <a:lumMod val="75000"/>
                    <a:lumOff val="25000"/>
                  </a:schemeClr>
                </a:solidFill>
                <a:latin typeface="Arial" pitchFamily="34" charset="0"/>
                <a:cs typeface="Arial" pitchFamily="34" charset="0"/>
              </a:rPr>
              <a:t>Úvěr lze využít na: </a:t>
            </a:r>
          </a:p>
          <a:p>
            <a:pPr marL="447675" indent="-447675">
              <a:lnSpc>
                <a:spcPts val="2400"/>
              </a:lnSpc>
              <a:spcBef>
                <a:spcPct val="20000"/>
              </a:spcBef>
              <a:buClr>
                <a:srgbClr val="DD052A"/>
              </a:buClr>
              <a:buFont typeface="Arial" pitchFamily="34" charset="0"/>
              <a:buChar char="•"/>
              <a:defRPr/>
            </a:pPr>
            <a:r>
              <a:rPr lang="cs-CZ" sz="1200" spc="40" dirty="0" smtClean="0">
                <a:solidFill>
                  <a:schemeClr val="tx1">
                    <a:lumMod val="75000"/>
                    <a:lumOff val="25000"/>
                  </a:schemeClr>
                </a:solidFill>
                <a:latin typeface="Arial" pitchFamily="34" charset="0"/>
                <a:cs typeface="Arial" pitchFamily="34" charset="0"/>
              </a:rPr>
              <a:t>novostavbu bytů, kterou vznikne bytový dům s nájemními byty; </a:t>
            </a:r>
          </a:p>
          <a:p>
            <a:pPr marL="447675" indent="-447675">
              <a:lnSpc>
                <a:spcPts val="2400"/>
              </a:lnSpc>
              <a:spcBef>
                <a:spcPct val="20000"/>
              </a:spcBef>
              <a:buClr>
                <a:srgbClr val="DD052A"/>
              </a:buClr>
              <a:buFont typeface="Arial" pitchFamily="34" charset="0"/>
              <a:buChar char="•"/>
              <a:defRPr/>
            </a:pPr>
            <a:r>
              <a:rPr lang="cs-CZ" sz="1200" spc="40" dirty="0" smtClean="0">
                <a:solidFill>
                  <a:schemeClr val="tx1">
                    <a:lumMod val="75000"/>
                    <a:lumOff val="25000"/>
                  </a:schemeClr>
                </a:solidFill>
                <a:latin typeface="Arial" pitchFamily="34" charset="0"/>
                <a:cs typeface="Arial" pitchFamily="34" charset="0"/>
              </a:rPr>
              <a:t>stavební úpravy, kterými vznikne nájemní byt z prostor doposud určených k jiným účelům než k bydlení nástavbu či přístavbu, čímž vznikne nájemní byt stavební úpravy, kterými vzniknou nájemní byty způsobilé k bydlení v bytovém domě, kde dosud žádný byt k bydlení nebyl; </a:t>
            </a:r>
          </a:p>
          <a:p>
            <a:pPr marL="447675" indent="-447675">
              <a:lnSpc>
                <a:spcPts val="2400"/>
              </a:lnSpc>
              <a:spcBef>
                <a:spcPct val="20000"/>
              </a:spcBef>
              <a:buClr>
                <a:srgbClr val="DD052A"/>
              </a:buClr>
              <a:buFont typeface="Arial" pitchFamily="34" charset="0"/>
              <a:buChar char="•"/>
              <a:defRPr/>
            </a:pPr>
            <a:r>
              <a:rPr lang="cs-CZ" sz="1200" spc="40" dirty="0" smtClean="0">
                <a:solidFill>
                  <a:schemeClr val="tx1">
                    <a:lumMod val="75000"/>
                    <a:lumOff val="25000"/>
                  </a:schemeClr>
                </a:solidFill>
                <a:latin typeface="Arial" pitchFamily="34" charset="0"/>
                <a:cs typeface="Arial" pitchFamily="34" charset="0"/>
              </a:rPr>
              <a:t>stavební úpravy stávajícího nájemního bytu, jehož rozdělením vznikne alespoň 1 další nájemní byt způsobilý k bydlení.        </a:t>
            </a:r>
          </a:p>
          <a:p>
            <a:pPr>
              <a:lnSpc>
                <a:spcPts val="2400"/>
              </a:lnSpc>
              <a:spcBef>
                <a:spcPct val="20000"/>
              </a:spcBef>
              <a:buClr>
                <a:srgbClr val="DD052A"/>
              </a:buClr>
              <a:defRPr/>
            </a:pPr>
            <a:r>
              <a:rPr lang="cs-CZ" sz="1200" spc="40" dirty="0" smtClean="0">
                <a:solidFill>
                  <a:schemeClr val="tx1">
                    <a:lumMod val="75000"/>
                    <a:lumOff val="25000"/>
                  </a:schemeClr>
                </a:solidFill>
                <a:latin typeface="Arial" pitchFamily="34" charset="0"/>
                <a:cs typeface="Arial" pitchFamily="34" charset="0"/>
              </a:rPr>
              <a:t>Výše úvěru:  až do 90 % rozhodných výdajů; </a:t>
            </a:r>
          </a:p>
          <a:p>
            <a:pPr>
              <a:lnSpc>
                <a:spcPts val="2400"/>
              </a:lnSpc>
              <a:spcBef>
                <a:spcPct val="20000"/>
              </a:spcBef>
              <a:buClr>
                <a:srgbClr val="DD052A"/>
              </a:buClr>
              <a:defRPr/>
            </a:pPr>
            <a:r>
              <a:rPr lang="cs-CZ" sz="1200" spc="40" dirty="0" smtClean="0">
                <a:solidFill>
                  <a:schemeClr val="tx1">
                    <a:lumMod val="75000"/>
                    <a:lumOff val="25000"/>
                  </a:schemeClr>
                </a:solidFill>
                <a:latin typeface="Arial" pitchFamily="34" charset="0"/>
                <a:cs typeface="Arial" pitchFamily="34" charset="0"/>
              </a:rPr>
              <a:t>Úroková sazba: minimálně 0,75 % </a:t>
            </a:r>
            <a:r>
              <a:rPr lang="cs-CZ" sz="1200" spc="40" dirty="0" err="1" smtClean="0">
                <a:solidFill>
                  <a:schemeClr val="tx1">
                    <a:lumMod val="75000"/>
                    <a:lumOff val="25000"/>
                  </a:schemeClr>
                </a:solidFill>
                <a:latin typeface="Arial" pitchFamily="34" charset="0"/>
                <a:cs typeface="Arial" pitchFamily="34" charset="0"/>
              </a:rPr>
              <a:t>p.a</a:t>
            </a:r>
            <a:r>
              <a:rPr lang="cs-CZ" sz="1200" spc="40" dirty="0" smtClean="0">
                <a:solidFill>
                  <a:schemeClr val="tx1">
                    <a:lumMod val="75000"/>
                    <a:lumOff val="25000"/>
                  </a:schemeClr>
                </a:solidFill>
                <a:latin typeface="Arial" pitchFamily="34" charset="0"/>
                <a:cs typeface="Arial" pitchFamily="34" charset="0"/>
              </a:rPr>
              <a:t>. při dodržení limitu de </a:t>
            </a:r>
            <a:r>
              <a:rPr lang="cs-CZ" sz="1200" spc="40" dirty="0" err="1" smtClean="0">
                <a:solidFill>
                  <a:schemeClr val="tx1">
                    <a:lumMod val="75000"/>
                    <a:lumOff val="25000"/>
                  </a:schemeClr>
                </a:solidFill>
                <a:latin typeface="Arial" pitchFamily="34" charset="0"/>
                <a:cs typeface="Arial" pitchFamily="34" charset="0"/>
              </a:rPr>
              <a:t>minimis</a:t>
            </a:r>
            <a:r>
              <a:rPr lang="cs-CZ" sz="1200" spc="40" dirty="0" smtClean="0">
                <a:solidFill>
                  <a:schemeClr val="tx1">
                    <a:lumMod val="75000"/>
                    <a:lumOff val="25000"/>
                  </a:schemeClr>
                </a:solidFill>
                <a:latin typeface="Arial" pitchFamily="34" charset="0"/>
                <a:cs typeface="Arial" pitchFamily="34" charset="0"/>
              </a:rPr>
              <a:t>.  Splatnost úvěru:  30 let ode dne dokončení výstavby. </a:t>
            </a:r>
          </a:p>
          <a:p>
            <a:endParaRPr lang="cs-CZ" sz="1200" b="0" i="0" u="none"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14</a:t>
            </a:fld>
            <a:endParaRPr lang="cs-CZ" dirty="0"/>
          </a:p>
        </p:txBody>
      </p:sp>
    </p:spTree>
    <p:extLst>
      <p:ext uri="{BB962C8B-B14F-4D97-AF65-F5344CB8AC3E}">
        <p14:creationId xmlns:p14="http://schemas.microsoft.com/office/powerpoint/2010/main" val="98231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15</a:t>
            </a:fld>
            <a:endParaRPr lang="cs-CZ" dirty="0"/>
          </a:p>
        </p:txBody>
      </p:sp>
    </p:spTree>
    <p:extLst>
      <p:ext uri="{BB962C8B-B14F-4D97-AF65-F5344CB8AC3E}">
        <p14:creationId xmlns:p14="http://schemas.microsoft.com/office/powerpoint/2010/main" val="317842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Žadatelé budou podávat žádosti prostřednictvím obecních úřadů příslušných obcí s rozšířenou působností. Zásady programu stanoví:</a:t>
            </a:r>
          </a:p>
          <a:p>
            <a:endParaRPr lang="cs-CZ" dirty="0" smtClean="0"/>
          </a:p>
          <a:p>
            <a:r>
              <a:rPr lang="cs-CZ" sz="1200" b="1" i="0" u="none" strike="noStrike" kern="1200" dirty="0" smtClean="0">
                <a:solidFill>
                  <a:schemeClr val="tx1"/>
                </a:solidFill>
                <a:effectLst/>
                <a:latin typeface="+mn-lt"/>
                <a:ea typeface="+mn-ea"/>
                <a:cs typeface="+mn-cs"/>
              </a:rPr>
              <a:t>Cheb</a:t>
            </a:r>
            <a:r>
              <a:rPr lang="cs-CZ" dirty="0" smtClean="0"/>
              <a:t> </a:t>
            </a:r>
            <a:r>
              <a:rPr lang="cs-CZ" sz="1200" b="1" i="0" u="none" strike="noStrike" kern="1200" dirty="0" smtClean="0">
                <a:solidFill>
                  <a:schemeClr val="tx1"/>
                </a:solidFill>
                <a:effectLst/>
                <a:latin typeface="+mn-lt"/>
                <a:ea typeface="+mn-ea"/>
                <a:cs typeface="+mn-cs"/>
              </a:rPr>
              <a:t>Karlovy Vary</a:t>
            </a:r>
            <a:r>
              <a:rPr lang="cs-CZ" dirty="0" smtClean="0"/>
              <a:t> </a:t>
            </a:r>
            <a:r>
              <a:rPr lang="cs-CZ" sz="1200" b="1" i="0" u="none" strike="noStrike" kern="1200" dirty="0" smtClean="0">
                <a:solidFill>
                  <a:schemeClr val="tx1"/>
                </a:solidFill>
                <a:effectLst/>
                <a:latin typeface="+mn-lt"/>
                <a:ea typeface="+mn-ea"/>
                <a:cs typeface="+mn-cs"/>
              </a:rPr>
              <a:t>Sokolov</a:t>
            </a:r>
            <a:r>
              <a:rPr lang="cs-CZ" dirty="0" smtClean="0"/>
              <a:t> </a:t>
            </a:r>
            <a:r>
              <a:rPr lang="cs-CZ" sz="1200" b="1" i="0" u="none" strike="noStrike" kern="1200" dirty="0" smtClean="0">
                <a:solidFill>
                  <a:schemeClr val="tx1"/>
                </a:solidFill>
                <a:effectLst/>
                <a:latin typeface="+mn-lt"/>
                <a:ea typeface="+mn-ea"/>
                <a:cs typeface="+mn-cs"/>
              </a:rPr>
              <a:t>Mariánské Lázně</a:t>
            </a:r>
            <a:r>
              <a:rPr lang="cs-CZ" dirty="0" smtClean="0"/>
              <a:t> </a:t>
            </a:r>
            <a:r>
              <a:rPr lang="cs-CZ" sz="1200" b="1" i="0" u="none" strike="noStrike" kern="1200" dirty="0" smtClean="0">
                <a:solidFill>
                  <a:schemeClr val="tx1"/>
                </a:solidFill>
                <a:effectLst/>
                <a:latin typeface="+mn-lt"/>
                <a:ea typeface="+mn-ea"/>
                <a:cs typeface="+mn-cs"/>
              </a:rPr>
              <a:t>Ostrov Kraslice Aš</a:t>
            </a:r>
          </a:p>
          <a:p>
            <a:endParaRPr lang="cs-CZ" sz="1200" b="1" i="0" u="none" strike="noStrike" kern="1200" dirty="0" smtClean="0">
              <a:solidFill>
                <a:schemeClr val="tx1"/>
              </a:solidFill>
              <a:effectLst/>
              <a:latin typeface="+mn-lt"/>
              <a:ea typeface="+mn-ea"/>
              <a:cs typeface="+mn-cs"/>
            </a:endParaRP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16</a:t>
            </a:fld>
            <a:endParaRPr lang="cs-CZ" dirty="0"/>
          </a:p>
        </p:txBody>
      </p:sp>
    </p:spTree>
    <p:extLst>
      <p:ext uri="{BB962C8B-B14F-4D97-AF65-F5344CB8AC3E}">
        <p14:creationId xmlns:p14="http://schemas.microsoft.com/office/powerpoint/2010/main" val="364805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Seznam vede Národní památkový ústav</a:t>
            </a:r>
          </a:p>
          <a:p>
            <a:endParaRPr lang="cs-CZ" dirty="0" smtClean="0"/>
          </a:p>
          <a:p>
            <a:r>
              <a:rPr lang="cs-CZ" b="1" dirty="0" smtClean="0"/>
              <a:t>seznam nemovitých kulturních památek</a:t>
            </a:r>
            <a:r>
              <a:rPr lang="cs-CZ" dirty="0" smtClean="0"/>
              <a:t>, </a:t>
            </a:r>
            <a:r>
              <a:rPr lang="cs-CZ" b="1" dirty="0" smtClean="0"/>
              <a:t>památkově chráněných území</a:t>
            </a:r>
            <a:r>
              <a:rPr lang="cs-CZ" dirty="0" smtClean="0"/>
              <a:t>, </a:t>
            </a:r>
            <a:r>
              <a:rPr lang="cs-CZ" b="1" dirty="0" smtClean="0"/>
              <a:t>světovém dědictví</a:t>
            </a:r>
            <a:r>
              <a:rPr lang="cs-CZ" dirty="0" smtClean="0"/>
              <a:t>, </a:t>
            </a:r>
            <a:r>
              <a:rPr lang="cs-CZ" b="1" dirty="0" smtClean="0"/>
              <a:t>národních kulturních památek</a:t>
            </a:r>
            <a:r>
              <a:rPr lang="cs-CZ" dirty="0" smtClean="0"/>
              <a:t> a </a:t>
            </a:r>
            <a:r>
              <a:rPr lang="cs-CZ" b="1" dirty="0" smtClean="0"/>
              <a:t>nejohroženějších  nemovitých  kulturních památek </a:t>
            </a:r>
            <a:r>
              <a:rPr lang="cs-CZ" dirty="0" smtClean="0"/>
              <a:t>.</a:t>
            </a:r>
          </a:p>
          <a:p>
            <a:endParaRPr lang="cs-CZ" dirty="0" smtClean="0"/>
          </a:p>
          <a:p>
            <a:r>
              <a:rPr lang="cs-CZ" dirty="0" smtClean="0"/>
              <a:t>Venkovské usedlosti, měšťanské domy, sochy, fary, zemědělské dvory, kláštery, zámky, hotely, pohřební kaple, pivovary, hrady,</a:t>
            </a:r>
            <a:r>
              <a:rPr lang="cs-CZ" baseline="0" dirty="0" smtClean="0"/>
              <a:t> kapličky, továrny, městské opevnění atd.</a:t>
            </a:r>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17</a:t>
            </a:fld>
            <a:endParaRPr lang="cs-CZ" dirty="0"/>
          </a:p>
        </p:txBody>
      </p:sp>
    </p:spTree>
    <p:extLst>
      <p:ext uri="{BB962C8B-B14F-4D97-AF65-F5344CB8AC3E}">
        <p14:creationId xmlns:p14="http://schemas.microsoft.com/office/powerpoint/2010/main" val="158842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Forma příspěvků – neuvažují</a:t>
            </a:r>
            <a:r>
              <a:rPr lang="cs-CZ" baseline="0" dirty="0" smtClean="0"/>
              <a:t> se příspěvky menší než 80 tis. Kč</a:t>
            </a:r>
            <a:endParaRPr lang="cs-CZ" dirty="0" smtClean="0"/>
          </a:p>
          <a:p>
            <a:endParaRPr lang="cs-CZ" dirty="0" smtClean="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18</a:t>
            </a:fld>
            <a:endParaRPr lang="cs-CZ" dirty="0"/>
          </a:p>
        </p:txBody>
      </p:sp>
    </p:spTree>
    <p:extLst>
      <p:ext uri="{BB962C8B-B14F-4D97-AF65-F5344CB8AC3E}">
        <p14:creationId xmlns:p14="http://schemas.microsoft.com/office/powerpoint/2010/main" val="3735329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19</a:t>
            </a:fld>
            <a:endParaRPr lang="cs-CZ" dirty="0"/>
          </a:p>
        </p:txBody>
      </p:sp>
    </p:spTree>
    <p:extLst>
      <p:ext uri="{BB962C8B-B14F-4D97-AF65-F5344CB8AC3E}">
        <p14:creationId xmlns:p14="http://schemas.microsoft.com/office/powerpoint/2010/main" val="60904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Program na podporu podnikatelských nemovitostí a infrastruktury definuje pravidla a stanovuje podmínky pro poskytování podpory obcím, krajům nebo podnikatelským subjektům na projekty výstavby a regenerace nemovitostí pro podnikání, včetně příslušné infrastruktury. Cílem Programu je zajistit nutné předpoklady a podmínky pro realizaci především strategických projektů v oblasti zpracovatelského průmyslu, strategických služeb, technologických center a výzkumu.</a:t>
            </a:r>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2</a:t>
            </a:fld>
            <a:endParaRPr lang="cs-CZ" dirty="0"/>
          </a:p>
        </p:txBody>
      </p:sp>
    </p:spTree>
    <p:extLst>
      <p:ext uri="{BB962C8B-B14F-4D97-AF65-F5344CB8AC3E}">
        <p14:creationId xmlns:p14="http://schemas.microsoft.com/office/powerpoint/2010/main" val="2974007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20</a:t>
            </a:fld>
            <a:endParaRPr lang="cs-CZ" dirty="0"/>
          </a:p>
        </p:txBody>
      </p:sp>
    </p:spTree>
    <p:extLst>
      <p:ext uri="{BB962C8B-B14F-4D97-AF65-F5344CB8AC3E}">
        <p14:creationId xmlns:p14="http://schemas.microsoft.com/office/powerpoint/2010/main" val="87960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b="0" dirty="0" smtClean="0"/>
              <a:t>Česká vláda schválila pokračování činnosti Česko-německého fondu budoucnosti v letech 2018-2027</a:t>
            </a:r>
          </a:p>
          <a:p>
            <a:r>
              <a:rPr lang="cs-CZ" b="0" dirty="0" smtClean="0"/>
              <a:t>Česko dá 270 milionů do Česko-německého fondu budoucnosti</a:t>
            </a:r>
          </a:p>
          <a:p>
            <a:r>
              <a:rPr lang="cs-CZ" i="1" dirty="0" smtClean="0"/>
              <a:t>Německo</a:t>
            </a:r>
            <a:r>
              <a:rPr lang="cs-CZ" dirty="0" smtClean="0"/>
              <a:t> vynaloží dvaapůlkrát vyšší částku. </a:t>
            </a:r>
          </a:p>
          <a:p>
            <a:endParaRPr lang="cs-CZ" dirty="0" smtClean="0"/>
          </a:p>
          <a:p>
            <a:r>
              <a:rPr lang="cs-CZ" dirty="0" smtClean="0"/>
              <a:t>Projekty financované z fondu se zaměřují na mládež a školy, kulturu, vědu, publikační činnost, obnovu památek, sociální podporu a ochranu menšin. </a:t>
            </a:r>
          </a:p>
          <a:p>
            <a:r>
              <a:rPr lang="cs-CZ" b="1" dirty="0" smtClean="0"/>
              <a:t>Co podporujeme</a:t>
            </a:r>
            <a:endParaRPr lang="cs-CZ" dirty="0" smtClean="0"/>
          </a:p>
          <a:p>
            <a:r>
              <a:rPr lang="cs-CZ" dirty="0" smtClean="0"/>
              <a:t>renovaci sakrálních stavebních památek (kostelů, kaplí, synagog)</a:t>
            </a:r>
          </a:p>
          <a:p>
            <a:r>
              <a:rPr lang="cs-CZ" dirty="0" smtClean="0"/>
              <a:t>obnovu křížových cest, hřbitovů a pomníků</a:t>
            </a:r>
          </a:p>
          <a:p>
            <a:r>
              <a:rPr lang="cs-CZ" b="1" dirty="0" smtClean="0"/>
              <a:t>Naše cíle:</a:t>
            </a:r>
            <a:endParaRPr lang="cs-CZ" dirty="0" smtClean="0"/>
          </a:p>
          <a:p>
            <a:r>
              <a:rPr lang="cs-CZ" dirty="0" smtClean="0"/>
              <a:t>zachování společného kulturního dědictví</a:t>
            </a:r>
          </a:p>
          <a:p>
            <a:r>
              <a:rPr lang="cs-CZ" dirty="0" smtClean="0"/>
              <a:t>společné angažmá bývalých a současných obyvatel daných obcí</a:t>
            </a:r>
          </a:p>
          <a:p>
            <a:r>
              <a:rPr lang="cs-CZ" dirty="0" smtClean="0"/>
              <a:t>oživení stavebních památek a jejich celoroční využití</a:t>
            </a:r>
          </a:p>
          <a:p>
            <a:r>
              <a:rPr lang="cs-CZ" dirty="0" smtClean="0"/>
              <a:t>péče o místa setkávání</a:t>
            </a:r>
            <a:br>
              <a:rPr lang="cs-CZ" dirty="0" smtClean="0"/>
            </a:br>
            <a:r>
              <a:rPr lang="cs-CZ" dirty="0" smtClean="0"/>
              <a:t> </a:t>
            </a:r>
          </a:p>
          <a:p>
            <a:r>
              <a:rPr lang="cs-CZ" dirty="0" smtClean="0"/>
              <a:t>renovaci stavebních památek usilují nejenom místní občané, ale často i bývalý němečtí obyvatelé obce. Díky česko-německé spolupráci může řada těchto staveb znovu ožít a získat tak zpět část své ztracené identity. Přitom platí: cesta je stejně tak důležitá jako cíl. Společné zapojení bývalých a současných obyvatel, zástupců obcí a církví při renovaci často představuje základní kámen pro trvalé partnerství v budoucnosti. Opravené stavby se zároveň stávají místem setkávání, což je i důležitým požadavkem Česko-německého fondu budoucnosti. </a:t>
            </a:r>
          </a:p>
          <a:p>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effectLst/>
              </a:rPr>
              <a:t>Č</a:t>
            </a:r>
            <a:r>
              <a:rPr lang="cs-CZ" dirty="0" smtClean="0"/>
              <a:t>esko-německý fond budoucnosti pomáhá stavět mosty mezi Čechy a Němci. Cíleně podporuje projekty, které svádějí dohromady lidi obou zemí, které umožňují a prohlubují pohledy do jejich světů, do společné kultury a dějin. Od roku 1998 poskytl Fond budoucnosti dohromady přibližně </a:t>
            </a:r>
            <a:r>
              <a:rPr lang="cs-CZ" b="1" dirty="0" smtClean="0"/>
              <a:t>50 milionů</a:t>
            </a:r>
            <a:r>
              <a:rPr lang="cs-CZ" dirty="0" smtClean="0"/>
              <a:t> </a:t>
            </a:r>
            <a:r>
              <a:rPr lang="cs-CZ" b="1" dirty="0" smtClean="0"/>
              <a:t>eur</a:t>
            </a:r>
            <a:r>
              <a:rPr lang="cs-CZ" dirty="0" smtClean="0"/>
              <a:t> na </a:t>
            </a:r>
            <a:r>
              <a:rPr lang="cs-CZ" b="1" dirty="0" smtClean="0"/>
              <a:t>více než 9 000 projektů</a:t>
            </a:r>
            <a:r>
              <a:rPr lang="cs-CZ" dirty="0" smtClean="0"/>
              <a:t>.</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21</a:t>
            </a:fld>
            <a:endParaRPr lang="cs-CZ" dirty="0"/>
          </a:p>
        </p:txBody>
      </p:sp>
    </p:spTree>
    <p:extLst>
      <p:ext uri="{BB962C8B-B14F-4D97-AF65-F5344CB8AC3E}">
        <p14:creationId xmlns:p14="http://schemas.microsoft.com/office/powerpoint/2010/main" val="4253198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smtClean="0"/>
              <a:t>Nový Program spolupráce navazuje na Operační program přeshraniční spolupráce Svobodný stát Sasko – Česká republika 2007–2013. Programové území je na české straně vymezeno Karlovarským, Ústeckým a Libereckým krajem, na saské straně jej tvoří zemské okresy </a:t>
            </a:r>
            <a:r>
              <a:rPr lang="cs-CZ" dirty="0" err="1" smtClean="0"/>
              <a:t>Vogtlandkreis</a:t>
            </a:r>
            <a:r>
              <a:rPr lang="cs-CZ" dirty="0" smtClean="0"/>
              <a:t>, </a:t>
            </a:r>
            <a:r>
              <a:rPr lang="cs-CZ" dirty="0" err="1" smtClean="0"/>
              <a:t>Zwickau</a:t>
            </a:r>
            <a:r>
              <a:rPr lang="cs-CZ" dirty="0" smtClean="0"/>
              <a:t>, </a:t>
            </a:r>
            <a:r>
              <a:rPr lang="cs-CZ" dirty="0" err="1" smtClean="0"/>
              <a:t>Erzgebirgskreis</a:t>
            </a:r>
            <a:r>
              <a:rPr lang="cs-CZ" dirty="0" smtClean="0"/>
              <a:t>, </a:t>
            </a:r>
            <a:r>
              <a:rPr lang="cs-CZ" dirty="0" err="1" smtClean="0"/>
              <a:t>Mittelsachsen</a:t>
            </a:r>
            <a:r>
              <a:rPr lang="cs-CZ" dirty="0" smtClean="0"/>
              <a:t>, </a:t>
            </a:r>
            <a:r>
              <a:rPr lang="cs-CZ" dirty="0" err="1" smtClean="0"/>
              <a:t>Sächsische</a:t>
            </a:r>
            <a:r>
              <a:rPr lang="cs-CZ" dirty="0" smtClean="0"/>
              <a:t> </a:t>
            </a:r>
            <a:r>
              <a:rPr lang="cs-CZ" dirty="0" err="1" smtClean="0"/>
              <a:t>Schweiz</a:t>
            </a:r>
            <a:r>
              <a:rPr lang="cs-CZ" dirty="0" smtClean="0"/>
              <a:t> – </a:t>
            </a:r>
            <a:r>
              <a:rPr lang="cs-CZ" dirty="0" err="1" smtClean="0"/>
              <a:t>Osterzgebirge</a:t>
            </a:r>
            <a:r>
              <a:rPr lang="cs-CZ" dirty="0" smtClean="0"/>
              <a:t>, Bautzen a </a:t>
            </a:r>
            <a:r>
              <a:rPr lang="cs-CZ" dirty="0" err="1" smtClean="0"/>
              <a:t>Görlitz</a:t>
            </a:r>
            <a:r>
              <a:rPr lang="cs-CZ" dirty="0" smtClean="0"/>
              <a:t> a města s postavením okresu </a:t>
            </a:r>
            <a:r>
              <a:rPr lang="cs-CZ" dirty="0" err="1" smtClean="0"/>
              <a:t>Dresden</a:t>
            </a:r>
            <a:r>
              <a:rPr lang="cs-CZ" dirty="0" smtClean="0"/>
              <a:t> a Chemnitz. Kromě toho patří k programovému území durynské okresy </a:t>
            </a:r>
            <a:r>
              <a:rPr lang="cs-CZ" dirty="0" err="1" smtClean="0"/>
              <a:t>Greiz</a:t>
            </a:r>
            <a:r>
              <a:rPr lang="cs-CZ" dirty="0" smtClean="0"/>
              <a:t> a </a:t>
            </a:r>
            <a:r>
              <a:rPr lang="cs-CZ" dirty="0" err="1" smtClean="0"/>
              <a:t>Saale</a:t>
            </a:r>
            <a:r>
              <a:rPr lang="cs-CZ" dirty="0" smtClean="0"/>
              <a:t>-Orla.</a:t>
            </a:r>
            <a:br>
              <a:rPr lang="cs-CZ" dirty="0" smtClean="0"/>
            </a:br>
            <a:r>
              <a:rPr lang="cs-CZ" dirty="0" smtClean="0"/>
              <a:t>Řízením programu je, stejně jako u předchozího programu, pověřeno Saské státní ministerstvo životního prostředí a zemědělství (SMUL, tzv. řídící orgán programu) se sídlem v Drážďanech, na české straně je partnerem Ministerstvo pro místní rozvoj ČR (MMR, tzv. národní orgán programu). Servisním orgánem programu, který se mj. zabývá administrací projektových žádostí, je Společný sekretariát se sídlem v Saské rozvojové bance – dotační bance – (SAB) v Drážďanech.   </a:t>
            </a:r>
          </a:p>
          <a:p>
            <a:endParaRPr lang="cs-CZ" dirty="0" smtClean="0"/>
          </a:p>
          <a:p>
            <a:r>
              <a:rPr lang="cs-CZ" dirty="0" smtClean="0"/>
              <a:t>Pro celé programové období disponuje Program spolupráce celkem 186 miliony EUR, z nichž 157,9 mil. EUR pochází z Evropského fondu pro regionální rozvoj (ERDF). </a:t>
            </a:r>
          </a:p>
          <a:p>
            <a:endParaRPr lang="cs-CZ" dirty="0" smtClean="0"/>
          </a:p>
          <a:p>
            <a:endParaRPr lang="cs-CZ" dirty="0" smtClean="0"/>
          </a:p>
          <a:p>
            <a:r>
              <a:rPr lang="cs-CZ" dirty="0" smtClean="0"/>
              <a:t>Specifický cíl: Udržení turistické atraktivity prostřednictvím zhodnocení přírodního a kulturního dědictví v udržitelné formě </a:t>
            </a:r>
          </a:p>
          <a:p>
            <a:pPr lvl="1"/>
            <a:r>
              <a:rPr lang="cs-CZ" dirty="0" smtClean="0"/>
              <a:t>Investice do turistické a kulturní infrastruktury</a:t>
            </a:r>
          </a:p>
          <a:p>
            <a:pPr lvl="1"/>
            <a:r>
              <a:rPr lang="cs-CZ" dirty="0" smtClean="0"/>
              <a:t>Zlepšení dostupnosti přírodních a kulturních atraktivit</a:t>
            </a:r>
          </a:p>
          <a:p>
            <a:pPr lvl="1"/>
            <a:r>
              <a:rPr lang="cs-CZ" dirty="0" smtClean="0"/>
              <a:t>Společný marketing kulturního a přírodního dědictví, vývoj koncepcí a produktů cestovního ruchu</a:t>
            </a:r>
          </a:p>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22</a:t>
            </a:fld>
            <a:endParaRPr lang="cs-CZ" dirty="0"/>
          </a:p>
        </p:txBody>
      </p:sp>
    </p:spTree>
    <p:extLst>
      <p:ext uri="{BB962C8B-B14F-4D97-AF65-F5344CB8AC3E}">
        <p14:creationId xmlns:p14="http://schemas.microsoft.com/office/powerpoint/2010/main" val="3539041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23</a:t>
            </a:fld>
            <a:endParaRPr lang="cs-CZ" dirty="0"/>
          </a:p>
        </p:txBody>
      </p:sp>
    </p:spTree>
    <p:extLst>
      <p:ext uri="{BB962C8B-B14F-4D97-AF65-F5344CB8AC3E}">
        <p14:creationId xmlns:p14="http://schemas.microsoft.com/office/powerpoint/2010/main" val="382553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24</a:t>
            </a:fld>
            <a:endParaRPr lang="cs-CZ" dirty="0"/>
          </a:p>
        </p:txBody>
      </p:sp>
    </p:spTree>
    <p:extLst>
      <p:ext uri="{BB962C8B-B14F-4D97-AF65-F5344CB8AC3E}">
        <p14:creationId xmlns:p14="http://schemas.microsoft.com/office/powerpoint/2010/main" val="18080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smtClean="0"/>
              <a:t>V ČR stále zůstává velké množství starých ekologických zátěží, u nichž není znám rozsah rizik pro životní prostředí a lidské zdraví, anebo jsou tato rizika natolik závažná, že je nezbytné tyto staré ekologické zátěže odstranit. </a:t>
            </a:r>
          </a:p>
          <a:p>
            <a:r>
              <a:rPr lang="cs-CZ" b="1" dirty="0" smtClean="0"/>
              <a:t>Typy podporovaných projektů a aktivit</a:t>
            </a:r>
          </a:p>
          <a:p>
            <a:r>
              <a:rPr lang="cs-CZ" dirty="0" smtClean="0"/>
              <a:t/>
            </a:r>
            <a:br>
              <a:rPr lang="cs-CZ" dirty="0" smtClean="0"/>
            </a:br>
            <a:r>
              <a:rPr lang="cs-CZ" b="1" dirty="0" smtClean="0">
                <a:effectLst/>
              </a:rPr>
              <a:t>Podporované aktivity:</a:t>
            </a:r>
          </a:p>
          <a:p>
            <a:r>
              <a:rPr lang="cs-CZ" dirty="0" smtClean="0"/>
              <a:t>inventarizace kontaminovaných a potenciálně kontaminovaných míst, kategorizace priorit kontaminovaných míst podle závažnosti, </a:t>
            </a:r>
          </a:p>
          <a:p>
            <a:r>
              <a:rPr lang="cs-CZ" dirty="0" smtClean="0"/>
              <a:t>realizace průzkumných prací (včetně do průzkumů), analýz rizik,</a:t>
            </a:r>
          </a:p>
          <a:p>
            <a:r>
              <a:rPr lang="cs-CZ" dirty="0" smtClean="0"/>
              <a:t>sanace vážně kontaminovaných lokalit.</a:t>
            </a:r>
          </a:p>
          <a:p>
            <a:r>
              <a:rPr lang="cs-CZ" b="1" dirty="0" smtClean="0">
                <a:effectLst/>
              </a:rPr>
              <a:t>Typy podporovaných projektů:</a:t>
            </a:r>
          </a:p>
          <a:p>
            <a:pPr lvl="1"/>
            <a:r>
              <a:rPr lang="cs-CZ" dirty="0" smtClean="0"/>
              <a:t>Realizace komplexní inventarizace všech kontaminovaných a potenciálně kontaminovaných lokalit, jejímž výstupem bude databáze těchto lokalit. Na základě informací získaných o kontaminaci a jejích dopadech budou lokality v databázi kategorizovány do priorit. Zároveň bude probíhat průběžná aktualizace již evidovaných lokalit.</a:t>
            </a:r>
          </a:p>
          <a:p>
            <a:pPr lvl="1"/>
            <a:r>
              <a:rPr lang="cs-CZ" dirty="0" smtClean="0"/>
              <a:t>Realizace průzkumných a do průzkumných prací a zpracování analýz rizik kontaminovaných nebo potenciálně kontaminovaných lokalit. Projektované průzkumné a do průzkumné práce mají rozsah kategorie A, B eventuálně C dle metodického pokynu MŽP pro průzkum kontaminovaného území</a:t>
            </a:r>
          </a:p>
          <a:p>
            <a:pPr lvl="1"/>
            <a:r>
              <a:rPr lang="cs-CZ" dirty="0" smtClean="0"/>
              <a:t>Sanace nejváženěji kontaminovaných lokalit, u kterých byla analýzou rizik ověřena kontaminace představující neakceptovatelné riziko pro lidské zdraví či ekosystémy a kterým byla přidělena priorita A3, A2 eventuálně A1. Ověření využitelnosti a využití intenzifikačních sanačních technologií.</a:t>
            </a:r>
          </a:p>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3</a:t>
            </a:fld>
            <a:endParaRPr lang="cs-CZ" dirty="0"/>
          </a:p>
        </p:txBody>
      </p:sp>
    </p:spTree>
    <p:extLst>
      <p:ext uri="{BB962C8B-B14F-4D97-AF65-F5344CB8AC3E}">
        <p14:creationId xmlns:p14="http://schemas.microsoft.com/office/powerpoint/2010/main" val="400377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Podprogram je součástí nového programu financovaného ze státního rozpočtu "Podpora revitalizace území". Je zaměřen na podporu demolic budov v obcích, které mají ve svém katastru sociálně vyloučenou lokalitou. Cílem podprogramu je připravit území pro jeho plnohodnotné využití v dalším rozvoji obce.</a:t>
            </a:r>
          </a:p>
          <a:p>
            <a:r>
              <a:rPr lang="cs-CZ" dirty="0" smtClean="0"/>
              <a:t>Demolice objektu musí být následována celkovou revitalizací prostoru, včetně možné výstavby objektu, který ale bude sloužit jinému účelu než sociálnímu bydlení (školské zařízení, komunitní centrum, sportovní zařízení atd.). </a:t>
            </a:r>
            <a:br>
              <a:rPr lang="cs-CZ" dirty="0" smtClean="0"/>
            </a:br>
            <a:r>
              <a:rPr lang="cs-CZ" dirty="0" smtClean="0"/>
              <a:t>Žadatelem v tomto podprogramu mohou být obce, které mají ve svém katastru sociálně vyloučenou lokalitu. Dotace bude poskytována až do výše 80 % skutečně vynaložených uznatelných nákladů akce.</a:t>
            </a:r>
            <a:br>
              <a:rPr lang="cs-CZ" dirty="0" smtClean="0"/>
            </a:br>
            <a:r>
              <a:rPr lang="cs-CZ" dirty="0" smtClean="0"/>
              <a:t>Na roky 2016 až 2018 má ministerstvo připraveno 300 milionů korun, konkrétně 100 milionů každý rok.</a:t>
            </a:r>
            <a:br>
              <a:rPr lang="cs-CZ" dirty="0" smtClean="0"/>
            </a:br>
            <a:r>
              <a:rPr lang="cs-CZ" dirty="0" smtClean="0"/>
              <a:t>Žadatel se přijetím dotace zaváže, že navržený projekt do tří let od ukončení demolice uskuteční.</a:t>
            </a:r>
          </a:p>
          <a:p>
            <a:r>
              <a:rPr lang="cs-CZ" dirty="0" smtClean="0"/>
              <a:t/>
            </a:r>
            <a:br>
              <a:rPr lang="cs-CZ" dirty="0" smtClean="0"/>
            </a:br>
            <a:r>
              <a:rPr lang="cs-CZ" dirty="0" smtClean="0"/>
              <a:t>Rozhodnutím ministryně č. 23/2016 byly schváleny Zásady podprogramu a vyhlášení výzvy</a:t>
            </a:r>
            <a:br>
              <a:rPr lang="cs-CZ" dirty="0" smtClean="0"/>
            </a:br>
            <a:r>
              <a:rPr lang="cs-CZ" dirty="0" smtClean="0"/>
              <a:t>k předkládání žádostí. Žádosti je možné podávat od </a:t>
            </a:r>
            <a:r>
              <a:rPr lang="cs-CZ" b="1" dirty="0" smtClean="0"/>
              <a:t>26.02.2016. </a:t>
            </a:r>
            <a:r>
              <a:rPr lang="cs-CZ" dirty="0" smtClean="0"/>
              <a:t/>
            </a:r>
            <a:br>
              <a:rPr lang="cs-CZ" dirty="0" smtClean="0"/>
            </a:br>
            <a:r>
              <a:rPr lang="cs-CZ" dirty="0" smtClean="0"/>
              <a:t>Ukončení příjmu žádostí: </a:t>
            </a:r>
            <a:r>
              <a:rPr lang="cs-CZ" b="1" dirty="0" smtClean="0"/>
              <a:t>29.04.2016.</a:t>
            </a:r>
          </a:p>
          <a:p>
            <a:r>
              <a:rPr lang="cs-CZ" dirty="0" smtClean="0"/>
              <a:t/>
            </a:r>
            <a:br>
              <a:rPr lang="cs-CZ" dirty="0" smtClean="0"/>
            </a:br>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4</a:t>
            </a:fld>
            <a:endParaRPr lang="cs-CZ" dirty="0"/>
          </a:p>
        </p:txBody>
      </p:sp>
    </p:spTree>
    <p:extLst>
      <p:ext uri="{BB962C8B-B14F-4D97-AF65-F5344CB8AC3E}">
        <p14:creationId xmlns:p14="http://schemas.microsoft.com/office/powerpoint/2010/main" val="67866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effectLst/>
              </a:rPr>
              <a:t>Dotaci bude možno získat i na výstavbu denních či týdenních stacionářů, chráněného bydlení, sociálně terapeutických dílen, center denních služeb, domovů se zvláštním režimem apod.</a:t>
            </a:r>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5</a:t>
            </a:fld>
            <a:endParaRPr lang="cs-CZ" dirty="0"/>
          </a:p>
        </p:txBody>
      </p:sp>
    </p:spTree>
    <p:extLst>
      <p:ext uri="{BB962C8B-B14F-4D97-AF65-F5344CB8AC3E}">
        <p14:creationId xmlns:p14="http://schemas.microsoft.com/office/powerpoint/2010/main" val="69088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effectLst/>
              </a:rPr>
              <a:t>Dotaci bude možno získat i na výstavbu denních či týdenních stacionářů, chráněného bydlení, sociálně terapeutických dílen, center denních služeb, domovů se zvláštním režimem apod.</a:t>
            </a:r>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6</a:t>
            </a:fld>
            <a:endParaRPr lang="cs-CZ" dirty="0"/>
          </a:p>
        </p:txBody>
      </p:sp>
    </p:spTree>
    <p:extLst>
      <p:ext uri="{BB962C8B-B14F-4D97-AF65-F5344CB8AC3E}">
        <p14:creationId xmlns:p14="http://schemas.microsoft.com/office/powerpoint/2010/main" val="46538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 Sociální podnik vytváří nová pracovní místa pro osoby z cílových skupin v rekonstruovaném či nově vystavěném objektu. Při stavbě, rekonstrukci a nákupu zařízení a vybavení mohou být zohledňovány specifické potřeby cílových skupin, např. bezbariérové úpravy prostor, zázemí pro znevýhodněné zaměstnance. </a:t>
            </a:r>
          </a:p>
          <a:p>
            <a:r>
              <a:rPr lang="cs-CZ" sz="1200" b="0" i="0" u="none" strike="noStrike" kern="1200" baseline="0" dirty="0" smtClean="0">
                <a:solidFill>
                  <a:schemeClr val="tx1"/>
                </a:solidFill>
                <a:latin typeface="+mn-lt"/>
                <a:ea typeface="+mn-ea"/>
                <a:cs typeface="+mn-cs"/>
              </a:rPr>
              <a:t>Za nový podnikatelský subjekt nelze považovat formální přesun podnikání zakládajícím subjektem na nový podnikatelský subjekt. </a:t>
            </a:r>
          </a:p>
          <a:p>
            <a:r>
              <a:rPr lang="cs-CZ" sz="1200" b="0" i="0" u="none" strike="noStrike" kern="1200" baseline="0" dirty="0" smtClean="0">
                <a:solidFill>
                  <a:schemeClr val="tx1"/>
                </a:solidFill>
                <a:latin typeface="+mn-lt"/>
                <a:ea typeface="+mn-ea"/>
                <a:cs typeface="+mn-cs"/>
              </a:rPr>
              <a:t>Podporovanými činnostmi jsou: </a:t>
            </a:r>
          </a:p>
          <a:p>
            <a:r>
              <a:rPr lang="cs-CZ" sz="1200" b="0" i="0" u="none" strike="noStrike" kern="1200" baseline="0" dirty="0" smtClean="0">
                <a:solidFill>
                  <a:schemeClr val="tx1"/>
                </a:solidFill>
                <a:latin typeface="+mn-lt"/>
                <a:ea typeface="+mn-ea"/>
                <a:cs typeface="+mn-cs"/>
              </a:rPr>
              <a:t>– stavba, </a:t>
            </a:r>
          </a:p>
          <a:p>
            <a:r>
              <a:rPr lang="cs-CZ" sz="1200" b="0" i="0" u="none" strike="noStrike" kern="1200" baseline="0" dirty="0" smtClean="0">
                <a:solidFill>
                  <a:schemeClr val="tx1"/>
                </a:solidFill>
                <a:latin typeface="+mn-lt"/>
                <a:ea typeface="+mn-ea"/>
                <a:cs typeface="+mn-cs"/>
              </a:rPr>
              <a:t>– nákup nemovitostí (pozemků, domů), </a:t>
            </a:r>
          </a:p>
          <a:p>
            <a:r>
              <a:rPr lang="pl-PL" sz="1200" b="0" i="0" u="none" strike="noStrike" kern="1200" baseline="0" dirty="0" smtClean="0">
                <a:solidFill>
                  <a:schemeClr val="tx1"/>
                </a:solidFill>
                <a:latin typeface="+mn-lt"/>
                <a:ea typeface="+mn-ea"/>
                <a:cs typeface="+mn-cs"/>
              </a:rPr>
              <a:t>– rekonstrukce, modernizace a úpravy objektu, </a:t>
            </a:r>
          </a:p>
          <a:p>
            <a:r>
              <a:rPr lang="cs-CZ" sz="1200" b="0" i="0" u="none" strike="noStrike" kern="1200" baseline="0" dirty="0" smtClean="0">
                <a:solidFill>
                  <a:schemeClr val="tx1"/>
                </a:solidFill>
                <a:latin typeface="+mn-lt"/>
                <a:ea typeface="+mn-ea"/>
                <a:cs typeface="+mn-cs"/>
              </a:rPr>
              <a:t>– pořízení vybavení, </a:t>
            </a:r>
          </a:p>
          <a:p>
            <a:r>
              <a:rPr lang="cs-CZ" sz="1200" b="0" i="0" u="none" strike="noStrike" kern="1200" baseline="0" dirty="0" smtClean="0">
                <a:solidFill>
                  <a:schemeClr val="tx1"/>
                </a:solidFill>
                <a:latin typeface="+mn-lt"/>
                <a:ea typeface="+mn-ea"/>
                <a:cs typeface="+mn-cs"/>
              </a:rPr>
              <a:t>– nákup zařízení, vybavení pro sociální podnikání. 	</a:t>
            </a:r>
          </a:p>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7</a:t>
            </a:fld>
            <a:endParaRPr lang="cs-CZ" dirty="0"/>
          </a:p>
        </p:txBody>
      </p:sp>
    </p:spTree>
    <p:extLst>
      <p:ext uri="{BB962C8B-B14F-4D97-AF65-F5344CB8AC3E}">
        <p14:creationId xmlns:p14="http://schemas.microsoft.com/office/powerpoint/2010/main" val="320552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 Sociální podnik vytváří nová pracovní místa pro osoby z cílových skupin v rekonstruovaném či nově vystavěném objektu. Při stavbě, rekonstrukci a nákupu zařízení a vybavení mohou být zohledňovány specifické potřeby cílových skupin, např. bezbariérové úpravy prostor, zázemí pro znevýhodněné zaměstnance. </a:t>
            </a:r>
          </a:p>
          <a:p>
            <a:r>
              <a:rPr lang="cs-CZ" sz="1200" b="0" i="0" u="none" strike="noStrike" kern="1200" baseline="0" dirty="0" smtClean="0">
                <a:solidFill>
                  <a:schemeClr val="tx1"/>
                </a:solidFill>
                <a:latin typeface="+mn-lt"/>
                <a:ea typeface="+mn-ea"/>
                <a:cs typeface="+mn-cs"/>
              </a:rPr>
              <a:t>Za nový podnikatelský subjekt nelze považovat formální přesun podnikání zakládajícím subjektem na nový podnikatelský subjekt. </a:t>
            </a:r>
          </a:p>
          <a:p>
            <a:r>
              <a:rPr lang="cs-CZ" sz="1200" b="0" i="0" u="none" strike="noStrike" kern="1200" baseline="0" dirty="0" smtClean="0">
                <a:solidFill>
                  <a:schemeClr val="tx1"/>
                </a:solidFill>
                <a:latin typeface="+mn-lt"/>
                <a:ea typeface="+mn-ea"/>
                <a:cs typeface="+mn-cs"/>
              </a:rPr>
              <a:t>Podporovanými činnostmi jsou: </a:t>
            </a:r>
          </a:p>
          <a:p>
            <a:r>
              <a:rPr lang="cs-CZ" sz="1200" b="0" i="0" u="none" strike="noStrike" kern="1200" baseline="0" dirty="0" smtClean="0">
                <a:solidFill>
                  <a:schemeClr val="tx1"/>
                </a:solidFill>
                <a:latin typeface="+mn-lt"/>
                <a:ea typeface="+mn-ea"/>
                <a:cs typeface="+mn-cs"/>
              </a:rPr>
              <a:t>– stavba, </a:t>
            </a:r>
          </a:p>
          <a:p>
            <a:r>
              <a:rPr lang="cs-CZ" sz="1200" b="0" i="0" u="none" strike="noStrike" kern="1200" baseline="0" dirty="0" smtClean="0">
                <a:solidFill>
                  <a:schemeClr val="tx1"/>
                </a:solidFill>
                <a:latin typeface="+mn-lt"/>
                <a:ea typeface="+mn-ea"/>
                <a:cs typeface="+mn-cs"/>
              </a:rPr>
              <a:t>– nákup nemovitostí (pozemků, domů), </a:t>
            </a:r>
          </a:p>
          <a:p>
            <a:r>
              <a:rPr lang="pl-PL" sz="1200" b="0" i="0" u="none" strike="noStrike" kern="1200" baseline="0" dirty="0" smtClean="0">
                <a:solidFill>
                  <a:schemeClr val="tx1"/>
                </a:solidFill>
                <a:latin typeface="+mn-lt"/>
                <a:ea typeface="+mn-ea"/>
                <a:cs typeface="+mn-cs"/>
              </a:rPr>
              <a:t>– rekonstrukce, modernizace a úpravy objektu, </a:t>
            </a:r>
          </a:p>
          <a:p>
            <a:r>
              <a:rPr lang="cs-CZ" sz="1200" b="0" i="0" u="none" strike="noStrike" kern="1200" baseline="0" dirty="0" smtClean="0">
                <a:solidFill>
                  <a:schemeClr val="tx1"/>
                </a:solidFill>
                <a:latin typeface="+mn-lt"/>
                <a:ea typeface="+mn-ea"/>
                <a:cs typeface="+mn-cs"/>
              </a:rPr>
              <a:t>– pořízení vybavení, </a:t>
            </a:r>
          </a:p>
          <a:p>
            <a:r>
              <a:rPr lang="cs-CZ" sz="1200" b="0" i="0" u="none" strike="noStrike" kern="1200" baseline="0" dirty="0" smtClean="0">
                <a:solidFill>
                  <a:schemeClr val="tx1"/>
                </a:solidFill>
                <a:latin typeface="+mn-lt"/>
                <a:ea typeface="+mn-ea"/>
                <a:cs typeface="+mn-cs"/>
              </a:rPr>
              <a:t>– nákup zařízení, vybavení pro sociální podnikání. 	</a:t>
            </a:r>
          </a:p>
          <a:p>
            <a:endParaRPr lang="cs-CZ" dirty="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8</a:t>
            </a:fld>
            <a:endParaRPr lang="cs-CZ" dirty="0"/>
          </a:p>
        </p:txBody>
      </p:sp>
    </p:spTree>
    <p:extLst>
      <p:ext uri="{BB962C8B-B14F-4D97-AF65-F5344CB8AC3E}">
        <p14:creationId xmlns:p14="http://schemas.microsoft.com/office/powerpoint/2010/main" val="35397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i="1" dirty="0" smtClean="0"/>
              <a:t>Česká republika má bohatou historii a velké množství památek, o které je třeba pečovat. Pohled na neudržované památky je vždy smutný, a proto věřím, že tato podpora zaměřená na obnovu, respektive revitalizaci a zatraktivnění našich nejvýznamnějších památek, napomůže k překonání působení času</a:t>
            </a:r>
            <a:endParaRPr lang="cs-CZ" dirty="0" smtClean="0"/>
          </a:p>
          <a:p>
            <a:endParaRPr lang="cs-CZ" dirty="0" smtClean="0"/>
          </a:p>
          <a:p>
            <a:r>
              <a:rPr lang="cs-CZ" dirty="0" smtClean="0"/>
              <a:t>Ministerstvo </a:t>
            </a:r>
            <a:r>
              <a:rPr lang="cs-CZ" dirty="0" smtClean="0"/>
              <a:t>pro místní rozvoj vyhlašuje již třináctou výzvu k předkládání projektů v Integrovaném regionálním operačním programu. Výzva je zaměřena na revitalizaci vybraných památek. Podpořeny budou například obnovy památek, opatření vedoucí k zajištění vyšší bezpečnosti návštěvníků, zpřístupnění dosud nezpřístupněných částí památkově chráněných objektů či modernizace jejich sociálního zázemí. Pro tuto výzvu jsou připraveny celkem tři miliardy korun.</a:t>
            </a:r>
          </a:p>
          <a:p>
            <a:endParaRPr lang="cs-CZ" dirty="0" smtClean="0"/>
          </a:p>
          <a:p>
            <a:r>
              <a:rPr lang="cs-CZ" dirty="0" smtClean="0"/>
              <a:t>Podpora je zaměřena na revitalizaci a zatraktivnění památek zapsaných na Seznam světového dědictví UNESCO, památek zařazených na Indikativní seznam světového dědictví UNESCO v kategorii kulturní dědictví, národních kulturních památek k 1. lednu 2014 a památek evidovaných v Indikativním seznamu národních kulturních památek k 1. lednu 2014. Příjemci podpory mohou být vlastníci památek nebo subjekty s právem hospodaření (podle zápisu v katastru nemovitostí) kromě fyzických osob nepodnikajících. Z Evropského fondu pro regionální rozvoj jsou pro tuto výzvu připraveny 3 mld. Kč. Předmětem podpory nebudou komerční turistická zařízení jako volnočasová zařízení, lázeňské provozy, ubytovací a stravovací zařízení.</a:t>
            </a:r>
            <a:br>
              <a:rPr lang="cs-CZ" dirty="0" smtClean="0"/>
            </a:br>
            <a:r>
              <a:rPr lang="cs-CZ" dirty="0" smtClean="0"/>
              <a:t> </a:t>
            </a:r>
            <a:br>
              <a:rPr lang="cs-CZ" dirty="0" smtClean="0"/>
            </a:br>
            <a:r>
              <a:rPr lang="cs-CZ" dirty="0" smtClean="0"/>
              <a:t>Maximální výše celkových výdajů je 123  282 000 Kč pro památky zařazené na Indikativní seznam světového dědictví UNESCO v kategorii kulturní dědictví, pro národní kulturní památky a památky evidované v Indikativním seznamu národních kulturních památek k 1. lednu 2014, respektive 246 565 000 Kč pro památky zapsané na Seznam světového dědictví UNESCO. Minimální výše celkových způsobilých výdajů na jeden projekt je 5  mil. Kč.</a:t>
            </a:r>
            <a:br>
              <a:rPr lang="cs-CZ" dirty="0" smtClean="0"/>
            </a:br>
            <a:r>
              <a:rPr lang="cs-CZ" dirty="0" smtClean="0"/>
              <a:t>Výzva č. 13 „Revitalizace vybraných památek“ je vyhlášena v rámci specifického cíl 3.1 IROP „Zefektivnění prezentace, posílení ochrany a rozvoje kulturního dědictví</a:t>
            </a:r>
            <a:r>
              <a:rPr lang="cs-CZ" dirty="0" smtClean="0"/>
              <a:t>“.</a:t>
            </a:r>
            <a:endParaRPr lang="cs-CZ" dirty="0" smtClean="0"/>
          </a:p>
        </p:txBody>
      </p:sp>
      <p:sp>
        <p:nvSpPr>
          <p:cNvPr id="4" name="Zástupný symbol pro číslo snímku 3"/>
          <p:cNvSpPr>
            <a:spLocks noGrp="1"/>
          </p:cNvSpPr>
          <p:nvPr>
            <p:ph type="sldNum" sz="quarter" idx="10"/>
          </p:nvPr>
        </p:nvSpPr>
        <p:spPr/>
        <p:txBody>
          <a:bodyPr/>
          <a:lstStyle/>
          <a:p>
            <a:fld id="{CC54024B-18D1-4C5C-A1AF-F01991628C2B}" type="slidenum">
              <a:rPr lang="cs-CZ" smtClean="0"/>
              <a:t>9</a:t>
            </a:fld>
            <a:endParaRPr lang="cs-CZ" dirty="0"/>
          </a:p>
        </p:txBody>
      </p:sp>
    </p:spTree>
    <p:extLst>
      <p:ext uri="{BB962C8B-B14F-4D97-AF65-F5344CB8AC3E}">
        <p14:creationId xmlns:p14="http://schemas.microsoft.com/office/powerpoint/2010/main" val="148327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1619221" y="274638"/>
            <a:ext cx="7415699" cy="1143000"/>
          </a:xfrm>
          <a:prstGeom prst="rect">
            <a:avLst/>
          </a:prstGeom>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09600" y="1600205"/>
            <a:ext cx="10972800" cy="4525963"/>
          </a:xfrm>
          <a:prstGeom prst="rect">
            <a:avLst/>
          </a:prstGeo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5" name="Zástupný symbol pro zápatí 4"/>
          <p:cNvSpPr>
            <a:spLocks noGrp="1"/>
          </p:cNvSpPr>
          <p:nvPr>
            <p:ph type="ftr" sz="quarter" idx="11"/>
          </p:nvPr>
        </p:nvSpPr>
        <p:spPr>
          <a:xfrm>
            <a:off x="4165600" y="635635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43"/>
            <a:ext cx="2743200" cy="5851525"/>
          </a:xfrm>
          <a:prstGeom prst="rect">
            <a:avLst/>
          </a:prstGeo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09600" y="274643"/>
            <a:ext cx="8026400" cy="5851525"/>
          </a:xfrm>
          <a:prstGeom prst="rect">
            <a:avLst/>
          </a:prstGeo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5" name="Zástupný symbol pro zápatí 4"/>
          <p:cNvSpPr>
            <a:spLocks noGrp="1"/>
          </p:cNvSpPr>
          <p:nvPr>
            <p:ph type="ftr" sz="quarter" idx="11"/>
          </p:nvPr>
        </p:nvSpPr>
        <p:spPr>
          <a:xfrm>
            <a:off x="4165600" y="635635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30"/>
            <a:ext cx="10363200" cy="1470025"/>
          </a:xfrm>
          <a:prstGeom prst="rect">
            <a:avLst/>
          </a:prstGeo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609600" y="6356355"/>
            <a:ext cx="2844800" cy="365125"/>
          </a:xfrm>
          <a:prstGeom prst="rect">
            <a:avLst/>
          </a:prstGeom>
        </p:spPr>
        <p:txBody>
          <a:bodyPr/>
          <a:lstStyle/>
          <a:p>
            <a:fld id="{E6EC54EF-9951-4CC7-9255-9CFD7980A029}" type="datetimeFigureOut">
              <a:rPr lang="cs-CZ" smtClean="0"/>
              <a:pPr/>
              <a:t>5.12.2016</a:t>
            </a:fld>
            <a:endParaRPr lang="cs-CZ"/>
          </a:p>
        </p:txBody>
      </p:sp>
      <p:sp>
        <p:nvSpPr>
          <p:cNvPr id="5" name="Zástupný symbol pro zápatí 4"/>
          <p:cNvSpPr>
            <a:spLocks noGrp="1"/>
          </p:cNvSpPr>
          <p:nvPr>
            <p:ph type="ftr" sz="quarter" idx="11"/>
          </p:nvPr>
        </p:nvSpPr>
        <p:spPr>
          <a:xfrm>
            <a:off x="4165600" y="635635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5"/>
            <a:ext cx="2844800" cy="365125"/>
          </a:xfrm>
          <a:prstGeom prst="rect">
            <a:avLst/>
          </a:prstGeom>
        </p:spPr>
        <p:txBody>
          <a:bodyPr/>
          <a:lstStyle/>
          <a:p>
            <a:fld id="{EA79ABB3-9B52-4AEC-BE6A-6AA98B5CD7AF}" type="slidenum">
              <a:rPr lang="cs-CZ" smtClean="0"/>
              <a:pPr/>
              <a:t>‹#›</a:t>
            </a:fld>
            <a:endParaRPr lang="cs-CZ"/>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619221" y="274638"/>
            <a:ext cx="7415699" cy="1143000"/>
          </a:xfrm>
          <a:prstGeom prst="rect">
            <a:avLst/>
          </a:prstGeom>
        </p:spPr>
        <p:txBody>
          <a:bodyPr/>
          <a:lstStyle/>
          <a:p>
            <a:r>
              <a:rPr lang="cs-CZ" smtClean="0"/>
              <a:t>Klepnutím lze upravit styl předlohy nadpisů.</a:t>
            </a:r>
            <a:endParaRPr lang="cs-CZ"/>
          </a:p>
        </p:txBody>
      </p:sp>
      <p:sp>
        <p:nvSpPr>
          <p:cNvPr id="3" name="Zástupný symbol pro obsah 2"/>
          <p:cNvSpPr>
            <a:spLocks noGrp="1"/>
          </p:cNvSpPr>
          <p:nvPr>
            <p:ph idx="1"/>
          </p:nvPr>
        </p:nvSpPr>
        <p:spPr>
          <a:xfrm>
            <a:off x="609600" y="1600205"/>
            <a:ext cx="10972800" cy="4525963"/>
          </a:xfrm>
          <a:prstGeom prst="rect">
            <a:avLst/>
          </a:prstGeo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5" name="Zástupný symbol pro zápatí 4"/>
          <p:cNvSpPr>
            <a:spLocks noGrp="1"/>
          </p:cNvSpPr>
          <p:nvPr>
            <p:ph type="ftr" sz="quarter" idx="11"/>
          </p:nvPr>
        </p:nvSpPr>
        <p:spPr>
          <a:xfrm>
            <a:off x="4165600" y="635635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5"/>
            <a:ext cx="10363200" cy="1362075"/>
          </a:xfrm>
          <a:prstGeom prst="rect">
            <a:avLst/>
          </a:prstGeo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5" name="Zástupný symbol pro zápatí 4"/>
          <p:cNvSpPr>
            <a:spLocks noGrp="1"/>
          </p:cNvSpPr>
          <p:nvPr>
            <p:ph type="ftr" sz="quarter" idx="11"/>
          </p:nvPr>
        </p:nvSpPr>
        <p:spPr>
          <a:xfrm>
            <a:off x="4165600" y="635635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619221" y="274638"/>
            <a:ext cx="7415699" cy="1143000"/>
          </a:xfrm>
          <a:prstGeom prst="rect">
            <a:avLst/>
          </a:prstGeo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09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6" name="Zástupný symbol pro zápatí 5"/>
          <p:cNvSpPr>
            <a:spLocks noGrp="1"/>
          </p:cNvSpPr>
          <p:nvPr>
            <p:ph type="ftr" sz="quarter" idx="11"/>
          </p:nvPr>
        </p:nvSpPr>
        <p:spPr>
          <a:xfrm>
            <a:off x="4165600" y="635635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619221" y="274638"/>
            <a:ext cx="7415699" cy="1143000"/>
          </a:xfrm>
          <a:prstGeom prst="rect">
            <a:avLst/>
          </a:prstGeo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3370"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8" name="Zástupný symbol pro zápatí 7"/>
          <p:cNvSpPr>
            <a:spLocks noGrp="1"/>
          </p:cNvSpPr>
          <p:nvPr>
            <p:ph type="ftr" sz="quarter" idx="11"/>
          </p:nvPr>
        </p:nvSpPr>
        <p:spPr>
          <a:xfrm>
            <a:off x="4165600" y="6356355"/>
            <a:ext cx="38608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619221" y="274638"/>
            <a:ext cx="7415699" cy="1143000"/>
          </a:xfrm>
          <a:prstGeom prst="rect">
            <a:avLst/>
          </a:prstGeom>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4" name="Zástupný symbol pro zápatí 3"/>
          <p:cNvSpPr>
            <a:spLocks noGrp="1"/>
          </p:cNvSpPr>
          <p:nvPr>
            <p:ph type="ftr" sz="quarter" idx="11"/>
          </p:nvPr>
        </p:nvSpPr>
        <p:spPr>
          <a:xfrm>
            <a:off x="4165600" y="6356355"/>
            <a:ext cx="38608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3" name="Zástupný symbol pro zápatí 2"/>
          <p:cNvSpPr>
            <a:spLocks noGrp="1"/>
          </p:cNvSpPr>
          <p:nvPr>
            <p:ph type="ftr" sz="quarter" idx="11"/>
          </p:nvPr>
        </p:nvSpPr>
        <p:spPr>
          <a:xfrm>
            <a:off x="4165600" y="6356355"/>
            <a:ext cx="38608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3" y="273050"/>
            <a:ext cx="4011084" cy="1162050"/>
          </a:xfrm>
          <a:prstGeom prst="rect">
            <a:avLst/>
          </a:prstGeo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6" name="Zástupný symbol pro zápatí 5"/>
          <p:cNvSpPr>
            <a:spLocks noGrp="1"/>
          </p:cNvSpPr>
          <p:nvPr>
            <p:ph type="ftr" sz="quarter" idx="11"/>
          </p:nvPr>
        </p:nvSpPr>
        <p:spPr>
          <a:xfrm>
            <a:off x="4165600" y="635635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a:prstGeom prst="rect">
            <a:avLst/>
          </a:prstGeo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a:xfrm>
            <a:off x="609600" y="6356355"/>
            <a:ext cx="2844800" cy="365125"/>
          </a:xfrm>
          <a:prstGeom prst="rect">
            <a:avLst/>
          </a:prstGeom>
        </p:spPr>
        <p:txBody>
          <a:bodyPr/>
          <a:lstStyle/>
          <a:p>
            <a:fld id="{CAFD6F2A-26F4-4882-9CEE-8563EC4376EA}" type="datetimeFigureOut">
              <a:rPr lang="cs-CZ" smtClean="0"/>
              <a:pPr/>
              <a:t>5.12.2016</a:t>
            </a:fld>
            <a:endParaRPr lang="cs-CZ"/>
          </a:p>
        </p:txBody>
      </p:sp>
      <p:sp>
        <p:nvSpPr>
          <p:cNvPr id="6" name="Zástupný symbol pro zápatí 5"/>
          <p:cNvSpPr>
            <a:spLocks noGrp="1"/>
          </p:cNvSpPr>
          <p:nvPr>
            <p:ph type="ftr" sz="quarter" idx="11"/>
          </p:nvPr>
        </p:nvSpPr>
        <p:spPr>
          <a:xfrm>
            <a:off x="4165600" y="635635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5"/>
            <a:ext cx="2844800" cy="365125"/>
          </a:xfrm>
          <a:prstGeom prst="rect">
            <a:avLst/>
          </a:prstGeom>
        </p:spPr>
        <p:txBody>
          <a:bodyPr/>
          <a:lstStyle/>
          <a:p>
            <a:fld id="{6BBC16A7-D824-4EE1-8A28-7EC288BDDD05}" type="slidenum">
              <a:rPr lang="cs-CZ" smtClean="0"/>
              <a:pPr/>
              <a:t>‹#›</a:t>
            </a:fld>
            <a:endParaRPr lang="cs-CZ"/>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Obdélník 26"/>
          <p:cNvSpPr/>
          <p:nvPr userDrawn="1"/>
        </p:nvSpPr>
        <p:spPr>
          <a:xfrm>
            <a:off x="1" y="0"/>
            <a:ext cx="592283" cy="6858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grpSp>
        <p:nvGrpSpPr>
          <p:cNvPr id="28" name="Skupina 27"/>
          <p:cNvGrpSpPr/>
          <p:nvPr userDrawn="1"/>
        </p:nvGrpSpPr>
        <p:grpSpPr>
          <a:xfrm>
            <a:off x="285721" y="6051451"/>
            <a:ext cx="1866890" cy="642919"/>
            <a:chOff x="1204912" y="5086351"/>
            <a:chExt cx="1866890" cy="642919"/>
          </a:xfrm>
        </p:grpSpPr>
        <p:grpSp>
          <p:nvGrpSpPr>
            <p:cNvPr id="29" name="Skupina 28"/>
            <p:cNvGrpSpPr/>
            <p:nvPr/>
          </p:nvGrpSpPr>
          <p:grpSpPr>
            <a:xfrm>
              <a:off x="1204912" y="5086351"/>
              <a:ext cx="642919" cy="642919"/>
              <a:chOff x="1490641" y="5067311"/>
              <a:chExt cx="600082" cy="600082"/>
            </a:xfrm>
          </p:grpSpPr>
          <p:sp>
            <p:nvSpPr>
              <p:cNvPr id="31" name="Elipsa 11"/>
              <p:cNvSpPr/>
              <p:nvPr userDrawn="1"/>
            </p:nvSpPr>
            <p:spPr>
              <a:xfrm>
                <a:off x="1490641" y="5067311"/>
                <a:ext cx="600082" cy="600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dirty="0">
                  <a:solidFill>
                    <a:srgbClr val="E6E6E6"/>
                  </a:solidFill>
                </a:endParaRPr>
              </a:p>
            </p:txBody>
          </p:sp>
          <p:grpSp>
            <p:nvGrpSpPr>
              <p:cNvPr id="32" name="Skupina 32"/>
              <p:cNvGrpSpPr/>
              <p:nvPr userDrawn="1"/>
            </p:nvGrpSpPr>
            <p:grpSpPr>
              <a:xfrm>
                <a:off x="1643042" y="5214950"/>
                <a:ext cx="285752" cy="285752"/>
                <a:chOff x="1643042" y="5214950"/>
                <a:chExt cx="285752" cy="285752"/>
              </a:xfrm>
            </p:grpSpPr>
            <p:cxnSp>
              <p:nvCxnSpPr>
                <p:cNvPr id="33" name="Přímá spojovací čára 13"/>
                <p:cNvCxnSpPr/>
                <p:nvPr userDrawn="1"/>
              </p:nvCxnSpPr>
              <p:spPr>
                <a:xfrm rot="10800000">
                  <a:off x="1643042" y="5357826"/>
                  <a:ext cx="285752" cy="2"/>
                </a:xfrm>
                <a:prstGeom prst="line">
                  <a:avLst/>
                </a:prstGeom>
                <a:ln w="19050">
                  <a:solidFill>
                    <a:srgbClr val="DD052A"/>
                  </a:solidFill>
                </a:ln>
              </p:spPr>
              <p:style>
                <a:lnRef idx="1">
                  <a:schemeClr val="accent1"/>
                </a:lnRef>
                <a:fillRef idx="0">
                  <a:schemeClr val="accent1"/>
                </a:fillRef>
                <a:effectRef idx="0">
                  <a:schemeClr val="accent1"/>
                </a:effectRef>
                <a:fontRef idx="minor">
                  <a:schemeClr val="tx1"/>
                </a:fontRef>
              </p:style>
            </p:cxnSp>
            <p:cxnSp>
              <p:nvCxnSpPr>
                <p:cNvPr id="34" name="Přímá spojovací čára 14"/>
                <p:cNvCxnSpPr/>
                <p:nvPr userDrawn="1"/>
              </p:nvCxnSpPr>
              <p:spPr>
                <a:xfrm rot="5400000">
                  <a:off x="1643043" y="5357825"/>
                  <a:ext cx="285752" cy="2"/>
                </a:xfrm>
                <a:prstGeom prst="line">
                  <a:avLst/>
                </a:prstGeom>
                <a:ln w="19050">
                  <a:solidFill>
                    <a:srgbClr val="002E5E"/>
                  </a:solidFill>
                </a:ln>
              </p:spPr>
              <p:style>
                <a:lnRef idx="1">
                  <a:schemeClr val="accent1"/>
                </a:lnRef>
                <a:fillRef idx="0">
                  <a:schemeClr val="accent1"/>
                </a:fillRef>
                <a:effectRef idx="0">
                  <a:schemeClr val="accent1"/>
                </a:effectRef>
                <a:fontRef idx="minor">
                  <a:schemeClr val="tx1"/>
                </a:fontRef>
              </p:style>
            </p:cxnSp>
          </p:grpSp>
        </p:grpSp>
        <p:sp>
          <p:nvSpPr>
            <p:cNvPr id="30" name="TextovéPole 29"/>
            <p:cNvSpPr txBox="1"/>
            <p:nvPr/>
          </p:nvSpPr>
          <p:spPr>
            <a:xfrm>
              <a:off x="1785918" y="5143512"/>
              <a:ext cx="1285884" cy="502702"/>
            </a:xfrm>
            <a:prstGeom prst="rect">
              <a:avLst/>
            </a:prstGeom>
            <a:noFill/>
          </p:spPr>
          <p:txBody>
            <a:bodyPr wrap="square" rtlCol="0">
              <a:spAutoFit/>
            </a:bodyPr>
            <a:lstStyle/>
            <a:p>
              <a:pPr>
                <a:lnSpc>
                  <a:spcPts val="1600"/>
                </a:lnSpc>
              </a:pPr>
              <a:r>
                <a:rPr lang="cs-CZ" sz="1100" b="1" dirty="0" smtClean="0">
                  <a:solidFill>
                    <a:srgbClr val="DD052A"/>
                  </a:solidFill>
                  <a:latin typeface="Arial" pitchFamily="34" charset="0"/>
                  <a:cs typeface="Arial" pitchFamily="34" charset="0"/>
                </a:rPr>
                <a:t>Spojujeme </a:t>
              </a:r>
            </a:p>
            <a:p>
              <a:pPr>
                <a:lnSpc>
                  <a:spcPts val="1600"/>
                </a:lnSpc>
              </a:pPr>
              <a:r>
                <a:rPr lang="cs-CZ" sz="1100" b="1" dirty="0" smtClean="0">
                  <a:solidFill>
                    <a:srgbClr val="002E60"/>
                  </a:solidFill>
                  <a:latin typeface="Arial" pitchFamily="34" charset="0"/>
                  <a:cs typeface="Arial" pitchFamily="34" charset="0"/>
                </a:rPr>
                <a:t>a podporujeme</a:t>
              </a:r>
              <a:endParaRPr lang="cs-CZ" sz="1100" b="1" dirty="0">
                <a:solidFill>
                  <a:srgbClr val="002E60"/>
                </a:solidFill>
                <a:latin typeface="Arial" pitchFamily="34" charset="0"/>
                <a:cs typeface="Arial" pitchFamily="34" charset="0"/>
              </a:endParaRPr>
            </a:p>
          </p:txBody>
        </p:sp>
      </p:grpSp>
      <p:pic>
        <p:nvPicPr>
          <p:cNvPr id="35" name="Picture 3"/>
          <p:cNvPicPr>
            <a:picLocks noChangeAspect="1" noChangeArrowheads="1"/>
          </p:cNvPicPr>
          <p:nvPr userDrawn="1"/>
        </p:nvPicPr>
        <p:blipFill>
          <a:blip r:embed="rId14" cstate="print"/>
          <a:srcRect/>
          <a:stretch>
            <a:fillRect/>
          </a:stretch>
        </p:blipFill>
        <p:spPr bwMode="auto">
          <a:xfrm>
            <a:off x="10704512" y="6186800"/>
            <a:ext cx="1147172" cy="41055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l" defTabSz="914400" rtl="0" eaLnBrk="1" latinLnBrk="0" hangingPunct="1">
        <a:spcBef>
          <a:spcPct val="0"/>
        </a:spcBef>
        <a:buNone/>
        <a:defRPr sz="2400" b="1" kern="1200">
          <a:solidFill>
            <a:srgbClr val="DD052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strukturalni-fondy.cz/cs/Microsites/IROP/Vyzvy/Vyzva-c-52-Revitalizace-vybranych-pamatek-II"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www.strukturalni-fondy.cz/cs/Microsites/IROP/Vyzvy/Vyzva-c-25-Knihovn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rukturalni-fondy.cz/cs/Microsites/IROP/Vyzvy/Vyzva-c-62-Socialni-infrastruktura-integrovane-projekty-CLLD"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www.strukturalni-fondy.cz/cs/Microsites/IROP/Vyzvy/Vyzva-c-53-Udrzitelna-doprava-integrovane-projekty-CLLD" TargetMode="External"/><Relationship Id="rId4" Type="http://schemas.openxmlformats.org/officeDocument/2006/relationships/hyperlink" Target="http://www.strukturalni-fondy.cz/cs/Microsites/IROP/Vyzvy/Vyzva-c-55-Kulturni-dedictvi-integrovane-projekty-CLL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www.mmr.cz/" TargetMode="External"/><Relationship Id="rId3" Type="http://schemas.openxmlformats.org/officeDocument/2006/relationships/hyperlink" Target="http://www.czechinvest.org/" TargetMode="External"/><Relationship Id="rId7" Type="http://schemas.openxmlformats.org/officeDocument/2006/relationships/hyperlink" Target="http://www.mzp.cz/" TargetMode="External"/><Relationship Id="rId12" Type="http://schemas.openxmlformats.org/officeDocument/2006/relationships/hyperlink" Target="http://www.sfrb.cz/"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eagri.cz/public/web/mze/ministerstvo-zemedelstvi/" TargetMode="External"/><Relationship Id="rId11" Type="http://schemas.openxmlformats.org/officeDocument/2006/relationships/hyperlink" Target="http://www.fondbudoucnosti.cz/" TargetMode="External"/><Relationship Id="rId5" Type="http://schemas.openxmlformats.org/officeDocument/2006/relationships/hyperlink" Target="http://www.mpo.cz/" TargetMode="External"/><Relationship Id="rId10" Type="http://schemas.openxmlformats.org/officeDocument/2006/relationships/hyperlink" Target="http://www.strukturalni-fondy.cz/cs/Fondy-EU/2014-2020/Operacni-programy/Program-preshranicni-spoluprace-Ceska-republik" TargetMode="External"/><Relationship Id="rId4" Type="http://schemas.openxmlformats.org/officeDocument/2006/relationships/hyperlink" Target="http://www.brownfieldy.cz/" TargetMode="External"/><Relationship Id="rId9" Type="http://schemas.openxmlformats.org/officeDocument/2006/relationships/hyperlink" Target="http://www.mkcr.cz/"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ustinadlabem@czechinvest.or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strukturalni-fondy.cz/cs/Microsites/IROP/Vyzvy/Vyzva-c-61-Socialni-infrastruktura-integrovane-projekty-IPRU" TargetMode="External"/><Relationship Id="rId7" Type="http://schemas.openxmlformats.org/officeDocument/2006/relationships/hyperlink" Target="http://www.strukturalni-fondy.cz/cs/Microsites/IROP/Vyzvy/Vyzva-c-34-Socialni-bydleni"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www.strukturalni-fondy.cz/cs/Microsites/IROP/Vyzvy/Vyzva-c-35-Socialni-bydleni-pro-SVL" TargetMode="External"/><Relationship Id="rId5" Type="http://schemas.openxmlformats.org/officeDocument/2006/relationships/hyperlink" Target="http://www.strukturalni-fondy.cz/cs/Microsites/IROP/Vyzvy/Vyzva-c-49-Deinstitucionalizace-socialnich-sluzeb-za-ucelem-socialnih" TargetMode="External"/><Relationship Id="rId4" Type="http://schemas.openxmlformats.org/officeDocument/2006/relationships/hyperlink" Target="http://www.strukturalni-fondy.cz/cs/Microsites/IROP/Vyzvy/Vyzva-c-60-Socialni-infrastruktura-integrovane-projekty-IT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hyperlink" Target="http://www.strukturalni-fondy.cz/cs/Microsites/IROP/Vyzvy/Vyzva-c-43-Socialni-podnikani-II" TargetMode="External"/><Relationship Id="rId4" Type="http://schemas.openxmlformats.org/officeDocument/2006/relationships/hyperlink" Target="http://www.strukturalni-fondy.cz/cs/Microsites/IROP/Vyzvy/Vyzva-c-44-Socialni-podnikani-pro-socialne-vyloucene-lokality-I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0" y="177443"/>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 name="Obráze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84984"/>
            <a:ext cx="12340167" cy="3579933"/>
          </a:xfrm>
          <a:prstGeom prst="rect">
            <a:avLst/>
          </a:prstGeom>
        </p:spPr>
      </p:pic>
      <p:sp>
        <p:nvSpPr>
          <p:cNvPr id="4" name="Obdélník 3"/>
          <p:cNvSpPr/>
          <p:nvPr/>
        </p:nvSpPr>
        <p:spPr>
          <a:xfrm>
            <a:off x="1524000" y="0"/>
            <a:ext cx="9144000" cy="57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0" y="6143644"/>
            <a:ext cx="12192000" cy="714356"/>
          </a:xfrm>
          <a:prstGeom prst="rect">
            <a:avLst/>
          </a:prstGeom>
          <a:solidFill>
            <a:srgbClr val="002E5E">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Nadpis 1"/>
          <p:cNvSpPr txBox="1">
            <a:spLocks/>
          </p:cNvSpPr>
          <p:nvPr/>
        </p:nvSpPr>
        <p:spPr>
          <a:xfrm>
            <a:off x="9187524" y="6357958"/>
            <a:ext cx="2500330" cy="357190"/>
          </a:xfrm>
          <a:prstGeom prst="rect">
            <a:avLst/>
          </a:prstGeom>
        </p:spPr>
        <p:txBody>
          <a:bodyPr>
            <a:normAutofit/>
          </a:bodyPr>
          <a:lstStyle/>
          <a:p>
            <a:pPr lvl="0" algn="r">
              <a:spcBef>
                <a:spcPct val="0"/>
              </a:spcBef>
              <a:defRPr/>
            </a:pPr>
            <a:r>
              <a:rPr lang="cs-CZ" sz="1200" b="1" dirty="0">
                <a:solidFill>
                  <a:schemeClr val="bg1"/>
                </a:solidFill>
                <a:latin typeface="Arial" pitchFamily="34" charset="0"/>
                <a:ea typeface="+mj-ea"/>
                <a:cs typeface="Arial" pitchFamily="34" charset="0"/>
              </a:rPr>
              <a:t>www.</a:t>
            </a:r>
            <a:r>
              <a:rPr lang="cs-CZ" sz="1200" b="1" dirty="0" err="1">
                <a:solidFill>
                  <a:schemeClr val="bg1"/>
                </a:solidFill>
                <a:latin typeface="Arial" pitchFamily="34" charset="0"/>
                <a:ea typeface="+mj-ea"/>
                <a:cs typeface="Arial" pitchFamily="34" charset="0"/>
              </a:rPr>
              <a:t>czechinvest.org</a:t>
            </a:r>
            <a:endParaRPr lang="cs-CZ" sz="1200" b="1" dirty="0">
              <a:solidFill>
                <a:schemeClr val="bg1"/>
              </a:solidFill>
              <a:latin typeface="Arial" pitchFamily="34" charset="0"/>
              <a:ea typeface="+mj-ea"/>
              <a:cs typeface="Arial" pitchFamily="34" charset="0"/>
            </a:endParaRPr>
          </a:p>
        </p:txBody>
      </p:sp>
      <p:sp>
        <p:nvSpPr>
          <p:cNvPr id="7" name="Nadpis 1"/>
          <p:cNvSpPr txBox="1">
            <a:spLocks/>
          </p:cNvSpPr>
          <p:nvPr/>
        </p:nvSpPr>
        <p:spPr>
          <a:xfrm>
            <a:off x="622822" y="6357958"/>
            <a:ext cx="2500330" cy="357190"/>
          </a:xfrm>
          <a:prstGeom prst="rect">
            <a:avLst/>
          </a:prstGeom>
        </p:spPr>
        <p:txBody>
          <a:bodyPr>
            <a:normAutofit/>
          </a:bodyPr>
          <a:lstStyle/>
          <a:p>
            <a:pPr lvl="0">
              <a:spcBef>
                <a:spcPct val="0"/>
              </a:spcBef>
              <a:defRPr/>
            </a:pPr>
            <a:r>
              <a:rPr lang="cs-CZ" sz="1200" dirty="0">
                <a:solidFill>
                  <a:schemeClr val="bg1"/>
                </a:solidFill>
                <a:latin typeface="Arial" pitchFamily="34" charset="0"/>
                <a:ea typeface="+mj-ea"/>
                <a:cs typeface="Arial" pitchFamily="34" charset="0"/>
              </a:rPr>
              <a:t>1</a:t>
            </a:r>
            <a:r>
              <a:rPr lang="cs-CZ" sz="1200" dirty="0" smtClean="0">
                <a:solidFill>
                  <a:schemeClr val="bg1"/>
                </a:solidFill>
                <a:latin typeface="Arial" pitchFamily="34" charset="0"/>
                <a:ea typeface="+mj-ea"/>
                <a:cs typeface="Arial" pitchFamily="34" charset="0"/>
              </a:rPr>
              <a:t>. prosince </a:t>
            </a:r>
            <a:r>
              <a:rPr lang="cs-CZ" sz="1200" dirty="0">
                <a:solidFill>
                  <a:schemeClr val="bg1"/>
                </a:solidFill>
                <a:latin typeface="Arial" pitchFamily="34" charset="0"/>
                <a:ea typeface="+mj-ea"/>
                <a:cs typeface="Arial" pitchFamily="34" charset="0"/>
              </a:rPr>
              <a:t>2016</a:t>
            </a:r>
          </a:p>
        </p:txBody>
      </p:sp>
      <p:grpSp>
        <p:nvGrpSpPr>
          <p:cNvPr id="9" name="Skupina 3"/>
          <p:cNvGrpSpPr/>
          <p:nvPr/>
        </p:nvGrpSpPr>
        <p:grpSpPr>
          <a:xfrm>
            <a:off x="745560" y="2963524"/>
            <a:ext cx="642919" cy="642919"/>
            <a:chOff x="1490641" y="5067311"/>
            <a:chExt cx="600082" cy="600082"/>
          </a:xfrm>
        </p:grpSpPr>
        <p:sp>
          <p:nvSpPr>
            <p:cNvPr id="11" name="Elipsa 10"/>
            <p:cNvSpPr/>
            <p:nvPr/>
          </p:nvSpPr>
          <p:spPr>
            <a:xfrm>
              <a:off x="1490641" y="5067311"/>
              <a:ext cx="600082" cy="600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E6E6E6"/>
                </a:solidFill>
              </a:endParaRPr>
            </a:p>
          </p:txBody>
        </p:sp>
        <p:grpSp>
          <p:nvGrpSpPr>
            <p:cNvPr id="12" name="Skupina 32"/>
            <p:cNvGrpSpPr/>
            <p:nvPr/>
          </p:nvGrpSpPr>
          <p:grpSpPr>
            <a:xfrm>
              <a:off x="1643042" y="5214950"/>
              <a:ext cx="285752" cy="285752"/>
              <a:chOff x="1643042" y="5214950"/>
              <a:chExt cx="285752" cy="285752"/>
            </a:xfrm>
          </p:grpSpPr>
          <p:cxnSp>
            <p:nvCxnSpPr>
              <p:cNvPr id="13" name="Přímá spojovací čára 12"/>
              <p:cNvCxnSpPr/>
              <p:nvPr/>
            </p:nvCxnSpPr>
            <p:spPr>
              <a:xfrm rot="10800000">
                <a:off x="1643042" y="5357826"/>
                <a:ext cx="285752" cy="2"/>
              </a:xfrm>
              <a:prstGeom prst="line">
                <a:avLst/>
              </a:prstGeom>
              <a:ln w="19050">
                <a:solidFill>
                  <a:srgbClr val="DD052A"/>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rot="5400000">
                <a:off x="1643043" y="5357825"/>
                <a:ext cx="285752" cy="2"/>
              </a:xfrm>
              <a:prstGeom prst="line">
                <a:avLst/>
              </a:prstGeom>
              <a:ln w="19050">
                <a:solidFill>
                  <a:srgbClr val="002E5E"/>
                </a:solidFill>
              </a:ln>
            </p:spPr>
            <p:style>
              <a:lnRef idx="1">
                <a:schemeClr val="accent1"/>
              </a:lnRef>
              <a:fillRef idx="0">
                <a:schemeClr val="accent1"/>
              </a:fillRef>
              <a:effectRef idx="0">
                <a:schemeClr val="accent1"/>
              </a:effectRef>
              <a:fontRef idx="minor">
                <a:schemeClr val="tx1"/>
              </a:fontRef>
            </p:style>
          </p:cxnSp>
        </p:grpSp>
      </p:grpSp>
      <p:sp>
        <p:nvSpPr>
          <p:cNvPr id="10" name="TextovéPole 9"/>
          <p:cNvSpPr txBox="1"/>
          <p:nvPr/>
        </p:nvSpPr>
        <p:spPr>
          <a:xfrm>
            <a:off x="652088" y="3677541"/>
            <a:ext cx="1285884" cy="502702"/>
          </a:xfrm>
          <a:prstGeom prst="rect">
            <a:avLst/>
          </a:prstGeom>
          <a:noFill/>
        </p:spPr>
        <p:txBody>
          <a:bodyPr wrap="square" rtlCol="0">
            <a:spAutoFit/>
          </a:bodyPr>
          <a:lstStyle/>
          <a:p>
            <a:pPr>
              <a:lnSpc>
                <a:spcPts val="1600"/>
              </a:lnSpc>
            </a:pPr>
            <a:r>
              <a:rPr lang="cs-CZ" sz="1100" b="1" dirty="0">
                <a:solidFill>
                  <a:srgbClr val="DD052A"/>
                </a:solidFill>
                <a:latin typeface="Arial" pitchFamily="34" charset="0"/>
                <a:cs typeface="Arial" pitchFamily="34" charset="0"/>
              </a:rPr>
              <a:t>Spojujeme </a:t>
            </a:r>
          </a:p>
          <a:p>
            <a:pPr>
              <a:lnSpc>
                <a:spcPts val="1600"/>
              </a:lnSpc>
            </a:pPr>
            <a:r>
              <a:rPr lang="cs-CZ" sz="1100" b="1" dirty="0">
                <a:solidFill>
                  <a:srgbClr val="002E60"/>
                </a:solidFill>
                <a:latin typeface="Arial" pitchFamily="34" charset="0"/>
                <a:cs typeface="Arial" pitchFamily="34" charset="0"/>
              </a:rPr>
              <a:t>a podporujeme</a:t>
            </a:r>
          </a:p>
        </p:txBody>
      </p:sp>
      <p:pic>
        <p:nvPicPr>
          <p:cNvPr id="15" name="Picture 3"/>
          <p:cNvPicPr>
            <a:picLocks noChangeAspect="1" noChangeArrowheads="1"/>
          </p:cNvPicPr>
          <p:nvPr/>
        </p:nvPicPr>
        <p:blipFill>
          <a:blip r:embed="rId4" cstate="print"/>
          <a:srcRect/>
          <a:stretch>
            <a:fillRect/>
          </a:stretch>
        </p:blipFill>
        <p:spPr bwMode="auto">
          <a:xfrm>
            <a:off x="10316755" y="332656"/>
            <a:ext cx="1275203" cy="456372"/>
          </a:xfrm>
          <a:prstGeom prst="rect">
            <a:avLst/>
          </a:prstGeom>
          <a:noFill/>
          <a:ln w="9525">
            <a:noFill/>
            <a:miter lim="800000"/>
            <a:headEnd/>
            <a:tailEnd/>
          </a:ln>
          <a:effectLst/>
        </p:spPr>
      </p:pic>
      <p:sp>
        <p:nvSpPr>
          <p:cNvPr id="22" name="Zástupný symbol pro nadpis 1"/>
          <p:cNvSpPr txBox="1">
            <a:spLocks/>
          </p:cNvSpPr>
          <p:nvPr/>
        </p:nvSpPr>
        <p:spPr>
          <a:xfrm>
            <a:off x="674122" y="666281"/>
            <a:ext cx="6357982" cy="1143000"/>
          </a:xfrm>
          <a:prstGeom prst="rect">
            <a:avLst/>
          </a:prstGeom>
        </p:spPr>
        <p:txBody>
          <a:bodyPr vert="horz" lIns="91440" tIns="45720" rIns="91440" bIns="45720" rtlCol="0" anchor="ctr">
            <a:noAutofit/>
          </a:bodyPr>
          <a:lstStyle/>
          <a:p>
            <a:pPr>
              <a:spcBef>
                <a:spcPct val="0"/>
              </a:spcBef>
              <a:defRPr/>
            </a:pPr>
            <a:r>
              <a:rPr lang="cs-CZ" sz="3200" b="1" dirty="0" smtClean="0">
                <a:solidFill>
                  <a:srgbClr val="DD052A"/>
                </a:solidFill>
                <a:latin typeface="Arial" pitchFamily="34" charset="0"/>
                <a:ea typeface="+mj-ea"/>
                <a:cs typeface="Arial" pitchFamily="34" charset="0"/>
              </a:rPr>
              <a:t>Revitalizace </a:t>
            </a:r>
            <a:r>
              <a:rPr lang="cs-CZ" sz="3200" b="1" dirty="0" err="1" smtClean="0">
                <a:solidFill>
                  <a:srgbClr val="DD052A"/>
                </a:solidFill>
                <a:latin typeface="Arial" pitchFamily="34" charset="0"/>
                <a:ea typeface="+mj-ea"/>
                <a:cs typeface="Arial" pitchFamily="34" charset="0"/>
              </a:rPr>
              <a:t>brownfieldů</a:t>
            </a:r>
            <a:endParaRPr lang="cs-CZ" sz="3200" b="1" dirty="0">
              <a:solidFill>
                <a:srgbClr val="DD052A"/>
              </a:solidFill>
              <a:latin typeface="Arial" pitchFamily="34" charset="0"/>
              <a:ea typeface="+mj-ea"/>
              <a:cs typeface="Arial" pitchFamily="34" charset="0"/>
            </a:endParaRPr>
          </a:p>
        </p:txBody>
      </p:sp>
      <p:sp>
        <p:nvSpPr>
          <p:cNvPr id="23" name="TextovéPole 22"/>
          <p:cNvSpPr txBox="1"/>
          <p:nvPr/>
        </p:nvSpPr>
        <p:spPr>
          <a:xfrm>
            <a:off x="700404" y="1877343"/>
            <a:ext cx="4643470" cy="338554"/>
          </a:xfrm>
          <a:prstGeom prst="rect">
            <a:avLst/>
          </a:prstGeom>
          <a:noFill/>
        </p:spPr>
        <p:txBody>
          <a:bodyPr wrap="square" rtlCol="0">
            <a:spAutoFit/>
          </a:bodyPr>
          <a:lstStyle/>
          <a:p>
            <a:pPr lvl="0"/>
            <a:r>
              <a:rPr lang="cs-CZ" sz="1600" b="1" dirty="0" smtClean="0">
                <a:solidFill>
                  <a:srgbClr val="002E60"/>
                </a:solidFill>
                <a:latin typeface="Arial" pitchFamily="34" charset="0"/>
                <a:cs typeface="Arial" pitchFamily="34" charset="0"/>
              </a:rPr>
              <a:t>Mgr. Alena Hájková</a:t>
            </a:r>
            <a:endParaRPr lang="cs-CZ" sz="1600" b="1" dirty="0">
              <a:solidFill>
                <a:srgbClr val="002E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806879" y="242440"/>
            <a:ext cx="10819639" cy="1064674"/>
          </a:xfrm>
        </p:spPr>
        <p:txBody>
          <a:bodyPr>
            <a:noAutofit/>
          </a:bodyPr>
          <a:lstStyle/>
          <a:p>
            <a:r>
              <a:rPr lang="cs-CZ" dirty="0">
                <a:solidFill>
                  <a:srgbClr val="002E60"/>
                </a:solidFill>
              </a:rPr>
              <a:t>Integrovaný regionální operační program (MMR) </a:t>
            </a:r>
            <a:r>
              <a:rPr lang="cs-CZ" sz="2000" dirty="0">
                <a:solidFill>
                  <a:srgbClr val="002E60"/>
                </a:solidFill>
              </a:rPr>
              <a:t>- </a:t>
            </a:r>
            <a:r>
              <a:rPr lang="cs-CZ" dirty="0">
                <a:solidFill>
                  <a:srgbClr val="002E60"/>
                </a:solidFill>
              </a:rPr>
              <a:t>Revitalizace vybraných památek </a:t>
            </a:r>
            <a:r>
              <a:rPr lang="cs-CZ" sz="2000" dirty="0">
                <a:solidFill>
                  <a:srgbClr val="002E60"/>
                </a:solidFill>
              </a:rPr>
              <a:t/>
            </a:r>
            <a:br>
              <a:rPr lang="cs-CZ" sz="2000" dirty="0">
                <a:solidFill>
                  <a:srgbClr val="002E60"/>
                </a:solidFill>
              </a:rPr>
            </a:br>
            <a:r>
              <a:rPr lang="cs-CZ" sz="2000" spc="40" dirty="0">
                <a:solidFill>
                  <a:srgbClr val="002E60"/>
                </a:solidFill>
              </a:rPr>
              <a:t>Specifický cíl 3.1 - Zefektivnění prezentace, posílení ochrany a rozvoje kulturního dědictví </a:t>
            </a:r>
            <a:r>
              <a:rPr lang="cs-CZ" sz="2000" spc="40" dirty="0">
                <a:solidFill>
                  <a:schemeClr val="tx1">
                    <a:lumMod val="75000"/>
                    <a:lumOff val="25000"/>
                  </a:schemeClr>
                </a:solidFill>
              </a:rPr>
              <a:t/>
            </a:r>
            <a:br>
              <a:rPr lang="cs-CZ" sz="2000" spc="40" dirty="0">
                <a:solidFill>
                  <a:schemeClr val="tx1">
                    <a:lumMod val="75000"/>
                    <a:lumOff val="25000"/>
                  </a:schemeClr>
                </a:solidFill>
              </a:rPr>
            </a:br>
            <a:endParaRPr lang="cs-CZ" sz="2000" dirty="0">
              <a:solidFill>
                <a:srgbClr val="002E60"/>
              </a:solidFill>
              <a:ea typeface="+mn-ea"/>
            </a:endParaRPr>
          </a:p>
        </p:txBody>
      </p:sp>
      <p:sp>
        <p:nvSpPr>
          <p:cNvPr id="2" name="Obdélník 1"/>
          <p:cNvSpPr/>
          <p:nvPr/>
        </p:nvSpPr>
        <p:spPr>
          <a:xfrm>
            <a:off x="4340504" y="5180413"/>
            <a:ext cx="6096000" cy="646331"/>
          </a:xfrm>
          <a:prstGeom prst="rect">
            <a:avLst/>
          </a:prstGeom>
        </p:spPr>
        <p:txBody>
          <a:bodyPr>
            <a:spAutoFit/>
          </a:bodyPr>
          <a:lstStyle/>
          <a:p>
            <a:r>
              <a:rPr lang="cs-CZ" dirty="0"/>
              <a:t/>
            </a:r>
            <a:br>
              <a:rPr lang="cs-CZ" dirty="0"/>
            </a:br>
            <a:endParaRPr lang="cs-CZ" dirty="0"/>
          </a:p>
        </p:txBody>
      </p:sp>
      <p:sp>
        <p:nvSpPr>
          <p:cNvPr id="10" name="Obdélník 9"/>
          <p:cNvSpPr/>
          <p:nvPr/>
        </p:nvSpPr>
        <p:spPr>
          <a:xfrm>
            <a:off x="6374511" y="2147619"/>
            <a:ext cx="5362138" cy="4438138"/>
          </a:xfrm>
          <a:prstGeom prst="rect">
            <a:avLst/>
          </a:prstGeom>
        </p:spPr>
        <p:txBody>
          <a:bodyPr wrap="square">
            <a:spAutoFit/>
          </a:bodyPr>
          <a:lstStyle/>
          <a:p>
            <a:pPr marL="447675"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Příjemce </a:t>
            </a:r>
            <a:r>
              <a:rPr lang="cs-CZ" sz="1600" spc="40" dirty="0">
                <a:solidFill>
                  <a:schemeClr val="tx1">
                    <a:lumMod val="75000"/>
                    <a:lumOff val="25000"/>
                  </a:schemeClr>
                </a:solidFill>
                <a:latin typeface="Arial" pitchFamily="34" charset="0"/>
                <a:cs typeface="Arial" pitchFamily="34" charset="0"/>
              </a:rPr>
              <a:t>- vlastníci památek nebo subjekty s právem hospodaření</a:t>
            </a:r>
            <a:r>
              <a:rPr lang="cs-CZ" sz="1600" spc="40" dirty="0" smtClean="0">
                <a:solidFill>
                  <a:schemeClr val="tx1">
                    <a:lumMod val="75000"/>
                    <a:lumOff val="25000"/>
                  </a:schemeClr>
                </a:solidFill>
                <a:latin typeface="Arial" pitchFamily="34" charset="0"/>
                <a:cs typeface="Arial" pitchFamily="34" charset="0"/>
              </a:rPr>
              <a:t>.</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Evropský fond pro regionální rozvoj 85% + Státní rozpočet – </a:t>
            </a:r>
            <a:r>
              <a:rPr lang="cs-CZ" sz="1600" spc="40" dirty="0" smtClean="0">
                <a:solidFill>
                  <a:schemeClr val="tx1">
                    <a:lumMod val="75000"/>
                    <a:lumOff val="25000"/>
                  </a:schemeClr>
                </a:solidFill>
                <a:latin typeface="Arial" pitchFamily="34" charset="0"/>
                <a:cs typeface="Arial" pitchFamily="34" charset="0"/>
              </a:rPr>
              <a:t>15/5/10/0 % + Příjemce 0/10/5/15 %</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Min. ZV 5 000 000 Kč - max. 123 282 000 Kč /246 565 000 </a:t>
            </a:r>
            <a:r>
              <a:rPr lang="cs-CZ" sz="1600" spc="40" dirty="0" smtClean="0">
                <a:solidFill>
                  <a:schemeClr val="tx1">
                    <a:lumMod val="75000"/>
                    <a:lumOff val="25000"/>
                  </a:schemeClr>
                </a:solidFill>
                <a:latin typeface="Arial" pitchFamily="34" charset="0"/>
                <a:cs typeface="Arial" pitchFamily="34" charset="0"/>
              </a:rPr>
              <a:t>Kč</a:t>
            </a:r>
            <a:endParaRPr lang="cs-CZ" sz="1600" b="1" dirty="0"/>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hlinkClick r:id="rId3" tooltip="Více o Výzva č. 52 Revitalizace vybraných památek II."/>
              </a:rPr>
              <a:t>Výzva č. 52 Revitalizace vybraných památek II</a:t>
            </a:r>
            <a:r>
              <a:rPr lang="cs-CZ" sz="1600" spc="40" dirty="0" smtClean="0">
                <a:solidFill>
                  <a:schemeClr val="tx1">
                    <a:lumMod val="75000"/>
                    <a:lumOff val="25000"/>
                  </a:schemeClr>
                </a:solidFill>
                <a:latin typeface="Arial" pitchFamily="34" charset="0"/>
                <a:cs typeface="Arial" pitchFamily="34" charset="0"/>
                <a:hlinkClick r:id="rId3" tooltip="Více o Výzva č. 52 Revitalizace vybraných památek II."/>
              </a:rPr>
              <a:t>.</a:t>
            </a:r>
            <a:endParaRPr lang="cs-CZ" sz="1600" spc="40" dirty="0" smtClean="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Termín předkládání žádostí o podporu: 31. 10. 2016 - 28. 3. </a:t>
            </a:r>
            <a:r>
              <a:rPr lang="cs-CZ" sz="1600" spc="40" dirty="0" smtClean="0">
                <a:solidFill>
                  <a:schemeClr val="tx1">
                    <a:lumMod val="75000"/>
                    <a:lumOff val="25000"/>
                  </a:schemeClr>
                </a:solidFill>
                <a:latin typeface="Arial" pitchFamily="34" charset="0"/>
                <a:cs typeface="Arial" pitchFamily="34" charset="0"/>
              </a:rPr>
              <a:t>2017</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hlinkClick r:id="rId4" tooltip="Více o Výzva č. 25 Knihovny"/>
              </a:rPr>
              <a:t>Výzva č. 25 Knihovny</a:t>
            </a:r>
            <a:r>
              <a:rPr lang="cs-CZ" sz="1600" spc="40" dirty="0">
                <a:solidFill>
                  <a:schemeClr val="tx1">
                    <a:lumMod val="75000"/>
                    <a:lumOff val="25000"/>
                  </a:schemeClr>
                </a:solidFill>
                <a:latin typeface="Arial" pitchFamily="34" charset="0"/>
                <a:cs typeface="Arial" pitchFamily="34" charset="0"/>
              </a:rPr>
              <a:t>  </a:t>
            </a:r>
          </a:p>
          <a:p>
            <a:pPr marL="285750" indent="-285750">
              <a:lnSpc>
                <a:spcPts val="2400"/>
              </a:lnSpc>
              <a:spcBef>
                <a:spcPct val="20000"/>
              </a:spcBef>
              <a:buClr>
                <a:srgbClr val="DD052A"/>
              </a:buClr>
              <a:buFont typeface="Arial" panose="020B0604020202020204" pitchFamily="34" charset="0"/>
              <a:buChar char="•"/>
              <a:defRPr/>
            </a:pPr>
            <a:r>
              <a:rPr lang="cs-CZ" sz="1600" spc="40" dirty="0" smtClean="0">
                <a:solidFill>
                  <a:schemeClr val="tx1">
                    <a:lumMod val="75000"/>
                    <a:lumOff val="25000"/>
                  </a:schemeClr>
                </a:solidFill>
                <a:latin typeface="Arial" pitchFamily="34" charset="0"/>
                <a:cs typeface="Arial" pitchFamily="34" charset="0"/>
              </a:rPr>
              <a:t>Termín </a:t>
            </a:r>
            <a:r>
              <a:rPr lang="cs-CZ" sz="1600" spc="40" dirty="0">
                <a:solidFill>
                  <a:schemeClr val="tx1">
                    <a:lumMod val="75000"/>
                    <a:lumOff val="25000"/>
                  </a:schemeClr>
                </a:solidFill>
                <a:latin typeface="Arial" pitchFamily="34" charset="0"/>
                <a:cs typeface="Arial" pitchFamily="34" charset="0"/>
              </a:rPr>
              <a:t>předkládání žádostí o podporu:18. 3. 2016 - 31. 12. 2017</a:t>
            </a:r>
          </a:p>
          <a:p>
            <a:pPr marL="447675" lvl="0"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sp>
        <p:nvSpPr>
          <p:cNvPr id="7" name="Obdélník 6"/>
          <p:cNvSpPr/>
          <p:nvPr/>
        </p:nvSpPr>
        <p:spPr>
          <a:xfrm>
            <a:off x="932655" y="2117869"/>
            <a:ext cx="5423194" cy="4893647"/>
          </a:xfrm>
          <a:prstGeom prst="rect">
            <a:avLst/>
          </a:prstGeom>
        </p:spPr>
        <p:txBody>
          <a:bodyPr wrap="square">
            <a:spAutoFit/>
          </a:bodyPr>
          <a:lstStyle/>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rPr>
              <a:t>ZV pro hlavní aktivity:</a:t>
            </a:r>
            <a:endParaRPr lang="cs-CZ" sz="1600" dirty="0"/>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restaurování a konzervace nemovitého a movitého kulturního dědictví, </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stavební obnova nemovitého kulturního dědictví, </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rekonstrukce, přístavby, </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budování inženýrských sítí, </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odstranění nevyhovujících částí staveb, </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obnova parků a </a:t>
            </a:r>
            <a:r>
              <a:rPr lang="cs-CZ" sz="1600" spc="40" dirty="0" smtClean="0">
                <a:solidFill>
                  <a:schemeClr val="tx1">
                    <a:lumMod val="75000"/>
                    <a:lumOff val="25000"/>
                  </a:schemeClr>
                </a:solidFill>
                <a:latin typeface="Arial" pitchFamily="34" charset="0"/>
                <a:cs typeface="Arial" pitchFamily="34" charset="0"/>
              </a:rPr>
              <a:t>zahrad</a:t>
            </a:r>
          </a:p>
          <a:p>
            <a:pPr marL="447675" indent="-447675">
              <a:lnSpc>
                <a:spcPts val="2400"/>
              </a:lnSpc>
              <a:spcBef>
                <a:spcPct val="20000"/>
              </a:spcBef>
              <a:buClr>
                <a:srgbClr val="DD052A"/>
              </a:buClr>
              <a:buFont typeface="Arial" pitchFamily="34" charset="0"/>
              <a:buChar char="•"/>
              <a:defRPr/>
            </a:pPr>
            <a:r>
              <a:rPr lang="cs-CZ" sz="1600" dirty="0" smtClean="0">
                <a:latin typeface="Arial" panose="020B0604020202020204" pitchFamily="34" charset="0"/>
                <a:cs typeface="Arial" panose="020B0604020202020204" pitchFamily="34" charset="0"/>
              </a:rPr>
              <a:t>modernizace</a:t>
            </a:r>
            <a:r>
              <a:rPr lang="cs-CZ" sz="1600" dirty="0">
                <a:latin typeface="Arial" panose="020B0604020202020204" pitchFamily="34" charset="0"/>
                <a:cs typeface="Arial" panose="020B0604020202020204" pitchFamily="34" charset="0"/>
              </a:rPr>
              <a:t>, popř. výstavba nezbytných objektů technického a </a:t>
            </a:r>
            <a:r>
              <a:rPr lang="cs-CZ" sz="1600" spc="40" dirty="0">
                <a:latin typeface="Arial" pitchFamily="34" charset="0"/>
                <a:cs typeface="Arial" pitchFamily="34" charset="0"/>
              </a:rPr>
              <a:t>technologického a objektů sociálního zázemí návštěvnické infrastruktury </a:t>
            </a:r>
          </a:p>
          <a:p>
            <a:pPr>
              <a:lnSpc>
                <a:spcPts val="2400"/>
              </a:lnSpc>
              <a:spcBef>
                <a:spcPct val="20000"/>
              </a:spcBef>
              <a:buClr>
                <a:srgbClr val="DD052A"/>
              </a:buClr>
              <a:defRPr/>
            </a:pPr>
            <a:endParaRPr lang="cs-CZ" sz="1600" spc="40" dirty="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endParaRPr lang="cs-CZ" sz="1600" spc="40" dirty="0">
              <a:solidFill>
                <a:schemeClr val="tx1">
                  <a:lumMod val="75000"/>
                  <a:lumOff val="25000"/>
                </a:schemeClr>
              </a:solidFill>
              <a:latin typeface="Arial" pitchFamily="34" charset="0"/>
              <a:cs typeface="Arial" pitchFamily="34" charset="0"/>
            </a:endParaRPr>
          </a:p>
          <a:p>
            <a:pPr marL="447675" lvl="0"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sp>
        <p:nvSpPr>
          <p:cNvPr id="8"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20</a:t>
            </a:r>
            <a:endParaRPr lang="cs-CZ" sz="1600" dirty="0">
              <a:solidFill>
                <a:srgbClr val="7F7F7F"/>
              </a:solidFill>
            </a:endParaRPr>
          </a:p>
        </p:txBody>
      </p:sp>
    </p:spTree>
    <p:extLst>
      <p:ext uri="{BB962C8B-B14F-4D97-AF65-F5344CB8AC3E}">
        <p14:creationId xmlns:p14="http://schemas.microsoft.com/office/powerpoint/2010/main" val="308329980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746081" y="182304"/>
            <a:ext cx="10819639" cy="1064674"/>
          </a:xfrm>
        </p:spPr>
        <p:txBody>
          <a:bodyPr>
            <a:noAutofit/>
          </a:bodyPr>
          <a:lstStyle/>
          <a:p>
            <a:r>
              <a:rPr lang="cs-CZ" dirty="0">
                <a:solidFill>
                  <a:srgbClr val="002E60"/>
                </a:solidFill>
              </a:rPr>
              <a:t>Integrovaný regionální operační program (MMR)</a:t>
            </a:r>
            <a:br>
              <a:rPr lang="cs-CZ" dirty="0">
                <a:solidFill>
                  <a:srgbClr val="002E60"/>
                </a:solidFill>
              </a:rPr>
            </a:br>
            <a:r>
              <a:rPr lang="cs-CZ" dirty="0" smtClean="0">
                <a:solidFill>
                  <a:srgbClr val="002E60"/>
                </a:solidFill>
                <a:ea typeface="+mn-ea"/>
              </a:rPr>
              <a:t/>
            </a:r>
            <a:br>
              <a:rPr lang="cs-CZ" dirty="0" smtClean="0">
                <a:solidFill>
                  <a:srgbClr val="002E60"/>
                </a:solidFill>
                <a:ea typeface="+mn-ea"/>
              </a:rPr>
            </a:br>
            <a:r>
              <a:rPr lang="cs-CZ" sz="2000" dirty="0" smtClean="0">
                <a:solidFill>
                  <a:srgbClr val="002E60"/>
                </a:solidFill>
                <a:ea typeface="+mn-ea"/>
              </a:rPr>
              <a:t>SC </a:t>
            </a:r>
            <a:r>
              <a:rPr lang="cs-CZ" sz="2000" dirty="0">
                <a:solidFill>
                  <a:srgbClr val="002E60"/>
                </a:solidFill>
                <a:ea typeface="+mn-ea"/>
              </a:rPr>
              <a:t>4.1 Posílení komunitně vedeného místního rozvoje za účelem zvýšení kvality života ve venkovských oblastech a aktivizace místního potenciálu</a:t>
            </a:r>
          </a:p>
        </p:txBody>
      </p:sp>
      <p:sp>
        <p:nvSpPr>
          <p:cNvPr id="16" name="TextovéPole 15"/>
          <p:cNvSpPr txBox="1"/>
          <p:nvPr/>
        </p:nvSpPr>
        <p:spPr>
          <a:xfrm>
            <a:off x="790484" y="2060848"/>
            <a:ext cx="5809572" cy="3059299"/>
          </a:xfrm>
          <a:prstGeom prst="rect">
            <a:avLst/>
          </a:prstGeom>
          <a:noFill/>
        </p:spPr>
        <p:txBody>
          <a:bodyPr wrap="square" rtlCol="0">
            <a:spAutoFit/>
          </a:bodyPr>
          <a:lstStyle/>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Projekty (</a:t>
            </a:r>
            <a:r>
              <a:rPr lang="cs-CZ" sz="1600" spc="40" dirty="0" err="1">
                <a:solidFill>
                  <a:schemeClr val="tx1">
                    <a:lumMod val="75000"/>
                    <a:lumOff val="25000"/>
                  </a:schemeClr>
                </a:solidFill>
                <a:latin typeface="Arial" pitchFamily="34" charset="0"/>
                <a:cs typeface="Arial" pitchFamily="34" charset="0"/>
              </a:rPr>
              <a:t>brownfields</a:t>
            </a:r>
            <a:r>
              <a:rPr lang="cs-CZ" sz="1600" spc="40" dirty="0">
                <a:solidFill>
                  <a:schemeClr val="tx1">
                    <a:lumMod val="75000"/>
                    <a:lumOff val="25000"/>
                  </a:schemeClr>
                </a:solidFill>
                <a:latin typeface="Arial" pitchFamily="34" charset="0"/>
                <a:cs typeface="Arial" pitchFamily="34" charset="0"/>
              </a:rPr>
              <a:t>) vycházejí ze specifických cílů 2.1 a 2.2 realizovaných </a:t>
            </a:r>
            <a:r>
              <a:rPr lang="cs-CZ" sz="1600" spc="40" dirty="0" smtClean="0">
                <a:solidFill>
                  <a:schemeClr val="tx1">
                    <a:lumMod val="75000"/>
                    <a:lumOff val="25000"/>
                  </a:schemeClr>
                </a:solidFill>
                <a:latin typeface="Arial" pitchFamily="34" charset="0"/>
                <a:cs typeface="Arial" pitchFamily="34" charset="0"/>
              </a:rPr>
              <a:t>v </a:t>
            </a:r>
            <a:r>
              <a:rPr lang="cs-CZ" sz="1600" spc="40" dirty="0">
                <a:solidFill>
                  <a:schemeClr val="tx1">
                    <a:lumMod val="75000"/>
                    <a:lumOff val="25000"/>
                  </a:schemeClr>
                </a:solidFill>
                <a:latin typeface="Arial" pitchFamily="34" charset="0"/>
                <a:cs typeface="Arial" pitchFamily="34" charset="0"/>
              </a:rPr>
              <a:t>rámci SCLLD na úrovni </a:t>
            </a:r>
            <a:r>
              <a:rPr lang="cs-CZ" sz="1600" spc="40" dirty="0" smtClean="0">
                <a:solidFill>
                  <a:schemeClr val="tx1">
                    <a:lumMod val="75000"/>
                    <a:lumOff val="25000"/>
                  </a:schemeClr>
                </a:solidFill>
                <a:latin typeface="Arial" pitchFamily="34" charset="0"/>
                <a:cs typeface="Arial" pitchFamily="34" charset="0"/>
              </a:rPr>
              <a:t>MAS</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smtClean="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Příjemci </a:t>
            </a:r>
            <a:r>
              <a:rPr lang="cs-CZ" sz="1600" spc="40" dirty="0">
                <a:solidFill>
                  <a:schemeClr val="tx1">
                    <a:lumMod val="75000"/>
                    <a:lumOff val="25000"/>
                  </a:schemeClr>
                </a:solidFill>
                <a:latin typeface="Arial" pitchFamily="34" charset="0"/>
                <a:cs typeface="Arial" pitchFamily="34" charset="0"/>
              </a:rPr>
              <a:t>- subjekty, které realizují projekty v rámci schválených strategií komunitně vedeného místního rozvoje na území </a:t>
            </a:r>
            <a:r>
              <a:rPr lang="cs-CZ" sz="1600" spc="40" dirty="0" smtClean="0">
                <a:solidFill>
                  <a:schemeClr val="tx1">
                    <a:lumMod val="75000"/>
                    <a:lumOff val="25000"/>
                  </a:schemeClr>
                </a:solidFill>
                <a:latin typeface="Arial" pitchFamily="34" charset="0"/>
                <a:cs typeface="Arial" pitchFamily="34" charset="0"/>
              </a:rPr>
              <a:t>MAS</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Kategorie příjemců jsou specifikovány </a:t>
            </a:r>
            <a:r>
              <a:rPr lang="cs-CZ" sz="1600" spc="40" dirty="0" smtClean="0">
                <a:solidFill>
                  <a:schemeClr val="tx1">
                    <a:lumMod val="75000"/>
                    <a:lumOff val="25000"/>
                  </a:schemeClr>
                </a:solidFill>
                <a:latin typeface="Arial" pitchFamily="34" charset="0"/>
                <a:cs typeface="Arial" pitchFamily="34" charset="0"/>
              </a:rPr>
              <a:t>v </a:t>
            </a:r>
            <a:r>
              <a:rPr lang="cs-CZ" sz="1600" spc="40" dirty="0">
                <a:solidFill>
                  <a:schemeClr val="tx1">
                    <a:lumMod val="75000"/>
                    <a:lumOff val="25000"/>
                  </a:schemeClr>
                </a:solidFill>
                <a:latin typeface="Arial" pitchFamily="34" charset="0"/>
                <a:cs typeface="Arial" pitchFamily="34" charset="0"/>
              </a:rPr>
              <a:t>jednotlivých specifických cílech </a:t>
            </a:r>
            <a:r>
              <a:rPr lang="cs-CZ" sz="1600" spc="40" dirty="0" smtClean="0">
                <a:solidFill>
                  <a:schemeClr val="tx1">
                    <a:lumMod val="75000"/>
                    <a:lumOff val="25000"/>
                  </a:schemeClr>
                </a:solidFill>
                <a:latin typeface="Arial" pitchFamily="34" charset="0"/>
                <a:cs typeface="Arial" pitchFamily="34" charset="0"/>
              </a:rPr>
              <a:t>IROP</a:t>
            </a:r>
            <a:endParaRPr lang="cs-CZ" sz="1600" spc="40" dirty="0">
              <a:solidFill>
                <a:schemeClr val="tx1">
                  <a:lumMod val="75000"/>
                  <a:lumOff val="25000"/>
                </a:schemeClr>
              </a:solidFill>
              <a:latin typeface="Arial" pitchFamily="34" charset="0"/>
              <a:cs typeface="Arial" pitchFamily="34"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2200546"/>
            <a:ext cx="4320480" cy="3240360"/>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11</a:t>
            </a:r>
            <a:endParaRPr lang="cs-CZ" sz="1600" dirty="0">
              <a:solidFill>
                <a:srgbClr val="7F7F7F"/>
              </a:solidFill>
            </a:endParaRPr>
          </a:p>
        </p:txBody>
      </p:sp>
    </p:spTree>
    <p:extLst>
      <p:ext uri="{BB962C8B-B14F-4D97-AF65-F5344CB8AC3E}">
        <p14:creationId xmlns:p14="http://schemas.microsoft.com/office/powerpoint/2010/main" val="369717525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974428" y="247625"/>
            <a:ext cx="10819639" cy="1064674"/>
          </a:xfrm>
        </p:spPr>
        <p:txBody>
          <a:bodyPr>
            <a:noAutofit/>
          </a:bodyPr>
          <a:lstStyle/>
          <a:p>
            <a:r>
              <a:rPr lang="cs-CZ" dirty="0">
                <a:solidFill>
                  <a:srgbClr val="002E60"/>
                </a:solidFill>
              </a:rPr>
              <a:t>Integrovaný regionální operační program (MMR)</a:t>
            </a:r>
            <a:br>
              <a:rPr lang="cs-CZ" dirty="0">
                <a:solidFill>
                  <a:srgbClr val="002E60"/>
                </a:solidFill>
              </a:rPr>
            </a:br>
            <a:r>
              <a:rPr lang="cs-CZ" dirty="0" smtClean="0">
                <a:solidFill>
                  <a:srgbClr val="002E60"/>
                </a:solidFill>
                <a:ea typeface="+mn-ea"/>
              </a:rPr>
              <a:t/>
            </a:r>
            <a:br>
              <a:rPr lang="cs-CZ" dirty="0" smtClean="0">
                <a:solidFill>
                  <a:srgbClr val="002E60"/>
                </a:solidFill>
                <a:ea typeface="+mn-ea"/>
              </a:rPr>
            </a:br>
            <a:r>
              <a:rPr lang="cs-CZ" sz="2000" dirty="0" smtClean="0">
                <a:solidFill>
                  <a:srgbClr val="002E60"/>
                </a:solidFill>
                <a:ea typeface="+mn-ea"/>
              </a:rPr>
              <a:t>SC </a:t>
            </a:r>
            <a:r>
              <a:rPr lang="cs-CZ" sz="2000" dirty="0">
                <a:solidFill>
                  <a:srgbClr val="002E60"/>
                </a:solidFill>
                <a:ea typeface="+mn-ea"/>
              </a:rPr>
              <a:t>4.1 Posílení komunitně vedeného místního rozvoje za účelem zvýšení kvality života ve venkovských oblastech a aktivizace místního potenciálu</a:t>
            </a:r>
          </a:p>
        </p:txBody>
      </p:sp>
      <p:sp>
        <p:nvSpPr>
          <p:cNvPr id="16" name="TextovéPole 15"/>
          <p:cNvSpPr txBox="1"/>
          <p:nvPr/>
        </p:nvSpPr>
        <p:spPr>
          <a:xfrm>
            <a:off x="974428" y="2132856"/>
            <a:ext cx="10346076" cy="3970318"/>
          </a:xfrm>
          <a:prstGeom prst="rect">
            <a:avLst/>
          </a:prstGeom>
          <a:noFill/>
        </p:spPr>
        <p:txBody>
          <a:bodyPr wrap="square" rtlCol="0">
            <a:spAutoFit/>
          </a:bodyPr>
          <a:lstStyle/>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rPr>
              <a:t>Aktuální výzvy:</a:t>
            </a:r>
            <a:endParaRPr lang="cs-CZ" sz="1600" spc="40" dirty="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endParaRPr lang="cs-CZ" sz="1600" spc="40" dirty="0" smtClean="0">
              <a:solidFill>
                <a:schemeClr val="tx1">
                  <a:lumMod val="75000"/>
                  <a:lumOff val="25000"/>
                </a:schemeClr>
              </a:solidFill>
              <a:latin typeface="Arial" pitchFamily="34" charset="0"/>
              <a:cs typeface="Arial" pitchFamily="34" charset="0"/>
              <a:hlinkClick r:id="rId3" tooltip="Více o Výzva č. 62 Sociální infrastruktura - integrované projekty CLLD"/>
            </a:endParaRPr>
          </a:p>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hlinkClick r:id="rId3" tooltip="Více o Výzva č. 62 Sociální infrastruktura - integrované projekty CLLD"/>
              </a:rPr>
              <a:t>Výzva </a:t>
            </a:r>
            <a:r>
              <a:rPr lang="cs-CZ" sz="1600" spc="40" dirty="0">
                <a:solidFill>
                  <a:schemeClr val="tx1">
                    <a:lumMod val="75000"/>
                    <a:lumOff val="25000"/>
                  </a:schemeClr>
                </a:solidFill>
                <a:latin typeface="Arial" pitchFamily="34" charset="0"/>
                <a:cs typeface="Arial" pitchFamily="34" charset="0"/>
                <a:hlinkClick r:id="rId3" tooltip="Více o Výzva č. 62 Sociální infrastruktura - integrované projekty CLLD"/>
              </a:rPr>
              <a:t>č. 62 Sociální infrastruktura - integrované projekty CLLD</a:t>
            </a:r>
            <a:r>
              <a:rPr lang="cs-CZ" sz="1600" spc="40" dirty="0">
                <a:solidFill>
                  <a:schemeClr val="tx1">
                    <a:lumMod val="75000"/>
                    <a:lumOff val="25000"/>
                  </a:schemeClr>
                </a:solidFill>
                <a:latin typeface="Arial" pitchFamily="34" charset="0"/>
                <a:cs typeface="Arial" pitchFamily="34" charset="0"/>
              </a:rPr>
              <a:t> </a:t>
            </a: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Termín předkládání žádostí o podporu:29. 11. 2016 - 31. 10. 2022</a:t>
            </a:r>
          </a:p>
          <a:p>
            <a:pPr>
              <a:lnSpc>
                <a:spcPts val="2400"/>
              </a:lnSpc>
              <a:spcBef>
                <a:spcPct val="20000"/>
              </a:spcBef>
              <a:buClr>
                <a:srgbClr val="DD052A"/>
              </a:buClr>
              <a:defRPr/>
            </a:pPr>
            <a:endParaRPr lang="cs-CZ" sz="1600" spc="40" dirty="0" smtClean="0">
              <a:solidFill>
                <a:schemeClr val="tx1">
                  <a:lumMod val="75000"/>
                  <a:lumOff val="25000"/>
                </a:schemeClr>
              </a:solidFill>
              <a:latin typeface="Arial" pitchFamily="34" charset="0"/>
              <a:cs typeface="Arial" pitchFamily="34" charset="0"/>
              <a:hlinkClick r:id="rId4" tooltip="Více o Výzva č. 55 Kulturní dědictví - integrované projekty CLLD"/>
            </a:endParaRPr>
          </a:p>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hlinkClick r:id="rId4" tooltip="Více o Výzva č. 55 Kulturní dědictví - integrované projekty CLLD"/>
              </a:rPr>
              <a:t>Výzva </a:t>
            </a:r>
            <a:r>
              <a:rPr lang="cs-CZ" sz="1600" spc="40" dirty="0">
                <a:solidFill>
                  <a:schemeClr val="tx1">
                    <a:lumMod val="75000"/>
                    <a:lumOff val="25000"/>
                  </a:schemeClr>
                </a:solidFill>
                <a:latin typeface="Arial" pitchFamily="34" charset="0"/>
                <a:cs typeface="Arial" pitchFamily="34" charset="0"/>
                <a:hlinkClick r:id="rId4" tooltip="Více o Výzva č. 55 Kulturní dědictví - integrované projekty CLLD"/>
              </a:rPr>
              <a:t>č. 55 Kulturní dědictví - integrované projekty CLLD</a:t>
            </a:r>
            <a:r>
              <a:rPr lang="cs-CZ" sz="1600" spc="40" dirty="0">
                <a:solidFill>
                  <a:schemeClr val="tx1">
                    <a:lumMod val="75000"/>
                    <a:lumOff val="25000"/>
                  </a:schemeClr>
                </a:solidFill>
                <a:latin typeface="Arial" pitchFamily="34" charset="0"/>
                <a:cs typeface="Arial" pitchFamily="34" charset="0"/>
              </a:rPr>
              <a:t> </a:t>
            </a: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Termín předkládání žádostí o podporu:19. 10. 2016 - 31. 10. 2022</a:t>
            </a:r>
          </a:p>
          <a:p>
            <a:pPr>
              <a:lnSpc>
                <a:spcPts val="2400"/>
              </a:lnSpc>
              <a:spcBef>
                <a:spcPct val="20000"/>
              </a:spcBef>
              <a:buClr>
                <a:srgbClr val="DD052A"/>
              </a:buClr>
              <a:defRPr/>
            </a:pPr>
            <a:endParaRPr lang="cs-CZ" sz="1600" spc="40" dirty="0" smtClean="0">
              <a:solidFill>
                <a:schemeClr val="tx1">
                  <a:lumMod val="75000"/>
                  <a:lumOff val="25000"/>
                </a:schemeClr>
              </a:solidFill>
              <a:latin typeface="Arial" pitchFamily="34" charset="0"/>
              <a:cs typeface="Arial" pitchFamily="34" charset="0"/>
              <a:hlinkClick r:id="rId5" tooltip="Více o Výzva č. 53 Udržitelná doprava - integrované projekty CLLD"/>
            </a:endParaRPr>
          </a:p>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hlinkClick r:id="rId5" tooltip="Více o Výzva č. 53 Udržitelná doprava - integrované projekty CLLD"/>
              </a:rPr>
              <a:t>Výzva </a:t>
            </a:r>
            <a:r>
              <a:rPr lang="cs-CZ" sz="1600" spc="40" dirty="0">
                <a:solidFill>
                  <a:schemeClr val="tx1">
                    <a:lumMod val="75000"/>
                    <a:lumOff val="25000"/>
                  </a:schemeClr>
                </a:solidFill>
                <a:latin typeface="Arial" pitchFamily="34" charset="0"/>
                <a:cs typeface="Arial" pitchFamily="34" charset="0"/>
                <a:hlinkClick r:id="rId5" tooltip="Více o Výzva č. 53 Udržitelná doprava - integrované projekty CLLD"/>
              </a:rPr>
              <a:t>č. 53 Udržitelná doprava - integrované projekty CLLD</a:t>
            </a:r>
            <a:r>
              <a:rPr lang="cs-CZ" sz="1600" spc="40" dirty="0">
                <a:solidFill>
                  <a:schemeClr val="tx1">
                    <a:lumMod val="75000"/>
                    <a:lumOff val="25000"/>
                  </a:schemeClr>
                </a:solidFill>
                <a:latin typeface="Arial" pitchFamily="34" charset="0"/>
                <a:cs typeface="Arial" pitchFamily="34" charset="0"/>
              </a:rPr>
              <a:t> </a:t>
            </a: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Termín předkládání žádostí o podporu:29. 9. 2016 - 31. 10. 2022</a:t>
            </a:r>
          </a:p>
          <a:p>
            <a:pPr>
              <a:lnSpc>
                <a:spcPts val="2400"/>
              </a:lnSpc>
              <a:spcBef>
                <a:spcPct val="20000"/>
              </a:spcBef>
              <a:buClr>
                <a:srgbClr val="DD052A"/>
              </a:buClr>
              <a:defRPr/>
            </a:pPr>
            <a:endParaRPr lang="cs-CZ" sz="1600" spc="40" dirty="0">
              <a:solidFill>
                <a:schemeClr val="tx1">
                  <a:lumMod val="75000"/>
                  <a:lumOff val="25000"/>
                </a:schemeClr>
              </a:solidFill>
              <a:latin typeface="Arial" pitchFamily="34" charset="0"/>
              <a:cs typeface="Arial" pitchFamily="34" charset="0"/>
            </a:endParaRPr>
          </a:p>
        </p:txBody>
      </p:sp>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12</a:t>
            </a:r>
            <a:endParaRPr lang="cs-CZ" sz="1600" dirty="0">
              <a:solidFill>
                <a:srgbClr val="7F7F7F"/>
              </a:solidFill>
            </a:endParaRPr>
          </a:p>
        </p:txBody>
      </p:sp>
    </p:spTree>
    <p:extLst>
      <p:ext uri="{BB962C8B-B14F-4D97-AF65-F5344CB8AC3E}">
        <p14:creationId xmlns:p14="http://schemas.microsoft.com/office/powerpoint/2010/main" val="35905827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974805" y="276094"/>
            <a:ext cx="10819639" cy="1064674"/>
          </a:xfrm>
        </p:spPr>
        <p:txBody>
          <a:bodyPr>
            <a:noAutofit/>
          </a:bodyPr>
          <a:lstStyle/>
          <a:p>
            <a:r>
              <a:rPr lang="cs-CZ" dirty="0" smtClean="0">
                <a:solidFill>
                  <a:srgbClr val="002E60"/>
                </a:solidFill>
                <a:ea typeface="+mn-ea"/>
              </a:rPr>
              <a:t>Podpora bydlení 2016 – 2020 (MMR)</a:t>
            </a:r>
            <a:endParaRPr lang="cs-CZ" dirty="0">
              <a:solidFill>
                <a:srgbClr val="002E60"/>
              </a:solidFill>
              <a:ea typeface="+mn-ea"/>
            </a:endParaRPr>
          </a:p>
        </p:txBody>
      </p:sp>
      <p:sp>
        <p:nvSpPr>
          <p:cNvPr id="3" name="Obdélník 2"/>
          <p:cNvSpPr/>
          <p:nvPr/>
        </p:nvSpPr>
        <p:spPr>
          <a:xfrm>
            <a:off x="866972" y="1124744"/>
            <a:ext cx="5951126" cy="4179606"/>
          </a:xfrm>
          <a:prstGeom prst="rect">
            <a:avLst/>
          </a:prstGeom>
        </p:spPr>
        <p:txBody>
          <a:bodyPr wrap="square">
            <a:spAutoFit/>
          </a:bodyPr>
          <a:lstStyle/>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MMR poskytuje nenávratné dotace na rozvoj bydlení na území ČR. Cílem podpory je rozšiřování a regenerace bytového fondu včetně zkvalitňování veřejných prostranství </a:t>
            </a:r>
          </a:p>
          <a:p>
            <a:pPr>
              <a:lnSpc>
                <a:spcPts val="2400"/>
              </a:lnSpc>
              <a:spcBef>
                <a:spcPct val="20000"/>
              </a:spcBef>
              <a:buClr>
                <a:srgbClr val="DD052A"/>
              </a:buClr>
              <a:defRPr/>
            </a:pPr>
            <a:r>
              <a:rPr lang="cs-CZ" sz="1600" b="1" spc="40" dirty="0" smtClean="0">
                <a:solidFill>
                  <a:schemeClr val="tx1">
                    <a:lumMod val="75000"/>
                    <a:lumOff val="25000"/>
                  </a:schemeClr>
                </a:solidFill>
                <a:latin typeface="Arial" pitchFamily="34" charset="0"/>
                <a:cs typeface="Arial" pitchFamily="34" charset="0"/>
              </a:rPr>
              <a:t>Vyhlašované </a:t>
            </a:r>
            <a:r>
              <a:rPr lang="cs-CZ" sz="1600" b="1" spc="40" dirty="0">
                <a:solidFill>
                  <a:schemeClr val="tx1">
                    <a:lumMod val="75000"/>
                    <a:lumOff val="25000"/>
                  </a:schemeClr>
                </a:solidFill>
                <a:latin typeface="Arial" pitchFamily="34" charset="0"/>
                <a:cs typeface="Arial" pitchFamily="34" charset="0"/>
              </a:rPr>
              <a:t>podprogramy</a:t>
            </a:r>
            <a:r>
              <a:rPr lang="cs-CZ" sz="1600" b="1" spc="40" dirty="0" smtClean="0">
                <a:solidFill>
                  <a:schemeClr val="tx1">
                    <a:lumMod val="75000"/>
                    <a:lumOff val="25000"/>
                  </a:schemeClr>
                </a:solidFill>
                <a:latin typeface="Arial" pitchFamily="34" charset="0"/>
                <a:cs typeface="Arial" pitchFamily="34" charset="0"/>
              </a:rPr>
              <a:t>:</a:t>
            </a:r>
          </a:p>
          <a:p>
            <a:pPr>
              <a:lnSpc>
                <a:spcPts val="2400"/>
              </a:lnSpc>
              <a:spcBef>
                <a:spcPct val="20000"/>
              </a:spcBef>
              <a:buClr>
                <a:srgbClr val="DD052A"/>
              </a:buClr>
              <a:defRPr/>
            </a:pP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Regenerace </a:t>
            </a:r>
            <a:r>
              <a:rPr lang="cs-CZ" sz="1600" spc="40" dirty="0">
                <a:solidFill>
                  <a:schemeClr val="tx1">
                    <a:lumMod val="75000"/>
                    <a:lumOff val="25000"/>
                  </a:schemeClr>
                </a:solidFill>
                <a:latin typeface="Arial" pitchFamily="34" charset="0"/>
                <a:cs typeface="Arial" pitchFamily="34" charset="0"/>
              </a:rPr>
              <a:t>sídlišť</a:t>
            </a:r>
          </a:p>
          <a:p>
            <a:pPr marL="447675"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Podporované </a:t>
            </a:r>
            <a:r>
              <a:rPr lang="cs-CZ" sz="1600" spc="40" dirty="0">
                <a:solidFill>
                  <a:schemeClr val="tx1">
                    <a:lumMod val="75000"/>
                    <a:lumOff val="25000"/>
                  </a:schemeClr>
                </a:solidFill>
                <a:latin typeface="Arial" pitchFamily="34" charset="0"/>
                <a:cs typeface="Arial" pitchFamily="34" charset="0"/>
              </a:rPr>
              <a:t>byty</a:t>
            </a:r>
          </a:p>
          <a:p>
            <a:pPr marL="447675"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Olověné </a:t>
            </a:r>
            <a:r>
              <a:rPr lang="cs-CZ" sz="1600" spc="40" dirty="0">
                <a:solidFill>
                  <a:schemeClr val="tx1">
                    <a:lumMod val="75000"/>
                    <a:lumOff val="25000"/>
                  </a:schemeClr>
                </a:solidFill>
                <a:latin typeface="Arial" pitchFamily="34" charset="0"/>
                <a:cs typeface="Arial" pitchFamily="34" charset="0"/>
              </a:rPr>
              <a:t>rozvody</a:t>
            </a:r>
          </a:p>
          <a:p>
            <a:pPr marL="447675"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Bytové </a:t>
            </a:r>
            <a:r>
              <a:rPr lang="cs-CZ" sz="1600" spc="40" dirty="0">
                <a:solidFill>
                  <a:schemeClr val="tx1">
                    <a:lumMod val="75000"/>
                    <a:lumOff val="25000"/>
                  </a:schemeClr>
                </a:solidFill>
                <a:latin typeface="Arial" pitchFamily="34" charset="0"/>
                <a:cs typeface="Arial" pitchFamily="34" charset="0"/>
              </a:rPr>
              <a:t>domy bez </a:t>
            </a:r>
            <a:r>
              <a:rPr lang="cs-CZ" sz="1600" spc="40" dirty="0" smtClean="0">
                <a:solidFill>
                  <a:schemeClr val="tx1">
                    <a:lumMod val="75000"/>
                    <a:lumOff val="25000"/>
                  </a:schemeClr>
                </a:solidFill>
                <a:latin typeface="Arial" pitchFamily="34" charset="0"/>
                <a:cs typeface="Arial" pitchFamily="34" charset="0"/>
              </a:rPr>
              <a:t>bariér</a:t>
            </a:r>
          </a:p>
          <a:p>
            <a:pPr marL="447675" indent="-447675">
              <a:lnSpc>
                <a:spcPts val="2400"/>
              </a:lnSpc>
              <a:spcBef>
                <a:spcPct val="20000"/>
              </a:spcBef>
              <a:buClr>
                <a:srgbClr val="DD052A"/>
              </a:buClr>
              <a:buFont typeface="Arial" pitchFamily="34" charset="0"/>
              <a:buChar char="•"/>
              <a:defRPr/>
            </a:pPr>
            <a:r>
              <a:rPr lang="pl-PL" sz="1600" spc="40" dirty="0">
                <a:solidFill>
                  <a:schemeClr val="tx1">
                    <a:lumMod val="75000"/>
                    <a:lumOff val="25000"/>
                  </a:schemeClr>
                </a:solidFill>
                <a:latin typeface="Arial" pitchFamily="34" charset="0"/>
                <a:cs typeface="Arial" pitchFamily="34" charset="0"/>
              </a:rPr>
              <a:t>Výzva 2017 od 18. 10. 2016 do 30. 12. 2016</a:t>
            </a:r>
          </a:p>
          <a:p>
            <a:pPr marL="447675" indent="-447675">
              <a:lnSpc>
                <a:spcPts val="2400"/>
              </a:lnSpc>
              <a:spcBef>
                <a:spcPct val="20000"/>
              </a:spcBef>
              <a:buClr>
                <a:srgbClr val="DD052A"/>
              </a:buClr>
              <a:buFont typeface="Arial" pitchFamily="34" charset="0"/>
              <a:buChar char="•"/>
              <a:defRPr/>
            </a:pPr>
            <a:r>
              <a:rPr lang="pl-PL" sz="1600" spc="40" dirty="0">
                <a:solidFill>
                  <a:schemeClr val="tx1">
                    <a:lumMod val="75000"/>
                    <a:lumOff val="25000"/>
                  </a:schemeClr>
                </a:solidFill>
                <a:latin typeface="Arial" pitchFamily="34" charset="0"/>
                <a:cs typeface="Arial" pitchFamily="34" charset="0"/>
              </a:rPr>
              <a:t>Zveřejněna na http://</a:t>
            </a:r>
            <a:r>
              <a:rPr lang="pl-PL" sz="1600" spc="40" dirty="0" smtClean="0">
                <a:solidFill>
                  <a:schemeClr val="tx1">
                    <a:lumMod val="75000"/>
                    <a:lumOff val="25000"/>
                  </a:schemeClr>
                </a:solidFill>
                <a:latin typeface="Arial" pitchFamily="34" charset="0"/>
                <a:cs typeface="Arial" pitchFamily="34" charset="0"/>
              </a:rPr>
              <a:t>www.mmr.cz/cs/Uzemni-a-bytovapolitika/Bytova-politika/Programy-Dotace</a:t>
            </a:r>
            <a:endParaRPr lang="cs-CZ" sz="1600" spc="40" dirty="0">
              <a:solidFill>
                <a:schemeClr val="tx1">
                  <a:lumMod val="75000"/>
                  <a:lumOff val="25000"/>
                </a:schemeClr>
              </a:solidFill>
              <a:latin typeface="Arial" pitchFamily="34" charset="0"/>
              <a:cs typeface="Arial" pitchFamily="34" charset="0"/>
            </a:endParaRP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383" y="2361940"/>
            <a:ext cx="4910143" cy="2945317"/>
          </a:xfrm>
          <a:prstGeom prst="rect">
            <a:avLst/>
          </a:prstGeom>
        </p:spPr>
      </p:pic>
      <p:sp>
        <p:nvSpPr>
          <p:cNvPr id="9"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13</a:t>
            </a:r>
            <a:endParaRPr lang="cs-CZ" sz="1600" dirty="0">
              <a:solidFill>
                <a:srgbClr val="7F7F7F"/>
              </a:solidFill>
            </a:endParaRPr>
          </a:p>
        </p:txBody>
      </p:sp>
    </p:spTree>
    <p:extLst>
      <p:ext uri="{BB962C8B-B14F-4D97-AF65-F5344CB8AC3E}">
        <p14:creationId xmlns:p14="http://schemas.microsoft.com/office/powerpoint/2010/main" val="82096715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882454" y="63812"/>
            <a:ext cx="10819639" cy="1064674"/>
          </a:xfrm>
        </p:spPr>
        <p:txBody>
          <a:bodyPr>
            <a:noAutofit/>
          </a:bodyPr>
          <a:lstStyle/>
          <a:p>
            <a:r>
              <a:rPr lang="cs-CZ" dirty="0">
                <a:solidFill>
                  <a:srgbClr val="002E60"/>
                </a:solidFill>
              </a:rPr>
              <a:t>Státní fond rozvoje bydlení </a:t>
            </a:r>
            <a:r>
              <a:rPr lang="cs-CZ" dirty="0" smtClean="0">
                <a:solidFill>
                  <a:srgbClr val="002E60"/>
                </a:solidFill>
              </a:rPr>
              <a:t>(MMR)</a:t>
            </a:r>
            <a:endParaRPr lang="cs-CZ" dirty="0">
              <a:solidFill>
                <a:srgbClr val="002E60"/>
              </a:solidFill>
              <a:ea typeface="+mn-ea"/>
            </a:endParaRPr>
          </a:p>
        </p:txBody>
      </p:sp>
      <p:sp>
        <p:nvSpPr>
          <p:cNvPr id="12" name="Obdélník 11"/>
          <p:cNvSpPr/>
          <p:nvPr/>
        </p:nvSpPr>
        <p:spPr>
          <a:xfrm>
            <a:off x="941675" y="583638"/>
            <a:ext cx="4505799" cy="369845"/>
          </a:xfrm>
          <a:prstGeom prst="rect">
            <a:avLst/>
          </a:prstGeom>
        </p:spPr>
        <p:txBody>
          <a:bodyPr wrap="square">
            <a:spAutoFit/>
          </a:bodyPr>
          <a:lstStyle/>
          <a:p>
            <a:pPr>
              <a:lnSpc>
                <a:spcPts val="2400"/>
              </a:lnSpc>
              <a:spcBef>
                <a:spcPct val="20000"/>
              </a:spcBef>
              <a:buClr>
                <a:srgbClr val="DD052A"/>
              </a:buClr>
              <a:defRPr/>
            </a:pPr>
            <a:r>
              <a:rPr lang="cs-CZ" sz="1600" b="1" spc="40" dirty="0" smtClean="0">
                <a:solidFill>
                  <a:schemeClr val="tx1">
                    <a:lumMod val="75000"/>
                    <a:lumOff val="25000"/>
                  </a:schemeClr>
                </a:solidFill>
                <a:latin typeface="Arial" pitchFamily="34" charset="0"/>
                <a:cs typeface="Arial" pitchFamily="34" charset="0"/>
              </a:rPr>
              <a:t>Program výstavby</a:t>
            </a:r>
            <a:endParaRPr lang="cs-CZ" sz="1600" b="1" spc="40" dirty="0">
              <a:solidFill>
                <a:schemeClr val="tx1">
                  <a:lumMod val="75000"/>
                  <a:lumOff val="25000"/>
                </a:schemeClr>
              </a:solidFill>
              <a:latin typeface="Arial" pitchFamily="34" charset="0"/>
              <a:cs typeface="Arial" pitchFamily="34" charset="0"/>
            </a:endParaRPr>
          </a:p>
        </p:txBody>
      </p:sp>
      <p:sp>
        <p:nvSpPr>
          <p:cNvPr id="7" name="Obdélník 6"/>
          <p:cNvSpPr/>
          <p:nvPr/>
        </p:nvSpPr>
        <p:spPr>
          <a:xfrm>
            <a:off x="882454" y="1340768"/>
            <a:ext cx="6149650" cy="4438138"/>
          </a:xfrm>
          <a:prstGeom prst="rect">
            <a:avLst/>
          </a:prstGeom>
        </p:spPr>
        <p:txBody>
          <a:bodyPr wrap="square">
            <a:spAutoFit/>
          </a:bodyPr>
          <a:lstStyle/>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Úvěrový program na výstavbu nájemních bytů a domů či na přestavbu budov pro vymezenou skupinu obyvatel (senioři 65+, zdravotně či příjmově vymezené osoby), zletilé osoby do 30 let a osoby, jejichž obydlí zničila živelní </a:t>
            </a:r>
            <a:r>
              <a:rPr lang="cs-CZ" sz="1600" spc="40" dirty="0" smtClean="0">
                <a:solidFill>
                  <a:schemeClr val="tx1">
                    <a:lumMod val="75000"/>
                    <a:lumOff val="25000"/>
                  </a:schemeClr>
                </a:solidFill>
                <a:latin typeface="Arial" pitchFamily="34" charset="0"/>
                <a:cs typeface="Arial" pitchFamily="34" charset="0"/>
              </a:rPr>
              <a:t>pohroma.</a:t>
            </a: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Kdo může žádat: </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Obce, </a:t>
            </a:r>
            <a:r>
              <a:rPr lang="cs-CZ" sz="1600" spc="40" dirty="0" smtClean="0">
                <a:solidFill>
                  <a:schemeClr val="tx1">
                    <a:lumMod val="75000"/>
                    <a:lumOff val="25000"/>
                  </a:schemeClr>
                </a:solidFill>
                <a:latin typeface="Arial" pitchFamily="34" charset="0"/>
                <a:cs typeface="Arial" pitchFamily="34" charset="0"/>
              </a:rPr>
              <a:t>PO, FO, </a:t>
            </a:r>
          </a:p>
          <a:p>
            <a:pPr marL="447675"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Úvěr </a:t>
            </a:r>
            <a:r>
              <a:rPr lang="cs-CZ" sz="1600" spc="40" dirty="0">
                <a:solidFill>
                  <a:schemeClr val="tx1">
                    <a:lumMod val="75000"/>
                    <a:lumOff val="25000"/>
                  </a:schemeClr>
                </a:solidFill>
                <a:latin typeface="Arial" pitchFamily="34" charset="0"/>
                <a:cs typeface="Arial" pitchFamily="34" charset="0"/>
              </a:rPr>
              <a:t>lze využít na: </a:t>
            </a:r>
            <a:r>
              <a:rPr lang="cs-CZ" sz="1600" spc="40" dirty="0" smtClean="0">
                <a:solidFill>
                  <a:schemeClr val="tx1">
                    <a:lumMod val="75000"/>
                    <a:lumOff val="25000"/>
                  </a:schemeClr>
                </a:solidFill>
                <a:latin typeface="Arial" pitchFamily="34" charset="0"/>
                <a:cs typeface="Arial" pitchFamily="34" charset="0"/>
              </a:rPr>
              <a:t>novostavbu </a:t>
            </a:r>
            <a:r>
              <a:rPr lang="cs-CZ" sz="1600" spc="40" dirty="0">
                <a:solidFill>
                  <a:schemeClr val="tx1">
                    <a:lumMod val="75000"/>
                    <a:lumOff val="25000"/>
                  </a:schemeClr>
                </a:solidFill>
                <a:latin typeface="Arial" pitchFamily="34" charset="0"/>
                <a:cs typeface="Arial" pitchFamily="34" charset="0"/>
              </a:rPr>
              <a:t>bytů, kterou vznikne bytový dům </a:t>
            </a:r>
            <a:r>
              <a:rPr lang="cs-CZ" sz="1600" spc="40" dirty="0" smtClean="0">
                <a:solidFill>
                  <a:schemeClr val="tx1">
                    <a:lumMod val="75000"/>
                    <a:lumOff val="25000"/>
                  </a:schemeClr>
                </a:solidFill>
                <a:latin typeface="Arial" pitchFamily="34" charset="0"/>
                <a:cs typeface="Arial" pitchFamily="34" charset="0"/>
              </a:rPr>
              <a:t>s</a:t>
            </a:r>
            <a:r>
              <a:rPr lang="cs-CZ" sz="1600" spc="40" dirty="0">
                <a:solidFill>
                  <a:schemeClr val="tx1">
                    <a:lumMod val="75000"/>
                    <a:lumOff val="25000"/>
                  </a:schemeClr>
                </a:solidFill>
                <a:latin typeface="Arial" pitchFamily="34" charset="0"/>
                <a:cs typeface="Arial" pitchFamily="34" charset="0"/>
              </a:rPr>
              <a:t> nájemními byty; </a:t>
            </a:r>
            <a:r>
              <a:rPr lang="cs-CZ" sz="1600" spc="40" dirty="0" smtClean="0">
                <a:solidFill>
                  <a:schemeClr val="tx1">
                    <a:lumMod val="75000"/>
                    <a:lumOff val="25000"/>
                  </a:schemeClr>
                </a:solidFill>
                <a:latin typeface="Arial" pitchFamily="34" charset="0"/>
                <a:cs typeface="Arial" pitchFamily="34" charset="0"/>
              </a:rPr>
              <a:t>stavební </a:t>
            </a:r>
            <a:r>
              <a:rPr lang="cs-CZ" sz="1600" spc="40" dirty="0">
                <a:solidFill>
                  <a:schemeClr val="tx1">
                    <a:lumMod val="75000"/>
                    <a:lumOff val="25000"/>
                  </a:schemeClr>
                </a:solidFill>
                <a:latin typeface="Arial" pitchFamily="34" charset="0"/>
                <a:cs typeface="Arial" pitchFamily="34" charset="0"/>
              </a:rPr>
              <a:t>úpravy, </a:t>
            </a:r>
            <a:r>
              <a:rPr lang="cs-CZ" sz="1600" spc="40" dirty="0" smtClean="0">
                <a:solidFill>
                  <a:schemeClr val="tx1">
                    <a:lumMod val="75000"/>
                    <a:lumOff val="25000"/>
                  </a:schemeClr>
                </a:solidFill>
                <a:latin typeface="Arial" pitchFamily="34" charset="0"/>
                <a:cs typeface="Arial" pitchFamily="34" charset="0"/>
              </a:rPr>
              <a:t>nástavbu </a:t>
            </a:r>
            <a:r>
              <a:rPr lang="cs-CZ" sz="1600" spc="40" dirty="0">
                <a:solidFill>
                  <a:schemeClr val="tx1">
                    <a:lumMod val="75000"/>
                    <a:lumOff val="25000"/>
                  </a:schemeClr>
                </a:solidFill>
                <a:latin typeface="Arial" pitchFamily="34" charset="0"/>
                <a:cs typeface="Arial" pitchFamily="34" charset="0"/>
              </a:rPr>
              <a:t>či přístavbu, </a:t>
            </a:r>
            <a:r>
              <a:rPr lang="cs-CZ" sz="1600" spc="40" dirty="0" smtClean="0">
                <a:solidFill>
                  <a:schemeClr val="tx1">
                    <a:lumMod val="75000"/>
                    <a:lumOff val="25000"/>
                  </a:schemeClr>
                </a:solidFill>
                <a:latin typeface="Arial" pitchFamily="34" charset="0"/>
                <a:cs typeface="Arial" pitchFamily="34" charset="0"/>
              </a:rPr>
              <a:t>stavební </a:t>
            </a:r>
            <a:r>
              <a:rPr lang="cs-CZ" sz="1600" spc="40" dirty="0">
                <a:solidFill>
                  <a:schemeClr val="tx1">
                    <a:lumMod val="75000"/>
                    <a:lumOff val="25000"/>
                  </a:schemeClr>
                </a:solidFill>
                <a:latin typeface="Arial" pitchFamily="34" charset="0"/>
                <a:cs typeface="Arial" pitchFamily="34" charset="0"/>
              </a:rPr>
              <a:t>úpravy stávajícího nájemního </a:t>
            </a:r>
            <a:r>
              <a:rPr lang="cs-CZ" sz="1600" spc="40" dirty="0" smtClean="0">
                <a:solidFill>
                  <a:schemeClr val="tx1">
                    <a:lumMod val="75000"/>
                    <a:lumOff val="25000"/>
                  </a:schemeClr>
                </a:solidFill>
                <a:latin typeface="Arial" pitchFamily="34" charset="0"/>
                <a:cs typeface="Arial" pitchFamily="34" charset="0"/>
              </a:rPr>
              <a:t>bytu</a:t>
            </a:r>
            <a:endParaRPr lang="cs-CZ" sz="1600" spc="40" dirty="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rPr>
              <a:t>Výše </a:t>
            </a:r>
            <a:r>
              <a:rPr lang="cs-CZ" sz="1600" spc="40" dirty="0">
                <a:solidFill>
                  <a:schemeClr val="tx1">
                    <a:lumMod val="75000"/>
                    <a:lumOff val="25000"/>
                  </a:schemeClr>
                </a:solidFill>
                <a:latin typeface="Arial" pitchFamily="34" charset="0"/>
                <a:cs typeface="Arial" pitchFamily="34" charset="0"/>
              </a:rPr>
              <a:t>úvěru: </a:t>
            </a:r>
            <a:r>
              <a:rPr lang="cs-CZ" sz="1600" spc="40" dirty="0" smtClean="0">
                <a:solidFill>
                  <a:schemeClr val="tx1">
                    <a:lumMod val="75000"/>
                    <a:lumOff val="25000"/>
                  </a:schemeClr>
                </a:solidFill>
                <a:latin typeface="Arial" pitchFamily="34" charset="0"/>
                <a:cs typeface="Arial" pitchFamily="34" charset="0"/>
              </a:rPr>
              <a:t>až </a:t>
            </a:r>
            <a:r>
              <a:rPr lang="cs-CZ" sz="1600" spc="40" dirty="0">
                <a:solidFill>
                  <a:schemeClr val="tx1">
                    <a:lumMod val="75000"/>
                    <a:lumOff val="25000"/>
                  </a:schemeClr>
                </a:solidFill>
                <a:latin typeface="Arial" pitchFamily="34" charset="0"/>
                <a:cs typeface="Arial" pitchFamily="34" charset="0"/>
              </a:rPr>
              <a:t>do 90 % rozhodných </a:t>
            </a:r>
            <a:r>
              <a:rPr lang="cs-CZ" sz="1600" spc="40" dirty="0" smtClean="0">
                <a:solidFill>
                  <a:schemeClr val="tx1">
                    <a:lumMod val="75000"/>
                    <a:lumOff val="25000"/>
                  </a:schemeClr>
                </a:solidFill>
                <a:latin typeface="Arial" pitchFamily="34" charset="0"/>
                <a:cs typeface="Arial" pitchFamily="34" charset="0"/>
              </a:rPr>
              <a:t>výdajů; </a:t>
            </a:r>
          </a:p>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rPr>
              <a:t>Úroková sazba: minimálně </a:t>
            </a:r>
            <a:r>
              <a:rPr lang="cs-CZ" sz="1600" spc="40" dirty="0">
                <a:solidFill>
                  <a:schemeClr val="tx1">
                    <a:lumMod val="75000"/>
                    <a:lumOff val="25000"/>
                  </a:schemeClr>
                </a:solidFill>
                <a:latin typeface="Arial" pitchFamily="34" charset="0"/>
                <a:cs typeface="Arial" pitchFamily="34" charset="0"/>
              </a:rPr>
              <a:t>0,75 % </a:t>
            </a:r>
            <a:r>
              <a:rPr lang="cs-CZ" sz="1600" spc="40" dirty="0" err="1">
                <a:solidFill>
                  <a:schemeClr val="tx1">
                    <a:lumMod val="75000"/>
                    <a:lumOff val="25000"/>
                  </a:schemeClr>
                </a:solidFill>
                <a:latin typeface="Arial" pitchFamily="34" charset="0"/>
                <a:cs typeface="Arial" pitchFamily="34" charset="0"/>
              </a:rPr>
              <a:t>p.a</a:t>
            </a:r>
            <a:r>
              <a:rPr lang="cs-CZ" sz="1600" spc="40" dirty="0">
                <a:solidFill>
                  <a:schemeClr val="tx1">
                    <a:lumMod val="75000"/>
                    <a:lumOff val="25000"/>
                  </a:schemeClr>
                </a:solidFill>
                <a:latin typeface="Arial" pitchFamily="34" charset="0"/>
                <a:cs typeface="Arial" pitchFamily="34" charset="0"/>
              </a:rPr>
              <a:t>. </a:t>
            </a:r>
            <a:endParaRPr lang="cs-CZ" sz="1600" spc="40" dirty="0" smtClean="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rPr>
              <a:t>Splatnost </a:t>
            </a:r>
            <a:r>
              <a:rPr lang="cs-CZ" sz="1600" spc="40" dirty="0">
                <a:solidFill>
                  <a:schemeClr val="tx1">
                    <a:lumMod val="75000"/>
                    <a:lumOff val="25000"/>
                  </a:schemeClr>
                </a:solidFill>
                <a:latin typeface="Arial" pitchFamily="34" charset="0"/>
                <a:cs typeface="Arial" pitchFamily="34" charset="0"/>
              </a:rPr>
              <a:t>úvěru: </a:t>
            </a:r>
            <a:r>
              <a:rPr lang="cs-CZ" sz="1600" spc="40" dirty="0" smtClean="0">
                <a:solidFill>
                  <a:schemeClr val="tx1">
                    <a:lumMod val="75000"/>
                    <a:lumOff val="25000"/>
                  </a:schemeClr>
                </a:solidFill>
                <a:latin typeface="Arial" pitchFamily="34" charset="0"/>
                <a:cs typeface="Arial" pitchFamily="34" charset="0"/>
              </a:rPr>
              <a:t>30 </a:t>
            </a:r>
            <a:r>
              <a:rPr lang="cs-CZ" sz="1600" spc="40" dirty="0">
                <a:solidFill>
                  <a:schemeClr val="tx1">
                    <a:lumMod val="75000"/>
                    <a:lumOff val="25000"/>
                  </a:schemeClr>
                </a:solidFill>
                <a:latin typeface="Arial" pitchFamily="34" charset="0"/>
                <a:cs typeface="Arial" pitchFamily="34" charset="0"/>
              </a:rPr>
              <a:t>let ode dne dokončení </a:t>
            </a:r>
            <a:r>
              <a:rPr lang="cs-CZ" sz="1600" spc="40" dirty="0" smtClean="0">
                <a:solidFill>
                  <a:schemeClr val="tx1">
                    <a:lumMod val="75000"/>
                    <a:lumOff val="25000"/>
                  </a:schemeClr>
                </a:solidFill>
                <a:latin typeface="Arial" pitchFamily="34" charset="0"/>
                <a:cs typeface="Arial" pitchFamily="34" charset="0"/>
              </a:rPr>
              <a:t>výstavby</a:t>
            </a: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16</a:t>
            </a:r>
            <a:endParaRPr lang="cs-CZ" sz="1600" dirty="0">
              <a:solidFill>
                <a:srgbClr val="7F7F7F"/>
              </a:solidFill>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512" y="1128486"/>
            <a:ext cx="4158511" cy="3114869"/>
          </a:xfrm>
          <a:prstGeom prst="rect">
            <a:avLst/>
          </a:prstGeom>
        </p:spPr>
      </p:pic>
      <p:sp>
        <p:nvSpPr>
          <p:cNvPr id="3" name="TextovéPole 2"/>
          <p:cNvSpPr txBox="1"/>
          <p:nvPr/>
        </p:nvSpPr>
        <p:spPr>
          <a:xfrm>
            <a:off x="2423592" y="6005833"/>
            <a:ext cx="6408712" cy="369332"/>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http://www.sfrb.cz/programy-a-podpory/program-vystavby/</a:t>
            </a:r>
          </a:p>
        </p:txBody>
      </p:sp>
    </p:spTree>
    <p:extLst>
      <p:ext uri="{BB962C8B-B14F-4D97-AF65-F5344CB8AC3E}">
        <p14:creationId xmlns:p14="http://schemas.microsoft.com/office/powerpoint/2010/main" val="58679399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882454" y="63812"/>
            <a:ext cx="10819639" cy="1064674"/>
          </a:xfrm>
        </p:spPr>
        <p:txBody>
          <a:bodyPr>
            <a:noAutofit/>
          </a:bodyPr>
          <a:lstStyle/>
          <a:p>
            <a:r>
              <a:rPr lang="cs-CZ" dirty="0" smtClean="0">
                <a:solidFill>
                  <a:srgbClr val="002E60"/>
                </a:solidFill>
                <a:ea typeface="+mn-ea"/>
              </a:rPr>
              <a:t>Státní fond rozvoje bydlení (MMR)</a:t>
            </a:r>
            <a:endParaRPr lang="cs-CZ" dirty="0">
              <a:solidFill>
                <a:srgbClr val="002E60"/>
              </a:solidFill>
              <a:ea typeface="+mn-ea"/>
            </a:endParaRPr>
          </a:p>
        </p:txBody>
      </p:sp>
      <p:sp>
        <p:nvSpPr>
          <p:cNvPr id="12" name="Obdélník 11"/>
          <p:cNvSpPr/>
          <p:nvPr/>
        </p:nvSpPr>
        <p:spPr>
          <a:xfrm>
            <a:off x="941675" y="583638"/>
            <a:ext cx="4505799" cy="369845"/>
          </a:xfrm>
          <a:prstGeom prst="rect">
            <a:avLst/>
          </a:prstGeom>
        </p:spPr>
        <p:txBody>
          <a:bodyPr wrap="square">
            <a:spAutoFit/>
          </a:bodyPr>
          <a:lstStyle/>
          <a:p>
            <a:pPr>
              <a:lnSpc>
                <a:spcPts val="2400"/>
              </a:lnSpc>
              <a:spcBef>
                <a:spcPct val="20000"/>
              </a:spcBef>
              <a:buClr>
                <a:srgbClr val="DD052A"/>
              </a:buClr>
              <a:defRPr/>
            </a:pPr>
            <a:r>
              <a:rPr lang="cs-CZ" sz="1600" b="1" spc="40" dirty="0" smtClean="0">
                <a:solidFill>
                  <a:schemeClr val="tx1">
                    <a:lumMod val="75000"/>
                    <a:lumOff val="25000"/>
                  </a:schemeClr>
                </a:solidFill>
                <a:latin typeface="Arial" pitchFamily="34" charset="0"/>
                <a:cs typeface="Arial" pitchFamily="34" charset="0"/>
              </a:rPr>
              <a:t>Program Pro obce</a:t>
            </a:r>
            <a:endParaRPr lang="cs-CZ" sz="1600" b="1" spc="40" dirty="0">
              <a:solidFill>
                <a:schemeClr val="tx1">
                  <a:lumMod val="75000"/>
                  <a:lumOff val="25000"/>
                </a:schemeClr>
              </a:solidFill>
              <a:latin typeface="Arial" pitchFamily="34" charset="0"/>
              <a:cs typeface="Arial" pitchFamily="34" charset="0"/>
            </a:endParaRPr>
          </a:p>
        </p:txBody>
      </p:sp>
      <p:sp>
        <p:nvSpPr>
          <p:cNvPr id="7" name="Obdélník 6"/>
          <p:cNvSpPr/>
          <p:nvPr/>
        </p:nvSpPr>
        <p:spPr>
          <a:xfrm>
            <a:off x="882454" y="1128486"/>
            <a:ext cx="10501510" cy="5607689"/>
          </a:xfrm>
          <a:prstGeom prst="rect">
            <a:avLst/>
          </a:prstGeom>
        </p:spPr>
        <p:txBody>
          <a:bodyPr wrap="square">
            <a:spAutoFit/>
          </a:bodyPr>
          <a:lstStyle/>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Pravidla užití prostředků úvěrového fondu: </a:t>
            </a:r>
          </a:p>
          <a:p>
            <a:pPr marL="285750" indent="-285750">
              <a:lnSpc>
                <a:spcPts val="2400"/>
              </a:lnSpc>
              <a:spcBef>
                <a:spcPct val="20000"/>
              </a:spcBef>
              <a:buClr>
                <a:srgbClr val="DD052A"/>
              </a:buClr>
              <a:buFont typeface="Arial" panose="020B0604020202020204" pitchFamily="34" charset="0"/>
              <a:buChar char="•"/>
              <a:defRPr/>
            </a:pPr>
            <a:r>
              <a:rPr lang="cs-CZ" sz="1600" spc="40" dirty="0" smtClean="0">
                <a:solidFill>
                  <a:schemeClr val="tx1">
                    <a:lumMod val="75000"/>
                    <a:lumOff val="25000"/>
                  </a:schemeClr>
                </a:solidFill>
                <a:latin typeface="Arial" pitchFamily="34" charset="0"/>
                <a:cs typeface="Arial" pitchFamily="34" charset="0"/>
              </a:rPr>
              <a:t>na </a:t>
            </a:r>
            <a:r>
              <a:rPr lang="cs-CZ" sz="1600" spc="40" dirty="0">
                <a:solidFill>
                  <a:schemeClr val="tx1">
                    <a:lumMod val="75000"/>
                    <a:lumOff val="25000"/>
                  </a:schemeClr>
                </a:solidFill>
                <a:latin typeface="Arial" pitchFamily="34" charset="0"/>
                <a:cs typeface="Arial" pitchFamily="34" charset="0"/>
              </a:rPr>
              <a:t>opravy a modernizace bytů použije obec nejméně 50 % finančních prostředků z jiných zdrojů než z úvěru poskytnutého SFRB; </a:t>
            </a:r>
          </a:p>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rPr>
              <a:t>Úvěr </a:t>
            </a:r>
            <a:r>
              <a:rPr lang="cs-CZ" sz="1600" spc="40" dirty="0">
                <a:solidFill>
                  <a:schemeClr val="tx1">
                    <a:lumMod val="75000"/>
                    <a:lumOff val="25000"/>
                  </a:schemeClr>
                </a:solidFill>
                <a:latin typeface="Arial" pitchFamily="34" charset="0"/>
                <a:cs typeface="Arial" pitchFamily="34" charset="0"/>
              </a:rPr>
              <a:t>lze využít na: </a:t>
            </a:r>
          </a:p>
          <a:p>
            <a:pPr marL="285750" indent="-285750">
              <a:lnSpc>
                <a:spcPts val="2400"/>
              </a:lnSpc>
              <a:spcBef>
                <a:spcPct val="20000"/>
              </a:spcBef>
              <a:buClr>
                <a:srgbClr val="DD052A"/>
              </a:buClr>
              <a:buFont typeface="Arial" panose="020B0604020202020204" pitchFamily="34" charset="0"/>
              <a:buChar char="•"/>
              <a:defRPr/>
            </a:pPr>
            <a:r>
              <a:rPr lang="cs-CZ" sz="1600" spc="40" dirty="0" smtClean="0">
                <a:solidFill>
                  <a:schemeClr val="tx1">
                    <a:lumMod val="75000"/>
                    <a:lumOff val="25000"/>
                  </a:schemeClr>
                </a:solidFill>
                <a:latin typeface="Arial" pitchFamily="34" charset="0"/>
                <a:cs typeface="Arial" pitchFamily="34" charset="0"/>
              </a:rPr>
              <a:t>připojení </a:t>
            </a:r>
            <a:r>
              <a:rPr lang="cs-CZ" sz="1600" spc="40" dirty="0">
                <a:solidFill>
                  <a:schemeClr val="tx1">
                    <a:lumMod val="75000"/>
                    <a:lumOff val="25000"/>
                  </a:schemeClr>
                </a:solidFill>
                <a:latin typeface="Arial" pitchFamily="34" charset="0"/>
                <a:cs typeface="Arial" pitchFamily="34" charset="0"/>
              </a:rPr>
              <a:t>k veřejným sítím technického </a:t>
            </a:r>
            <a:r>
              <a:rPr lang="cs-CZ" sz="1600" spc="40" dirty="0" smtClean="0">
                <a:solidFill>
                  <a:schemeClr val="tx1">
                    <a:lumMod val="75000"/>
                    <a:lumOff val="25000"/>
                  </a:schemeClr>
                </a:solidFill>
                <a:latin typeface="Arial" pitchFamily="34" charset="0"/>
                <a:cs typeface="Arial" pitchFamily="34" charset="0"/>
              </a:rPr>
              <a:t>vybavení výměnu oken, střešní krytiny a krovu včetně výměny </a:t>
            </a:r>
            <a:br>
              <a:rPr lang="cs-CZ" sz="1600" spc="40" dirty="0" smtClean="0">
                <a:solidFill>
                  <a:schemeClr val="tx1">
                    <a:lumMod val="75000"/>
                    <a:lumOff val="25000"/>
                  </a:schemeClr>
                </a:solidFill>
                <a:latin typeface="Arial" pitchFamily="34" charset="0"/>
                <a:cs typeface="Arial" pitchFamily="34" charset="0"/>
              </a:rPr>
            </a:br>
            <a:r>
              <a:rPr lang="cs-CZ" sz="1600" spc="40" dirty="0" smtClean="0">
                <a:solidFill>
                  <a:schemeClr val="tx1">
                    <a:lumMod val="75000"/>
                    <a:lumOff val="25000"/>
                  </a:schemeClr>
                </a:solidFill>
                <a:latin typeface="Arial" pitchFamily="34" charset="0"/>
                <a:cs typeface="Arial" pitchFamily="34" charset="0"/>
              </a:rPr>
              <a:t>a oprav odpadních dešťových svodů; </a:t>
            </a:r>
          </a:p>
          <a:p>
            <a:pPr marL="285750" indent="-285750">
              <a:lnSpc>
                <a:spcPts val="2400"/>
              </a:lnSpc>
              <a:spcBef>
                <a:spcPct val="20000"/>
              </a:spcBef>
              <a:buClr>
                <a:srgbClr val="DD052A"/>
              </a:buClr>
              <a:buFont typeface="Arial" panose="020B0604020202020204" pitchFamily="34" charset="0"/>
              <a:buChar char="•"/>
              <a:defRPr/>
            </a:pPr>
            <a:r>
              <a:rPr lang="cs-CZ" sz="1600" spc="40" dirty="0" smtClean="0">
                <a:solidFill>
                  <a:schemeClr val="tx1">
                    <a:lumMod val="75000"/>
                    <a:lumOff val="25000"/>
                  </a:schemeClr>
                </a:solidFill>
                <a:latin typeface="Arial" pitchFamily="34" charset="0"/>
                <a:cs typeface="Arial" pitchFamily="34" charset="0"/>
              </a:rPr>
              <a:t>opravu </a:t>
            </a:r>
            <a:r>
              <a:rPr lang="cs-CZ" sz="1600" spc="40" dirty="0">
                <a:solidFill>
                  <a:schemeClr val="tx1">
                    <a:lumMod val="75000"/>
                    <a:lumOff val="25000"/>
                  </a:schemeClr>
                </a:solidFill>
                <a:latin typeface="Arial" pitchFamily="34" charset="0"/>
                <a:cs typeface="Arial" pitchFamily="34" charset="0"/>
              </a:rPr>
              <a:t>vnějšího pláště včetně balkonů, zateplení objektu, sanace vlhkého zdiva; </a:t>
            </a:r>
          </a:p>
          <a:p>
            <a:pPr marL="285750" indent="-285750">
              <a:lnSpc>
                <a:spcPts val="2400"/>
              </a:lnSpc>
              <a:spcBef>
                <a:spcPct val="20000"/>
              </a:spcBef>
              <a:buClr>
                <a:srgbClr val="DD052A"/>
              </a:buClr>
              <a:buFont typeface="Arial" panose="020B0604020202020204" pitchFamily="34" charset="0"/>
              <a:buChar char="•"/>
              <a:defRPr/>
            </a:pPr>
            <a:r>
              <a:rPr lang="cs-CZ" sz="1600" spc="40" dirty="0" smtClean="0">
                <a:solidFill>
                  <a:schemeClr val="tx1">
                    <a:lumMod val="75000"/>
                    <a:lumOff val="25000"/>
                  </a:schemeClr>
                </a:solidFill>
                <a:latin typeface="Arial" pitchFamily="34" charset="0"/>
                <a:cs typeface="Arial" pitchFamily="34" charset="0"/>
              </a:rPr>
              <a:t>opravu </a:t>
            </a:r>
            <a:r>
              <a:rPr lang="cs-CZ" sz="1600" spc="40" dirty="0">
                <a:solidFill>
                  <a:schemeClr val="tx1">
                    <a:lumMod val="75000"/>
                    <a:lumOff val="25000"/>
                  </a:schemeClr>
                </a:solidFill>
                <a:latin typeface="Arial" pitchFamily="34" charset="0"/>
                <a:cs typeface="Arial" pitchFamily="34" charset="0"/>
              </a:rPr>
              <a:t>společných prostor – výtahu, schodišť, komínového tělesa, </a:t>
            </a:r>
            <a:r>
              <a:rPr lang="cs-CZ" sz="1600" spc="40" dirty="0" smtClean="0">
                <a:solidFill>
                  <a:schemeClr val="tx1">
                    <a:lumMod val="75000"/>
                    <a:lumOff val="25000"/>
                  </a:schemeClr>
                </a:solidFill>
                <a:latin typeface="Arial" pitchFamily="34" charset="0"/>
                <a:cs typeface="Arial" pitchFamily="34" charset="0"/>
              </a:rPr>
              <a:t>kotelny, </a:t>
            </a:r>
            <a:r>
              <a:rPr lang="cs-CZ" sz="1600" spc="40" dirty="0">
                <a:solidFill>
                  <a:schemeClr val="tx1">
                    <a:lumMod val="75000"/>
                    <a:lumOff val="25000"/>
                  </a:schemeClr>
                </a:solidFill>
                <a:latin typeface="Arial" pitchFamily="34" charset="0"/>
                <a:cs typeface="Arial" pitchFamily="34" charset="0"/>
              </a:rPr>
              <a:t>tepelného čerpadla apod.; </a:t>
            </a:r>
          </a:p>
          <a:p>
            <a:pPr marL="285750" indent="-285750">
              <a:lnSpc>
                <a:spcPts val="2400"/>
              </a:lnSpc>
              <a:spcBef>
                <a:spcPct val="20000"/>
              </a:spcBef>
              <a:buClr>
                <a:srgbClr val="DD052A"/>
              </a:buClr>
              <a:buFont typeface="Arial" panose="020B0604020202020204" pitchFamily="34" charset="0"/>
              <a:buChar char="•"/>
              <a:defRPr/>
            </a:pPr>
            <a:r>
              <a:rPr lang="cs-CZ" sz="1600" spc="40" dirty="0" smtClean="0">
                <a:solidFill>
                  <a:schemeClr val="tx1">
                    <a:lumMod val="75000"/>
                    <a:lumOff val="25000"/>
                  </a:schemeClr>
                </a:solidFill>
                <a:latin typeface="Arial" pitchFamily="34" charset="0"/>
                <a:cs typeface="Arial" pitchFamily="34" charset="0"/>
              </a:rPr>
              <a:t>opravy </a:t>
            </a:r>
            <a:r>
              <a:rPr lang="cs-CZ" sz="1600" spc="40" dirty="0">
                <a:solidFill>
                  <a:schemeClr val="tx1">
                    <a:lumMod val="75000"/>
                    <a:lumOff val="25000"/>
                  </a:schemeClr>
                </a:solidFill>
                <a:latin typeface="Arial" pitchFamily="34" charset="0"/>
                <a:cs typeface="Arial" pitchFamily="34" charset="0"/>
              </a:rPr>
              <a:t>a modernizace vnitřního interiéru – dveře, podlahy, omítky, ústřední topení, vestavná kuchyně, vestavné skříně, modernizace sociálního zařízení; </a:t>
            </a:r>
          </a:p>
          <a:p>
            <a:pPr marL="285750" indent="-285750">
              <a:lnSpc>
                <a:spcPts val="2400"/>
              </a:lnSpc>
              <a:spcBef>
                <a:spcPct val="20000"/>
              </a:spcBef>
              <a:buClr>
                <a:srgbClr val="DD052A"/>
              </a:buClr>
              <a:buFont typeface="Arial" panose="020B0604020202020204" pitchFamily="34" charset="0"/>
              <a:buChar char="•"/>
              <a:defRPr/>
            </a:pPr>
            <a:r>
              <a:rPr lang="cs-CZ" sz="1600" spc="40" dirty="0" smtClean="0">
                <a:solidFill>
                  <a:schemeClr val="tx1">
                    <a:lumMod val="75000"/>
                    <a:lumOff val="25000"/>
                  </a:schemeClr>
                </a:solidFill>
                <a:latin typeface="Arial" pitchFamily="34" charset="0"/>
                <a:cs typeface="Arial" pitchFamily="34" charset="0"/>
              </a:rPr>
              <a:t>opravu </a:t>
            </a:r>
            <a:r>
              <a:rPr lang="cs-CZ" sz="1600" spc="40" dirty="0">
                <a:solidFill>
                  <a:schemeClr val="tx1">
                    <a:lumMod val="75000"/>
                    <a:lumOff val="25000"/>
                  </a:schemeClr>
                </a:solidFill>
                <a:latin typeface="Arial" pitchFamily="34" charset="0"/>
                <a:cs typeface="Arial" pitchFamily="34" charset="0"/>
              </a:rPr>
              <a:t>či pořízení nových garážových vrat, pokud jsou součástí rodinného domu; </a:t>
            </a:r>
          </a:p>
          <a:p>
            <a:pPr marL="285750" indent="-285750">
              <a:lnSpc>
                <a:spcPts val="2400"/>
              </a:lnSpc>
              <a:spcBef>
                <a:spcPct val="20000"/>
              </a:spcBef>
              <a:buClr>
                <a:srgbClr val="DD052A"/>
              </a:buClr>
              <a:buFont typeface="Arial" panose="020B0604020202020204" pitchFamily="34" charset="0"/>
              <a:buChar char="•"/>
              <a:defRPr/>
            </a:pPr>
            <a:r>
              <a:rPr lang="cs-CZ" sz="1600" spc="40" dirty="0" smtClean="0">
                <a:solidFill>
                  <a:schemeClr val="tx1">
                    <a:lumMod val="75000"/>
                    <a:lumOff val="25000"/>
                  </a:schemeClr>
                </a:solidFill>
                <a:latin typeface="Arial" pitchFamily="34" charset="0"/>
                <a:cs typeface="Arial" pitchFamily="34" charset="0"/>
              </a:rPr>
              <a:t>·pořízení </a:t>
            </a:r>
            <a:r>
              <a:rPr lang="cs-CZ" sz="1600" spc="40" dirty="0">
                <a:solidFill>
                  <a:schemeClr val="tx1">
                    <a:lumMod val="75000"/>
                    <a:lumOff val="25000"/>
                  </a:schemeClr>
                </a:solidFill>
                <a:latin typeface="Arial" pitchFamily="34" charset="0"/>
                <a:cs typeface="Arial" pitchFamily="34" charset="0"/>
              </a:rPr>
              <a:t>a instalaci solárních panelů (sloužící na ohřev vody a vytápění v daném objektu</a:t>
            </a:r>
            <a:r>
              <a:rPr lang="cs-CZ" sz="1600" spc="40" dirty="0" smtClean="0">
                <a:solidFill>
                  <a:schemeClr val="tx1">
                    <a:lumMod val="75000"/>
                    <a:lumOff val="25000"/>
                  </a:schemeClr>
                </a:solidFill>
                <a:latin typeface="Arial" pitchFamily="34" charset="0"/>
                <a:cs typeface="Arial" pitchFamily="34" charset="0"/>
              </a:rPr>
              <a:t>) </a:t>
            </a:r>
            <a:endParaRPr lang="cs-CZ" sz="1600" spc="40" dirty="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 </a:t>
            </a:r>
            <a:r>
              <a:rPr lang="cs-CZ" sz="1600" spc="40" dirty="0" smtClean="0">
                <a:solidFill>
                  <a:schemeClr val="tx1">
                    <a:lumMod val="75000"/>
                    <a:lumOff val="25000"/>
                  </a:schemeClr>
                </a:solidFill>
                <a:latin typeface="Arial" pitchFamily="34" charset="0"/>
                <a:cs typeface="Arial" pitchFamily="34" charset="0"/>
              </a:rPr>
              <a:t>Úroková </a:t>
            </a:r>
            <a:r>
              <a:rPr lang="cs-CZ" sz="1600" spc="40" dirty="0">
                <a:solidFill>
                  <a:schemeClr val="tx1">
                    <a:lumMod val="75000"/>
                    <a:lumOff val="25000"/>
                  </a:schemeClr>
                </a:solidFill>
                <a:latin typeface="Arial" pitchFamily="34" charset="0"/>
                <a:cs typeface="Arial" pitchFamily="34" charset="0"/>
              </a:rPr>
              <a:t>sazba: </a:t>
            </a:r>
            <a:r>
              <a:rPr lang="cs-CZ" sz="1600" spc="40" dirty="0" smtClean="0">
                <a:solidFill>
                  <a:schemeClr val="tx1">
                    <a:lumMod val="75000"/>
                    <a:lumOff val="25000"/>
                  </a:schemeClr>
                </a:solidFill>
                <a:latin typeface="Arial" pitchFamily="34" charset="0"/>
                <a:cs typeface="Arial" pitchFamily="34" charset="0"/>
              </a:rPr>
              <a:t> </a:t>
            </a:r>
            <a:r>
              <a:rPr lang="cs-CZ" sz="1600" spc="40" dirty="0">
                <a:solidFill>
                  <a:schemeClr val="tx1">
                    <a:lumMod val="75000"/>
                    <a:lumOff val="25000"/>
                  </a:schemeClr>
                </a:solidFill>
                <a:latin typeface="Arial" pitchFamily="34" charset="0"/>
                <a:cs typeface="Arial" pitchFamily="34" charset="0"/>
              </a:rPr>
              <a:t>3 % </a:t>
            </a:r>
            <a:r>
              <a:rPr lang="cs-CZ" sz="1600" spc="40" dirty="0" err="1">
                <a:solidFill>
                  <a:schemeClr val="tx1">
                    <a:lumMod val="75000"/>
                    <a:lumOff val="25000"/>
                  </a:schemeClr>
                </a:solidFill>
                <a:latin typeface="Arial" pitchFamily="34" charset="0"/>
                <a:cs typeface="Arial" pitchFamily="34" charset="0"/>
              </a:rPr>
              <a:t>p.a</a:t>
            </a:r>
            <a:r>
              <a:rPr lang="cs-CZ" sz="1600" spc="40" dirty="0">
                <a:solidFill>
                  <a:schemeClr val="tx1">
                    <a:lumMod val="75000"/>
                    <a:lumOff val="25000"/>
                  </a:schemeClr>
                </a:solidFill>
                <a:latin typeface="Arial" pitchFamily="34" charset="0"/>
                <a:cs typeface="Arial" pitchFamily="34" charset="0"/>
              </a:rPr>
              <a:t>. po celou dobu trvání </a:t>
            </a:r>
            <a:r>
              <a:rPr lang="cs-CZ" sz="1600" spc="40" dirty="0" smtClean="0">
                <a:solidFill>
                  <a:schemeClr val="tx1">
                    <a:lumMod val="75000"/>
                    <a:lumOff val="25000"/>
                  </a:schemeClr>
                </a:solidFill>
                <a:latin typeface="Arial" pitchFamily="34" charset="0"/>
                <a:cs typeface="Arial" pitchFamily="34" charset="0"/>
              </a:rPr>
              <a:t>závazku</a:t>
            </a:r>
            <a:endParaRPr lang="cs-CZ" sz="1600" spc="40" dirty="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 </a:t>
            </a:r>
            <a:r>
              <a:rPr lang="cs-CZ" sz="1600" spc="40" dirty="0" smtClean="0">
                <a:solidFill>
                  <a:schemeClr val="tx1">
                    <a:lumMod val="75000"/>
                    <a:lumOff val="25000"/>
                  </a:schemeClr>
                </a:solidFill>
                <a:latin typeface="Arial" pitchFamily="34" charset="0"/>
                <a:cs typeface="Arial" pitchFamily="34" charset="0"/>
              </a:rPr>
              <a:t>Splatnost </a:t>
            </a:r>
            <a:r>
              <a:rPr lang="cs-CZ" sz="1600" spc="40" dirty="0">
                <a:solidFill>
                  <a:schemeClr val="tx1">
                    <a:lumMod val="75000"/>
                    <a:lumOff val="25000"/>
                  </a:schemeClr>
                </a:solidFill>
                <a:latin typeface="Arial" pitchFamily="34" charset="0"/>
                <a:cs typeface="Arial" pitchFamily="34" charset="0"/>
              </a:rPr>
              <a:t>úvěru: </a:t>
            </a:r>
            <a:r>
              <a:rPr lang="cs-CZ" sz="1600" spc="40" dirty="0" smtClean="0">
                <a:solidFill>
                  <a:schemeClr val="tx1">
                    <a:lumMod val="75000"/>
                    <a:lumOff val="25000"/>
                  </a:schemeClr>
                </a:solidFill>
                <a:latin typeface="Arial" pitchFamily="34" charset="0"/>
                <a:cs typeface="Arial" pitchFamily="34" charset="0"/>
              </a:rPr>
              <a:t> do </a:t>
            </a:r>
            <a:r>
              <a:rPr lang="cs-CZ" sz="1600" spc="40" dirty="0">
                <a:solidFill>
                  <a:schemeClr val="tx1">
                    <a:lumMod val="75000"/>
                    <a:lumOff val="25000"/>
                  </a:schemeClr>
                </a:solidFill>
                <a:latin typeface="Arial" pitchFamily="34" charset="0"/>
                <a:cs typeface="Arial" pitchFamily="34" charset="0"/>
              </a:rPr>
              <a:t>10 </a:t>
            </a:r>
            <a:r>
              <a:rPr lang="cs-CZ" sz="1600" spc="40" dirty="0" smtClean="0">
                <a:solidFill>
                  <a:schemeClr val="tx1">
                    <a:lumMod val="75000"/>
                    <a:lumOff val="25000"/>
                  </a:schemeClr>
                </a:solidFill>
                <a:latin typeface="Arial" pitchFamily="34" charset="0"/>
                <a:cs typeface="Arial" pitchFamily="34" charset="0"/>
              </a:rPr>
              <a:t>let</a:t>
            </a:r>
            <a:endParaRPr lang="cs-CZ" sz="1600" spc="40" dirty="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endParaRPr lang="cs-CZ" sz="1600" spc="40" dirty="0" smtClean="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sp>
        <p:nvSpPr>
          <p:cNvPr id="5"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17</a:t>
            </a:r>
            <a:endParaRPr lang="cs-CZ" sz="1600" dirty="0">
              <a:solidFill>
                <a:srgbClr val="7F7F7F"/>
              </a:solidFill>
            </a:endParaRPr>
          </a:p>
        </p:txBody>
      </p:sp>
      <p:sp>
        <p:nvSpPr>
          <p:cNvPr id="3" name="TextovéPole 2"/>
          <p:cNvSpPr txBox="1"/>
          <p:nvPr/>
        </p:nvSpPr>
        <p:spPr>
          <a:xfrm>
            <a:off x="2498269" y="6093296"/>
            <a:ext cx="6122253" cy="369332"/>
          </a:xfrm>
          <a:prstGeom prst="rect">
            <a:avLst/>
          </a:prstGeom>
          <a:noFill/>
        </p:spPr>
        <p:txBody>
          <a:bodyPr wrap="none" rtlCol="0">
            <a:spAutoFit/>
          </a:bodyPr>
          <a:lstStyle/>
          <a:p>
            <a:r>
              <a:rPr lang="cs-CZ" dirty="0">
                <a:latin typeface="Arial" panose="020B0604020202020204" pitchFamily="34" charset="0"/>
                <a:cs typeface="Arial" panose="020B0604020202020204" pitchFamily="34" charset="0"/>
              </a:rPr>
              <a:t>http://www.sfrb.cz/programy-a-podpory/program-pro-obce/</a:t>
            </a:r>
          </a:p>
        </p:txBody>
      </p:sp>
    </p:spTree>
    <p:extLst>
      <p:ext uri="{BB962C8B-B14F-4D97-AF65-F5344CB8AC3E}">
        <p14:creationId xmlns:p14="http://schemas.microsoft.com/office/powerpoint/2010/main" val="393688294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911424" y="274711"/>
            <a:ext cx="10819639" cy="1064674"/>
          </a:xfrm>
        </p:spPr>
        <p:txBody>
          <a:bodyPr>
            <a:noAutofit/>
          </a:bodyPr>
          <a:lstStyle/>
          <a:p>
            <a:pPr lvl="1" algn="l" rtl="0">
              <a:lnSpc>
                <a:spcPct val="90000"/>
              </a:lnSpc>
              <a:spcBef>
                <a:spcPct val="0"/>
              </a:spcBef>
            </a:pPr>
            <a:r>
              <a:rPr lang="cs-CZ" sz="2400" b="1" kern="1200" dirty="0">
                <a:solidFill>
                  <a:srgbClr val="002E60"/>
                </a:solidFill>
                <a:latin typeface="Arial" pitchFamily="34" charset="0"/>
                <a:ea typeface="+mn-ea"/>
                <a:cs typeface="Arial" pitchFamily="34" charset="0"/>
              </a:rPr>
              <a:t>Podpora obnovy kulturních památek prostřednictvím obcí s rozšířenou </a:t>
            </a:r>
            <a:r>
              <a:rPr lang="cs-CZ" sz="2400" b="1" kern="1200" dirty="0" smtClean="0">
                <a:solidFill>
                  <a:srgbClr val="002E60"/>
                </a:solidFill>
                <a:latin typeface="Arial" pitchFamily="34" charset="0"/>
                <a:ea typeface="+mn-ea"/>
                <a:cs typeface="Arial" pitchFamily="34" charset="0"/>
              </a:rPr>
              <a:t>působností </a:t>
            </a:r>
            <a:r>
              <a:rPr lang="cs-CZ" b="1" kern="1200" dirty="0" smtClean="0">
                <a:solidFill>
                  <a:srgbClr val="002E60"/>
                </a:solidFill>
                <a:latin typeface="Arial" pitchFamily="34" charset="0"/>
                <a:ea typeface="+mn-ea"/>
                <a:cs typeface="Arial" pitchFamily="34" charset="0"/>
              </a:rPr>
              <a:t>(Ministerstvo kultury)</a:t>
            </a:r>
            <a:endParaRPr lang="cs-CZ" b="1" kern="1200" dirty="0">
              <a:solidFill>
                <a:srgbClr val="002E60"/>
              </a:solidFill>
              <a:latin typeface="Arial" pitchFamily="34" charset="0"/>
              <a:ea typeface="+mn-ea"/>
              <a:cs typeface="Arial" pitchFamily="34" charset="0"/>
            </a:endParaRPr>
          </a:p>
        </p:txBody>
      </p:sp>
      <p:sp>
        <p:nvSpPr>
          <p:cNvPr id="17" name="TextovéPole 16"/>
          <p:cNvSpPr txBox="1"/>
          <p:nvPr/>
        </p:nvSpPr>
        <p:spPr>
          <a:xfrm>
            <a:off x="1127448" y="1556792"/>
            <a:ext cx="4309804" cy="4253472"/>
          </a:xfrm>
          <a:prstGeom prst="rect">
            <a:avLst/>
          </a:prstGeom>
          <a:noFill/>
        </p:spPr>
        <p:txBody>
          <a:bodyPr wrap="square" rtlCol="0">
            <a:spAutoFit/>
          </a:bodyPr>
          <a:lstStyle/>
          <a:p>
            <a:pPr lvl="1"/>
            <a:endParaRPr lang="cs-CZ" sz="2800" dirty="0" smtClean="0">
              <a:solidFill>
                <a:srgbClr val="002060"/>
              </a:solidFill>
            </a:endParaRP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Zachování a obnova nemovitých a movitých kulturních </a:t>
            </a:r>
            <a:r>
              <a:rPr lang="cs-CZ" sz="1600" spc="40" dirty="0" smtClean="0">
                <a:solidFill>
                  <a:schemeClr val="tx1">
                    <a:lumMod val="75000"/>
                    <a:lumOff val="25000"/>
                  </a:schemeClr>
                </a:solidFill>
                <a:latin typeface="Arial" pitchFamily="34" charset="0"/>
                <a:cs typeface="Arial" pitchFamily="34" charset="0"/>
              </a:rPr>
              <a:t>památek</a:t>
            </a:r>
            <a:endParaRPr lang="cs-CZ" sz="2800" dirty="0" smtClean="0">
              <a:solidFill>
                <a:srgbClr val="002060"/>
              </a:solidFill>
            </a:endParaRP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Památky mimo památkové rezervace a zóny, které nejsou národními kulturními památkami a které nejsou ve vlastnictví České </a:t>
            </a:r>
            <a:r>
              <a:rPr lang="cs-CZ" sz="1600" spc="40" dirty="0" smtClean="0">
                <a:solidFill>
                  <a:schemeClr val="tx1">
                    <a:lumMod val="75000"/>
                    <a:lumOff val="25000"/>
                  </a:schemeClr>
                </a:solidFill>
                <a:latin typeface="Arial" pitchFamily="34" charset="0"/>
                <a:cs typeface="Arial" pitchFamily="34" charset="0"/>
              </a:rPr>
              <a:t>republiky</a:t>
            </a:r>
          </a:p>
          <a:p>
            <a:pPr marL="447675" lvl="1"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Žadatel  </a:t>
            </a:r>
            <a:r>
              <a:rPr lang="cs-CZ" sz="1600" spc="40" dirty="0">
                <a:solidFill>
                  <a:schemeClr val="tx1">
                    <a:lumMod val="75000"/>
                    <a:lumOff val="25000"/>
                  </a:schemeClr>
                </a:solidFill>
                <a:latin typeface="Arial" pitchFamily="34" charset="0"/>
                <a:cs typeface="Arial" pitchFamily="34" charset="0"/>
              </a:rPr>
              <a:t>vlastník kulturní </a:t>
            </a:r>
            <a:r>
              <a:rPr lang="cs-CZ" sz="1600" spc="40" dirty="0" smtClean="0">
                <a:solidFill>
                  <a:schemeClr val="tx1">
                    <a:lumMod val="75000"/>
                    <a:lumOff val="25000"/>
                  </a:schemeClr>
                </a:solidFill>
                <a:latin typeface="Arial" pitchFamily="34" charset="0"/>
                <a:cs typeface="Arial" pitchFamily="34" charset="0"/>
              </a:rPr>
              <a:t>památky</a:t>
            </a: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Min. výše příspěvku 50/100  tis. </a:t>
            </a:r>
            <a:r>
              <a:rPr lang="cs-CZ" sz="1600" spc="40" dirty="0" smtClean="0">
                <a:solidFill>
                  <a:schemeClr val="tx1">
                    <a:lumMod val="75000"/>
                    <a:lumOff val="25000"/>
                  </a:schemeClr>
                </a:solidFill>
                <a:latin typeface="Arial" pitchFamily="34" charset="0"/>
                <a:cs typeface="Arial" pitchFamily="34" charset="0"/>
              </a:rPr>
              <a:t>Kč</a:t>
            </a:r>
          </a:p>
          <a:p>
            <a:pPr marL="447675" lvl="1"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Příjem žádostí ukončen </a:t>
            </a:r>
            <a:endParaRPr lang="cs-CZ" sz="1600" spc="40" dirty="0">
              <a:solidFill>
                <a:schemeClr val="tx1">
                  <a:lumMod val="75000"/>
                  <a:lumOff val="25000"/>
                </a:schemeClr>
              </a:solidFill>
              <a:latin typeface="Arial" pitchFamily="34" charset="0"/>
              <a:cs typeface="Arial" pitchFamily="34" charset="0"/>
            </a:endParaRPr>
          </a:p>
          <a:p>
            <a:pPr marL="447675" lvl="1"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a:p>
            <a:pPr marL="447675" lvl="1"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pic>
        <p:nvPicPr>
          <p:cNvPr id="15" name="Obráze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120" y="1700808"/>
            <a:ext cx="2705393" cy="3607190"/>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23</a:t>
            </a:r>
            <a:endParaRPr lang="cs-CZ" sz="1600" dirty="0">
              <a:solidFill>
                <a:srgbClr val="7F7F7F"/>
              </a:solidFill>
            </a:endParaRPr>
          </a:p>
        </p:txBody>
      </p:sp>
      <p:sp>
        <p:nvSpPr>
          <p:cNvPr id="2" name="TextovéPole 1"/>
          <p:cNvSpPr txBox="1"/>
          <p:nvPr/>
        </p:nvSpPr>
        <p:spPr>
          <a:xfrm>
            <a:off x="2207568" y="6027671"/>
            <a:ext cx="8128182" cy="646331"/>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https://www.mkcr.cz/podpora-obnovy-kulturnich-pamatek-prostrednictvim-obci-s-rozsirenou-pusobnosti-274.html</a:t>
            </a:r>
          </a:p>
        </p:txBody>
      </p:sp>
    </p:spTree>
    <p:extLst>
      <p:ext uri="{BB962C8B-B14F-4D97-AF65-F5344CB8AC3E}">
        <p14:creationId xmlns:p14="http://schemas.microsoft.com/office/powerpoint/2010/main" val="372424805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974428" y="253505"/>
            <a:ext cx="10819639" cy="1064674"/>
          </a:xfrm>
        </p:spPr>
        <p:txBody>
          <a:bodyPr>
            <a:noAutofit/>
          </a:bodyPr>
          <a:lstStyle/>
          <a:p>
            <a:pPr lvl="1" algn="l" rtl="0">
              <a:lnSpc>
                <a:spcPct val="90000"/>
              </a:lnSpc>
              <a:spcBef>
                <a:spcPct val="0"/>
              </a:spcBef>
            </a:pPr>
            <a:r>
              <a:rPr lang="cs-CZ" sz="2400" b="1" kern="1200" dirty="0">
                <a:solidFill>
                  <a:srgbClr val="002E60"/>
                </a:solidFill>
                <a:latin typeface="Arial" pitchFamily="34" charset="0"/>
                <a:ea typeface="+mn-ea"/>
                <a:cs typeface="Arial" pitchFamily="34" charset="0"/>
              </a:rPr>
              <a:t>Havarijní </a:t>
            </a:r>
            <a:r>
              <a:rPr lang="cs-CZ" sz="2400" b="1" kern="1200" dirty="0" smtClean="0">
                <a:solidFill>
                  <a:srgbClr val="002E60"/>
                </a:solidFill>
                <a:latin typeface="Arial" pitchFamily="34" charset="0"/>
                <a:ea typeface="+mn-ea"/>
                <a:cs typeface="Arial" pitchFamily="34" charset="0"/>
              </a:rPr>
              <a:t>program </a:t>
            </a:r>
            <a:r>
              <a:rPr lang="cs-CZ" b="1" kern="1200" dirty="0" smtClean="0">
                <a:solidFill>
                  <a:srgbClr val="002E60"/>
                </a:solidFill>
                <a:latin typeface="Arial" pitchFamily="34" charset="0"/>
                <a:ea typeface="+mn-ea"/>
                <a:cs typeface="Arial" pitchFamily="34" charset="0"/>
              </a:rPr>
              <a:t>(Ministerstvo kultury)</a:t>
            </a:r>
            <a:endParaRPr lang="cs-CZ" b="1" kern="1200" dirty="0">
              <a:solidFill>
                <a:srgbClr val="002E60"/>
              </a:solidFill>
              <a:latin typeface="Arial" pitchFamily="34" charset="0"/>
              <a:ea typeface="+mn-ea"/>
              <a:cs typeface="Arial" pitchFamily="34" charset="0"/>
            </a:endParaRPr>
          </a:p>
        </p:txBody>
      </p:sp>
      <p:sp>
        <p:nvSpPr>
          <p:cNvPr id="17" name="TextovéPole 16"/>
          <p:cNvSpPr txBox="1"/>
          <p:nvPr/>
        </p:nvSpPr>
        <p:spPr>
          <a:xfrm>
            <a:off x="1127448" y="1565390"/>
            <a:ext cx="5328592" cy="3010055"/>
          </a:xfrm>
          <a:prstGeom prst="rect">
            <a:avLst/>
          </a:prstGeom>
          <a:noFill/>
        </p:spPr>
        <p:txBody>
          <a:bodyPr wrap="square" rtlCol="0">
            <a:spAutoFit/>
          </a:bodyPr>
          <a:lstStyle/>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Záchrana nemovitých kulturních památek  (zapsaných v Ústředním seznamu památek ČR) v havarijním technickém stavu, zejména na jejich statické a celkové stavební zajištění, vč. restaurátorských prací a na opravy krovů a </a:t>
            </a:r>
            <a:r>
              <a:rPr lang="cs-CZ" sz="1600" spc="40" dirty="0" smtClean="0">
                <a:solidFill>
                  <a:schemeClr val="tx1">
                    <a:lumMod val="75000"/>
                    <a:lumOff val="25000"/>
                  </a:schemeClr>
                </a:solidFill>
                <a:latin typeface="Arial" pitchFamily="34" charset="0"/>
                <a:cs typeface="Arial" pitchFamily="34" charset="0"/>
              </a:rPr>
              <a:t>střech</a:t>
            </a: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Žadatel  vlastník kulturní </a:t>
            </a:r>
            <a:r>
              <a:rPr lang="cs-CZ" sz="1600" spc="40" dirty="0" smtClean="0">
                <a:solidFill>
                  <a:schemeClr val="tx1">
                    <a:lumMod val="75000"/>
                    <a:lumOff val="25000"/>
                  </a:schemeClr>
                </a:solidFill>
                <a:latin typeface="Arial" pitchFamily="34" charset="0"/>
                <a:cs typeface="Arial" pitchFamily="34" charset="0"/>
              </a:rPr>
              <a:t>památky</a:t>
            </a:r>
          </a:p>
          <a:p>
            <a:pPr marL="447675" lvl="1"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Příjem žádostí ukončen</a:t>
            </a:r>
            <a:endParaRPr lang="cs-CZ" sz="1600" spc="40" dirty="0">
              <a:solidFill>
                <a:schemeClr val="tx1">
                  <a:lumMod val="75000"/>
                  <a:lumOff val="25000"/>
                </a:schemeClr>
              </a:solidFill>
              <a:latin typeface="Arial" pitchFamily="34" charset="0"/>
              <a:cs typeface="Arial" pitchFamily="34" charset="0"/>
            </a:endParaRPr>
          </a:p>
          <a:p>
            <a:pPr marL="447675" lvl="1"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50111" y="2069087"/>
            <a:ext cx="4208073" cy="3156055"/>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25</a:t>
            </a:r>
            <a:endParaRPr lang="cs-CZ" sz="1600" dirty="0">
              <a:solidFill>
                <a:srgbClr val="7F7F7F"/>
              </a:solidFill>
            </a:endParaRPr>
          </a:p>
        </p:txBody>
      </p:sp>
      <p:sp>
        <p:nvSpPr>
          <p:cNvPr id="2" name="TextovéPole 1"/>
          <p:cNvSpPr txBox="1"/>
          <p:nvPr/>
        </p:nvSpPr>
        <p:spPr>
          <a:xfrm>
            <a:off x="2351584" y="6165304"/>
            <a:ext cx="5400600" cy="369332"/>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https://www.mkcr.cz/havarijni-program-281.html</a:t>
            </a:r>
          </a:p>
        </p:txBody>
      </p:sp>
    </p:spTree>
    <p:extLst>
      <p:ext uri="{BB962C8B-B14F-4D97-AF65-F5344CB8AC3E}">
        <p14:creationId xmlns:p14="http://schemas.microsoft.com/office/powerpoint/2010/main" val="253191988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974428" y="253505"/>
            <a:ext cx="10819639" cy="1064674"/>
          </a:xfrm>
        </p:spPr>
        <p:txBody>
          <a:bodyPr>
            <a:noAutofit/>
          </a:bodyPr>
          <a:lstStyle/>
          <a:p>
            <a:pPr lvl="1" algn="l" rtl="0">
              <a:lnSpc>
                <a:spcPct val="90000"/>
              </a:lnSpc>
              <a:spcBef>
                <a:spcPct val="0"/>
              </a:spcBef>
            </a:pPr>
            <a:r>
              <a:rPr lang="cs-CZ" sz="2400" b="1" kern="1200" dirty="0">
                <a:solidFill>
                  <a:srgbClr val="002E60"/>
                </a:solidFill>
                <a:latin typeface="Arial" pitchFamily="34" charset="0"/>
                <a:ea typeface="+mn-ea"/>
                <a:cs typeface="Arial" pitchFamily="34" charset="0"/>
              </a:rPr>
              <a:t>Program péče o vesnické památkové rezervace, vesnické památkové zóny a krajinné památkové </a:t>
            </a:r>
            <a:r>
              <a:rPr lang="cs-CZ" sz="2400" b="1" kern="1200" dirty="0" smtClean="0">
                <a:solidFill>
                  <a:srgbClr val="002E60"/>
                </a:solidFill>
                <a:latin typeface="Arial" pitchFamily="34" charset="0"/>
                <a:ea typeface="+mn-ea"/>
                <a:cs typeface="Arial" pitchFamily="34" charset="0"/>
              </a:rPr>
              <a:t>zóny </a:t>
            </a:r>
            <a:r>
              <a:rPr lang="cs-CZ" b="1" kern="1200" dirty="0" smtClean="0">
                <a:solidFill>
                  <a:srgbClr val="002E60"/>
                </a:solidFill>
                <a:latin typeface="Arial" pitchFamily="34" charset="0"/>
                <a:ea typeface="+mn-ea"/>
                <a:cs typeface="Arial" pitchFamily="34" charset="0"/>
              </a:rPr>
              <a:t>(Ministerstvo kultury)</a:t>
            </a:r>
            <a:endParaRPr lang="cs-CZ" b="1" kern="1200" dirty="0">
              <a:solidFill>
                <a:srgbClr val="002E60"/>
              </a:solidFill>
              <a:latin typeface="Arial" pitchFamily="34" charset="0"/>
              <a:ea typeface="+mn-ea"/>
              <a:cs typeface="Arial" pitchFamily="34" charset="0"/>
            </a:endParaRPr>
          </a:p>
        </p:txBody>
      </p:sp>
      <p:sp>
        <p:nvSpPr>
          <p:cNvPr id="17" name="TextovéPole 16"/>
          <p:cNvSpPr txBox="1"/>
          <p:nvPr/>
        </p:nvSpPr>
        <p:spPr>
          <a:xfrm>
            <a:off x="1127448" y="1700808"/>
            <a:ext cx="5688632" cy="3207032"/>
          </a:xfrm>
          <a:prstGeom prst="rect">
            <a:avLst/>
          </a:prstGeom>
          <a:noFill/>
        </p:spPr>
        <p:txBody>
          <a:bodyPr wrap="square" rtlCol="0">
            <a:spAutoFit/>
          </a:bodyPr>
          <a:lstStyle/>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Podpora obnovy a zachování nemovitých kulturních památek, zejména památek lidové architektury, například zemědělské usedlosti, chalupy, kapličky, boží muka, venkovské kostely, zámečky, tvrzí, soch a pomníků, zahrad apod., na území vesnických památkových rezervací a zón a krajinných památkových </a:t>
            </a:r>
            <a:r>
              <a:rPr lang="cs-CZ" sz="1600" spc="40" dirty="0" smtClean="0">
                <a:solidFill>
                  <a:schemeClr val="tx1">
                    <a:lumMod val="75000"/>
                    <a:lumOff val="25000"/>
                  </a:schemeClr>
                </a:solidFill>
                <a:latin typeface="Arial" pitchFamily="34" charset="0"/>
                <a:cs typeface="Arial" pitchFamily="34" charset="0"/>
              </a:rPr>
              <a:t>zón</a:t>
            </a:r>
            <a:endParaRPr lang="cs-CZ" sz="1600" spc="40" dirty="0">
              <a:solidFill>
                <a:schemeClr val="tx1">
                  <a:lumMod val="75000"/>
                  <a:lumOff val="25000"/>
                </a:schemeClr>
              </a:solidFill>
              <a:latin typeface="Arial" pitchFamily="34" charset="0"/>
              <a:cs typeface="Arial" pitchFamily="34" charset="0"/>
            </a:endParaRP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Žadatel  vlastník kulturní </a:t>
            </a:r>
            <a:r>
              <a:rPr lang="cs-CZ" sz="1600" spc="40" dirty="0" smtClean="0">
                <a:solidFill>
                  <a:schemeClr val="tx1">
                    <a:lumMod val="75000"/>
                    <a:lumOff val="25000"/>
                  </a:schemeClr>
                </a:solidFill>
                <a:latin typeface="Arial" pitchFamily="34" charset="0"/>
                <a:cs typeface="Arial" pitchFamily="34" charset="0"/>
              </a:rPr>
              <a:t>památky</a:t>
            </a:r>
          </a:p>
          <a:p>
            <a:pPr marL="447675" lvl="1"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Příjem žádostí ukončen</a:t>
            </a:r>
            <a:endParaRPr lang="cs-CZ" sz="1600" spc="40" dirty="0">
              <a:solidFill>
                <a:schemeClr val="tx1">
                  <a:lumMod val="75000"/>
                  <a:lumOff val="25000"/>
                </a:schemeClr>
              </a:solidFill>
              <a:latin typeface="Arial" pitchFamily="34" charset="0"/>
              <a:cs typeface="Arial" pitchFamily="34" charset="0"/>
            </a:endParaRPr>
          </a:p>
          <a:p>
            <a:endParaRPr lang="cs-CZ" sz="1600" spc="40" dirty="0">
              <a:solidFill>
                <a:schemeClr val="tx1">
                  <a:lumMod val="75000"/>
                  <a:lumOff val="25000"/>
                </a:schemeClr>
              </a:solidFill>
              <a:latin typeface="Arial" pitchFamily="34" charset="0"/>
              <a:cs typeface="Arial" pitchFamily="34"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1700808"/>
            <a:ext cx="4088483" cy="3066364"/>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27</a:t>
            </a:r>
            <a:endParaRPr lang="cs-CZ" sz="1600" dirty="0">
              <a:solidFill>
                <a:srgbClr val="7F7F7F"/>
              </a:solidFill>
            </a:endParaRPr>
          </a:p>
        </p:txBody>
      </p:sp>
      <p:sp>
        <p:nvSpPr>
          <p:cNvPr id="3" name="TextovéPole 2"/>
          <p:cNvSpPr txBox="1"/>
          <p:nvPr/>
        </p:nvSpPr>
        <p:spPr>
          <a:xfrm>
            <a:off x="2207568" y="5877272"/>
            <a:ext cx="7992888" cy="646331"/>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https://www.mkcr.cz/program-pece-o-vesnicke-pamatkove-rezervace-vesnicke-pamatkove-zony-a-krajinne-pamatkove-zony-284.html</a:t>
            </a:r>
          </a:p>
        </p:txBody>
      </p:sp>
    </p:spTree>
    <p:extLst>
      <p:ext uri="{BB962C8B-B14F-4D97-AF65-F5344CB8AC3E}">
        <p14:creationId xmlns:p14="http://schemas.microsoft.com/office/powerpoint/2010/main" val="54318563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767408" y="104873"/>
            <a:ext cx="10819639" cy="1064674"/>
          </a:xfrm>
        </p:spPr>
        <p:txBody>
          <a:bodyPr>
            <a:noAutofit/>
          </a:bodyPr>
          <a:lstStyle/>
          <a:p>
            <a:pPr lvl="1" algn="l" rtl="0">
              <a:lnSpc>
                <a:spcPct val="90000"/>
              </a:lnSpc>
              <a:spcBef>
                <a:spcPct val="0"/>
              </a:spcBef>
            </a:pPr>
            <a:r>
              <a:rPr lang="cs-CZ" sz="2400" b="1" kern="1200" dirty="0">
                <a:solidFill>
                  <a:srgbClr val="002E60"/>
                </a:solidFill>
                <a:latin typeface="Arial" pitchFamily="34" charset="0"/>
                <a:ea typeface="+mn-ea"/>
                <a:cs typeface="Arial" pitchFamily="34" charset="0"/>
              </a:rPr>
              <a:t>Program regenerace městských památkových rezervací a městských památkových </a:t>
            </a:r>
            <a:r>
              <a:rPr lang="cs-CZ" sz="2400" b="1" kern="1200" dirty="0" smtClean="0">
                <a:solidFill>
                  <a:srgbClr val="002E60"/>
                </a:solidFill>
                <a:latin typeface="Arial" pitchFamily="34" charset="0"/>
                <a:ea typeface="+mn-ea"/>
                <a:cs typeface="Arial" pitchFamily="34" charset="0"/>
              </a:rPr>
              <a:t>zón </a:t>
            </a:r>
            <a:r>
              <a:rPr lang="cs-CZ" b="1" kern="1200" dirty="0" smtClean="0">
                <a:solidFill>
                  <a:srgbClr val="002E60"/>
                </a:solidFill>
                <a:latin typeface="Arial" pitchFamily="34" charset="0"/>
                <a:ea typeface="+mn-ea"/>
                <a:cs typeface="Arial" pitchFamily="34" charset="0"/>
              </a:rPr>
              <a:t>(Ministerstvo kultury)</a:t>
            </a:r>
            <a:endParaRPr lang="cs-CZ" b="1" kern="1200" dirty="0">
              <a:solidFill>
                <a:srgbClr val="002E60"/>
              </a:solidFill>
              <a:latin typeface="Arial" pitchFamily="34" charset="0"/>
              <a:ea typeface="+mn-ea"/>
              <a:cs typeface="Arial" pitchFamily="34" charset="0"/>
            </a:endParaRPr>
          </a:p>
        </p:txBody>
      </p:sp>
      <p:sp>
        <p:nvSpPr>
          <p:cNvPr id="17" name="TextovéPole 16"/>
          <p:cNvSpPr txBox="1"/>
          <p:nvPr/>
        </p:nvSpPr>
        <p:spPr>
          <a:xfrm>
            <a:off x="1127448" y="1815415"/>
            <a:ext cx="4545508" cy="4241161"/>
          </a:xfrm>
          <a:prstGeom prst="rect">
            <a:avLst/>
          </a:prstGeom>
          <a:noFill/>
        </p:spPr>
        <p:txBody>
          <a:bodyPr wrap="square" rtlCol="0">
            <a:spAutoFit/>
          </a:bodyPr>
          <a:lstStyle/>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Obnova kulturních památek nacházejících se v nejcennějších částech našich historických měst, prohlášených za památkové rezervace a památkové </a:t>
            </a:r>
            <a:r>
              <a:rPr lang="cs-CZ" sz="1600" spc="40" dirty="0" smtClean="0">
                <a:solidFill>
                  <a:schemeClr val="tx1">
                    <a:lumMod val="75000"/>
                    <a:lumOff val="25000"/>
                  </a:schemeClr>
                </a:solidFill>
                <a:latin typeface="Arial" pitchFamily="34" charset="0"/>
                <a:cs typeface="Arial" pitchFamily="34" charset="0"/>
              </a:rPr>
              <a:t>zóny</a:t>
            </a: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Žadatel  vlastník kulturní </a:t>
            </a:r>
            <a:r>
              <a:rPr lang="cs-CZ" sz="1600" spc="40" dirty="0" smtClean="0">
                <a:solidFill>
                  <a:schemeClr val="tx1">
                    <a:lumMod val="75000"/>
                    <a:lumOff val="25000"/>
                  </a:schemeClr>
                </a:solidFill>
                <a:latin typeface="Arial" pitchFamily="34" charset="0"/>
                <a:cs typeface="Arial" pitchFamily="34" charset="0"/>
              </a:rPr>
              <a:t>památky</a:t>
            </a: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Finanční příspěvky mohou být z něho poskytovány pouze tehdy, pokud má příslušné město zpracovaný vlastní program regenerace a pokud se zároveň finančně podílí společně s vlastníkem na obnově kulturní </a:t>
            </a:r>
            <a:r>
              <a:rPr lang="cs-CZ" sz="1600" spc="40" dirty="0" smtClean="0">
                <a:solidFill>
                  <a:schemeClr val="tx1">
                    <a:lumMod val="75000"/>
                    <a:lumOff val="25000"/>
                  </a:schemeClr>
                </a:solidFill>
                <a:latin typeface="Arial" pitchFamily="34" charset="0"/>
                <a:cs typeface="Arial" pitchFamily="34" charset="0"/>
              </a:rPr>
              <a:t>památky</a:t>
            </a:r>
            <a:endParaRPr lang="cs-CZ" sz="1600" spc="40" dirty="0">
              <a:solidFill>
                <a:schemeClr val="tx1">
                  <a:lumMod val="75000"/>
                  <a:lumOff val="25000"/>
                </a:schemeClr>
              </a:solidFill>
              <a:latin typeface="Arial" pitchFamily="34" charset="0"/>
              <a:cs typeface="Arial" pitchFamily="34" charset="0"/>
            </a:endParaRPr>
          </a:p>
          <a:p>
            <a:pPr marL="447675" lvl="1"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47662" y="2294386"/>
            <a:ext cx="3831764" cy="2873823"/>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28</a:t>
            </a:r>
            <a:endParaRPr lang="cs-CZ" sz="1600" dirty="0">
              <a:solidFill>
                <a:srgbClr val="7F7F7F"/>
              </a:solidFill>
            </a:endParaRPr>
          </a:p>
        </p:txBody>
      </p:sp>
      <p:sp>
        <p:nvSpPr>
          <p:cNvPr id="2" name="TextovéPole 1"/>
          <p:cNvSpPr txBox="1"/>
          <p:nvPr/>
        </p:nvSpPr>
        <p:spPr>
          <a:xfrm>
            <a:off x="2279576" y="5969882"/>
            <a:ext cx="7416824" cy="646331"/>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https://www.mkcr.cz/program-regenerace-mestskych-pamatkovych-rezervaci-a-mestskych-pamatkovych-zon-282.html</a:t>
            </a:r>
          </a:p>
        </p:txBody>
      </p:sp>
    </p:spTree>
    <p:extLst>
      <p:ext uri="{BB962C8B-B14F-4D97-AF65-F5344CB8AC3E}">
        <p14:creationId xmlns:p14="http://schemas.microsoft.com/office/powerpoint/2010/main" val="153451076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974428" y="247625"/>
            <a:ext cx="10522171" cy="1064674"/>
          </a:xfrm>
        </p:spPr>
        <p:txBody>
          <a:bodyPr>
            <a:normAutofit/>
          </a:bodyPr>
          <a:lstStyle/>
          <a:p>
            <a:r>
              <a:rPr lang="cs-CZ" dirty="0">
                <a:solidFill>
                  <a:srgbClr val="002E60"/>
                </a:solidFill>
                <a:ea typeface="+mn-ea"/>
              </a:rPr>
              <a:t>Program na </a:t>
            </a:r>
            <a:r>
              <a:rPr lang="cs-CZ" dirty="0" smtClean="0">
                <a:solidFill>
                  <a:srgbClr val="002E60"/>
                </a:solidFill>
                <a:ea typeface="+mn-ea"/>
              </a:rPr>
              <a:t>podporu </a:t>
            </a:r>
            <a:r>
              <a:rPr lang="cs-CZ" dirty="0">
                <a:solidFill>
                  <a:srgbClr val="002E60"/>
                </a:solidFill>
                <a:ea typeface="+mn-ea"/>
              </a:rPr>
              <a:t>podnikatelských nemovitostí a </a:t>
            </a:r>
            <a:r>
              <a:rPr lang="cs-CZ" dirty="0" smtClean="0">
                <a:solidFill>
                  <a:srgbClr val="002E60"/>
                </a:solidFill>
                <a:ea typeface="+mn-ea"/>
              </a:rPr>
              <a:t>infrastruktury </a:t>
            </a:r>
            <a:r>
              <a:rPr lang="cs-CZ" sz="1800" dirty="0" smtClean="0">
                <a:solidFill>
                  <a:srgbClr val="002E60"/>
                </a:solidFill>
                <a:ea typeface="+mn-ea"/>
              </a:rPr>
              <a:t>(Ministerstvo průmyslu a obchodu a </a:t>
            </a:r>
            <a:r>
              <a:rPr lang="cs-CZ" sz="1800" dirty="0" err="1" smtClean="0">
                <a:solidFill>
                  <a:srgbClr val="002E60"/>
                </a:solidFill>
                <a:ea typeface="+mn-ea"/>
              </a:rPr>
              <a:t>CzechInvest</a:t>
            </a:r>
            <a:r>
              <a:rPr lang="cs-CZ" sz="1800" dirty="0" smtClean="0">
                <a:solidFill>
                  <a:srgbClr val="002E60"/>
                </a:solidFill>
                <a:ea typeface="+mn-ea"/>
              </a:rPr>
              <a:t>) </a:t>
            </a:r>
            <a:endParaRPr lang="cs-CZ" sz="1800" dirty="0">
              <a:solidFill>
                <a:srgbClr val="002E60"/>
              </a:solidFill>
              <a:ea typeface="+mn-ea"/>
            </a:endParaRPr>
          </a:p>
        </p:txBody>
      </p:sp>
      <p:sp>
        <p:nvSpPr>
          <p:cNvPr id="17" name="TextovéPole 16"/>
          <p:cNvSpPr txBox="1"/>
          <p:nvPr/>
        </p:nvSpPr>
        <p:spPr>
          <a:xfrm>
            <a:off x="974428" y="1312299"/>
            <a:ext cx="5409604" cy="3176254"/>
          </a:xfrm>
          <a:prstGeom prst="rect">
            <a:avLst/>
          </a:prstGeom>
          <a:noFill/>
        </p:spPr>
        <p:txBody>
          <a:bodyPr wrap="square" rtlCol="0">
            <a:spAutoFit/>
          </a:bodyPr>
          <a:lstStyle/>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Podpora na projekty výstavby, rozvoje PN a regenerace </a:t>
            </a:r>
            <a:r>
              <a:rPr lang="cs-CZ" sz="1600" spc="40" dirty="0" err="1" smtClean="0">
                <a:solidFill>
                  <a:schemeClr val="tx1">
                    <a:lumMod val="75000"/>
                    <a:lumOff val="25000"/>
                  </a:schemeClr>
                </a:solidFill>
                <a:latin typeface="Arial" pitchFamily="34" charset="0"/>
                <a:cs typeface="Arial" pitchFamily="34" charset="0"/>
              </a:rPr>
              <a:t>brownfieldů</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Příjemci obec, svazky obcí, kraje, státní podniky,  příspěvkové organizace státu a organizační </a:t>
            </a:r>
            <a:r>
              <a:rPr lang="cs-CZ" sz="1600" spc="40" dirty="0" smtClean="0">
                <a:solidFill>
                  <a:schemeClr val="tx1">
                    <a:lumMod val="75000"/>
                    <a:lumOff val="25000"/>
                  </a:schemeClr>
                </a:solidFill>
                <a:latin typeface="Arial" pitchFamily="34" charset="0"/>
                <a:cs typeface="Arial" pitchFamily="34" charset="0"/>
              </a:rPr>
              <a:t>složky</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Podpora  poskytována formou přímých dotací, návratných finančních výpomocí a formou bezúplatných či zvýhodněných převodů státního </a:t>
            </a:r>
            <a:r>
              <a:rPr lang="cs-CZ" sz="1600" spc="40" dirty="0" smtClean="0">
                <a:solidFill>
                  <a:schemeClr val="tx1">
                    <a:lumMod val="75000"/>
                    <a:lumOff val="25000"/>
                  </a:schemeClr>
                </a:solidFill>
                <a:latin typeface="Arial" pitchFamily="34" charset="0"/>
                <a:cs typeface="Arial" pitchFamily="34" charset="0"/>
              </a:rPr>
              <a:t>majetku</a:t>
            </a:r>
            <a:endParaRPr lang="cs-CZ" sz="2800" dirty="0">
              <a:solidFill>
                <a:srgbClr val="002060"/>
              </a:solidFill>
            </a:endParaRPr>
          </a:p>
          <a:p>
            <a:endParaRPr lang="cs-CZ" sz="1400" dirty="0">
              <a:solidFill>
                <a:srgbClr val="002060"/>
              </a:solidFill>
              <a:latin typeface="Arial" panose="020B0604020202020204" pitchFamily="34" charset="0"/>
              <a:cs typeface="Arial" panose="020B0604020202020204" pitchFamily="34" charset="0"/>
            </a:endParaRPr>
          </a:p>
        </p:txBody>
      </p:sp>
      <p:sp>
        <p:nvSpPr>
          <p:cNvPr id="14"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a:solidFill>
                  <a:srgbClr val="7F7F7F"/>
                </a:solidFill>
              </a:rPr>
              <a:t>2</a:t>
            </a: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9350" y="1484784"/>
            <a:ext cx="4427984" cy="3320988"/>
          </a:xfrm>
          <a:prstGeom prst="rect">
            <a:avLst/>
          </a:prstGeom>
        </p:spPr>
      </p:pic>
      <p:sp>
        <p:nvSpPr>
          <p:cNvPr id="2" name="TextovéPole 1"/>
          <p:cNvSpPr txBox="1"/>
          <p:nvPr/>
        </p:nvSpPr>
        <p:spPr>
          <a:xfrm>
            <a:off x="2063552" y="5553227"/>
            <a:ext cx="7920880" cy="646331"/>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http://</a:t>
            </a:r>
            <a:r>
              <a:rPr lang="cs-CZ" dirty="0" smtClean="0">
                <a:latin typeface="Arial" panose="020B0604020202020204" pitchFamily="34" charset="0"/>
                <a:cs typeface="Arial" panose="020B0604020202020204" pitchFamily="34" charset="0"/>
              </a:rPr>
              <a:t>www.czechinvest.org/data/files/program-na-podporu-podnikatelskych-nemovitosti-a-infrastruktury-4645-cz.pdf</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43500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974428" y="253505"/>
            <a:ext cx="10819639" cy="1064674"/>
          </a:xfrm>
        </p:spPr>
        <p:txBody>
          <a:bodyPr>
            <a:noAutofit/>
          </a:bodyPr>
          <a:lstStyle/>
          <a:p>
            <a:pPr lvl="1" algn="l" rtl="0">
              <a:lnSpc>
                <a:spcPct val="90000"/>
              </a:lnSpc>
              <a:spcBef>
                <a:spcPct val="0"/>
              </a:spcBef>
            </a:pPr>
            <a:r>
              <a:rPr lang="cs-CZ" sz="2400" b="1" kern="1200" dirty="0">
                <a:solidFill>
                  <a:srgbClr val="002E60"/>
                </a:solidFill>
                <a:latin typeface="Arial" pitchFamily="34" charset="0"/>
                <a:ea typeface="+mn-ea"/>
                <a:cs typeface="Arial" pitchFamily="34" charset="0"/>
              </a:rPr>
              <a:t>Program záchrany architektonického </a:t>
            </a:r>
            <a:r>
              <a:rPr lang="cs-CZ" sz="2400" b="1" kern="1200" dirty="0" smtClean="0">
                <a:solidFill>
                  <a:srgbClr val="002E60"/>
                </a:solidFill>
                <a:latin typeface="Arial" pitchFamily="34" charset="0"/>
                <a:ea typeface="+mn-ea"/>
                <a:cs typeface="Arial" pitchFamily="34" charset="0"/>
              </a:rPr>
              <a:t>dědictví </a:t>
            </a:r>
            <a:br>
              <a:rPr lang="cs-CZ" sz="2400" b="1" kern="1200" dirty="0" smtClean="0">
                <a:solidFill>
                  <a:srgbClr val="002E60"/>
                </a:solidFill>
                <a:latin typeface="Arial" pitchFamily="34" charset="0"/>
                <a:ea typeface="+mn-ea"/>
                <a:cs typeface="Arial" pitchFamily="34" charset="0"/>
              </a:rPr>
            </a:br>
            <a:r>
              <a:rPr lang="cs-CZ" b="1" kern="1200" dirty="0" smtClean="0">
                <a:solidFill>
                  <a:srgbClr val="002E60"/>
                </a:solidFill>
                <a:latin typeface="Arial" pitchFamily="34" charset="0"/>
                <a:ea typeface="+mn-ea"/>
                <a:cs typeface="Arial" pitchFamily="34" charset="0"/>
              </a:rPr>
              <a:t>(Ministerstvo kultury)</a:t>
            </a:r>
            <a:endParaRPr lang="cs-CZ" b="1" kern="1200" dirty="0">
              <a:solidFill>
                <a:srgbClr val="002E60"/>
              </a:solidFill>
              <a:latin typeface="Arial" pitchFamily="34" charset="0"/>
              <a:ea typeface="+mn-ea"/>
              <a:cs typeface="Arial" pitchFamily="34" charset="0"/>
            </a:endParaRPr>
          </a:p>
        </p:txBody>
      </p:sp>
      <p:sp>
        <p:nvSpPr>
          <p:cNvPr id="17" name="TextovéPole 16"/>
          <p:cNvSpPr txBox="1"/>
          <p:nvPr/>
        </p:nvSpPr>
        <p:spPr>
          <a:xfrm>
            <a:off x="893087" y="1852256"/>
            <a:ext cx="5850985" cy="2653034"/>
          </a:xfrm>
          <a:prstGeom prst="rect">
            <a:avLst/>
          </a:prstGeom>
          <a:noFill/>
        </p:spPr>
        <p:txBody>
          <a:bodyPr wrap="square" rtlCol="0">
            <a:spAutoFit/>
          </a:bodyPr>
          <a:lstStyle/>
          <a:p>
            <a:pPr marL="447675" lvl="1" indent="-447675" algn="just">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Podpora na záchranu a zachování kulturních památek nebo těch jejích částí, které tvoří podstatu kulturní památky. Programem je podporována obnova kulturních památek tvořících nejcennější součást našeho architektonického dědictví, jako jsou hrady, zámky, kláštery, historické zahrady, kostely a </a:t>
            </a:r>
            <a:r>
              <a:rPr lang="cs-CZ" sz="1600" spc="40" dirty="0" smtClean="0">
                <a:solidFill>
                  <a:schemeClr val="tx1">
                    <a:lumMod val="75000"/>
                    <a:lumOff val="25000"/>
                  </a:schemeClr>
                </a:solidFill>
                <a:latin typeface="Arial" pitchFamily="34" charset="0"/>
                <a:cs typeface="Arial" pitchFamily="34" charset="0"/>
              </a:rPr>
              <a:t>podobně </a:t>
            </a: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Žadatel  vlastník kulturní </a:t>
            </a:r>
            <a:r>
              <a:rPr lang="cs-CZ" sz="1600" spc="40" dirty="0" smtClean="0">
                <a:solidFill>
                  <a:schemeClr val="tx1">
                    <a:lumMod val="75000"/>
                    <a:lumOff val="25000"/>
                  </a:schemeClr>
                </a:solidFill>
                <a:latin typeface="Arial" pitchFamily="34" charset="0"/>
                <a:cs typeface="Arial" pitchFamily="34" charset="0"/>
              </a:rPr>
              <a:t>památky</a:t>
            </a:r>
            <a:endParaRPr lang="cs-CZ" sz="1600" spc="40" dirty="0">
              <a:solidFill>
                <a:schemeClr val="tx1">
                  <a:lumMod val="75000"/>
                  <a:lumOff val="25000"/>
                </a:schemeClr>
              </a:solidFill>
              <a:latin typeface="Arial" pitchFamily="34" charset="0"/>
              <a:cs typeface="Arial" pitchFamily="34" charset="0"/>
            </a:endParaRPr>
          </a:p>
          <a:p>
            <a:pPr marL="447675" lvl="1"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pic>
        <p:nvPicPr>
          <p:cNvPr id="16" name="Obráze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85817" y="1582443"/>
            <a:ext cx="3648405" cy="2736304"/>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29</a:t>
            </a:r>
            <a:endParaRPr lang="cs-CZ" sz="1600" dirty="0">
              <a:solidFill>
                <a:srgbClr val="7F7F7F"/>
              </a:solidFill>
            </a:endParaRPr>
          </a:p>
        </p:txBody>
      </p:sp>
      <p:sp>
        <p:nvSpPr>
          <p:cNvPr id="2" name="TextovéPole 1"/>
          <p:cNvSpPr txBox="1"/>
          <p:nvPr/>
        </p:nvSpPr>
        <p:spPr>
          <a:xfrm>
            <a:off x="2207568" y="6021288"/>
            <a:ext cx="7840736" cy="369332"/>
          </a:xfrm>
          <a:prstGeom prst="rect">
            <a:avLst/>
          </a:prstGeom>
          <a:noFill/>
        </p:spPr>
        <p:txBody>
          <a:bodyPr wrap="none" rtlCol="0">
            <a:spAutoFit/>
          </a:bodyPr>
          <a:lstStyle/>
          <a:p>
            <a:r>
              <a:rPr lang="cs-CZ" dirty="0">
                <a:latin typeface="Arial" panose="020B0604020202020204" pitchFamily="34" charset="0"/>
                <a:cs typeface="Arial" panose="020B0604020202020204" pitchFamily="34" charset="0"/>
              </a:rPr>
              <a:t>https://www.mkcr.cz/program-zachrany-architektonickeho-dedictvi-283.html</a:t>
            </a:r>
          </a:p>
        </p:txBody>
      </p:sp>
    </p:spTree>
    <p:extLst>
      <p:ext uri="{BB962C8B-B14F-4D97-AF65-F5344CB8AC3E}">
        <p14:creationId xmlns:p14="http://schemas.microsoft.com/office/powerpoint/2010/main" val="89672347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767408" y="239552"/>
            <a:ext cx="10819639" cy="1064674"/>
          </a:xfrm>
        </p:spPr>
        <p:txBody>
          <a:bodyPr>
            <a:noAutofit/>
          </a:bodyPr>
          <a:lstStyle/>
          <a:p>
            <a:pPr lvl="1" algn="l" rtl="0">
              <a:lnSpc>
                <a:spcPct val="90000"/>
              </a:lnSpc>
              <a:spcBef>
                <a:spcPct val="0"/>
              </a:spcBef>
            </a:pPr>
            <a:r>
              <a:rPr lang="cs-CZ" sz="2400" b="1" kern="1200" dirty="0">
                <a:solidFill>
                  <a:srgbClr val="002E60"/>
                </a:solidFill>
                <a:latin typeface="Arial" pitchFamily="34" charset="0"/>
                <a:ea typeface="+mn-ea"/>
                <a:cs typeface="Arial" pitchFamily="34" charset="0"/>
              </a:rPr>
              <a:t>Obnova památek</a:t>
            </a:r>
          </a:p>
        </p:txBody>
      </p:sp>
      <p:sp>
        <p:nvSpPr>
          <p:cNvPr id="17" name="TextovéPole 16"/>
          <p:cNvSpPr txBox="1"/>
          <p:nvPr/>
        </p:nvSpPr>
        <p:spPr>
          <a:xfrm>
            <a:off x="767408" y="1844824"/>
            <a:ext cx="5472608" cy="3280898"/>
          </a:xfrm>
          <a:prstGeom prst="rect">
            <a:avLst/>
          </a:prstGeom>
          <a:noFill/>
        </p:spPr>
        <p:txBody>
          <a:bodyPr wrap="square" rtlCol="0">
            <a:spAutoFit/>
          </a:bodyPr>
          <a:lstStyle/>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Obnova památek - renovaci sakrálních stavebních památek (kostelů, kaplí, synagog</a:t>
            </a:r>
            <a:r>
              <a:rPr lang="cs-CZ" sz="1600" spc="40" dirty="0" smtClean="0">
                <a:solidFill>
                  <a:schemeClr val="tx1">
                    <a:lumMod val="75000"/>
                    <a:lumOff val="25000"/>
                  </a:schemeClr>
                </a:solidFill>
                <a:latin typeface="Arial" pitchFamily="34" charset="0"/>
                <a:cs typeface="Arial" pitchFamily="34" charset="0"/>
              </a:rPr>
              <a:t>)</a:t>
            </a:r>
            <a:endParaRPr lang="cs-CZ" sz="1600" spc="40" dirty="0">
              <a:solidFill>
                <a:schemeClr val="tx1">
                  <a:lumMod val="75000"/>
                  <a:lumOff val="25000"/>
                </a:schemeClr>
              </a:solidFill>
              <a:latin typeface="Arial" pitchFamily="34" charset="0"/>
              <a:cs typeface="Arial" pitchFamily="34" charset="0"/>
            </a:endParaRPr>
          </a:p>
          <a:p>
            <a:pPr marL="447675" lvl="1"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Obnova </a:t>
            </a:r>
            <a:r>
              <a:rPr lang="cs-CZ" sz="1600" spc="40" dirty="0">
                <a:solidFill>
                  <a:schemeClr val="tx1">
                    <a:lumMod val="75000"/>
                    <a:lumOff val="25000"/>
                  </a:schemeClr>
                </a:solidFill>
                <a:latin typeface="Arial" pitchFamily="34" charset="0"/>
                <a:cs typeface="Arial" pitchFamily="34" charset="0"/>
              </a:rPr>
              <a:t>křížových cest, hřbitovů a </a:t>
            </a:r>
            <a:r>
              <a:rPr lang="cs-CZ" sz="1600" spc="40" dirty="0" smtClean="0">
                <a:solidFill>
                  <a:schemeClr val="tx1">
                    <a:lumMod val="75000"/>
                    <a:lumOff val="25000"/>
                  </a:schemeClr>
                </a:solidFill>
                <a:latin typeface="Arial" pitchFamily="34" charset="0"/>
                <a:cs typeface="Arial" pitchFamily="34" charset="0"/>
              </a:rPr>
              <a:t>pomníků</a:t>
            </a: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Žadatel vlastník </a:t>
            </a:r>
            <a:r>
              <a:rPr lang="cs-CZ" sz="1600" spc="40" dirty="0" smtClean="0">
                <a:solidFill>
                  <a:schemeClr val="tx1">
                    <a:lumMod val="75000"/>
                    <a:lumOff val="25000"/>
                  </a:schemeClr>
                </a:solidFill>
                <a:latin typeface="Arial" pitchFamily="34" charset="0"/>
                <a:cs typeface="Arial" pitchFamily="34" charset="0"/>
              </a:rPr>
              <a:t>objektu</a:t>
            </a:r>
          </a:p>
          <a:p>
            <a:pPr marL="447675" lvl="1"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Podání žádosti – vždy 1x </a:t>
            </a:r>
            <a:r>
              <a:rPr lang="cs-CZ" sz="1600" spc="40" dirty="0" smtClean="0">
                <a:solidFill>
                  <a:schemeClr val="tx1">
                    <a:lumMod val="75000"/>
                    <a:lumOff val="25000"/>
                  </a:schemeClr>
                </a:solidFill>
                <a:latin typeface="Arial" pitchFamily="34" charset="0"/>
                <a:cs typeface="Arial" pitchFamily="34" charset="0"/>
              </a:rPr>
              <a:t>ročně, a </a:t>
            </a:r>
            <a:r>
              <a:rPr lang="cs-CZ" sz="1600" spc="40" dirty="0">
                <a:solidFill>
                  <a:schemeClr val="tx1">
                    <a:lumMod val="75000"/>
                    <a:lumOff val="25000"/>
                  </a:schemeClr>
                </a:solidFill>
                <a:latin typeface="Arial" pitchFamily="34" charset="0"/>
                <a:cs typeface="Arial" pitchFamily="34" charset="0"/>
              </a:rPr>
              <a:t>to 15. 8. 2016</a:t>
            </a:r>
          </a:p>
          <a:p>
            <a:pPr marL="0" lvl="1">
              <a:lnSpc>
                <a:spcPts val="2400"/>
              </a:lnSpc>
              <a:spcBef>
                <a:spcPct val="20000"/>
              </a:spcBef>
              <a:buClr>
                <a:srgbClr val="DD052A"/>
              </a:buClr>
              <a:defRPr/>
            </a:pPr>
            <a:endParaRPr lang="cs-CZ" sz="1600" spc="40" dirty="0" smtClean="0">
              <a:solidFill>
                <a:schemeClr val="tx1">
                  <a:lumMod val="75000"/>
                  <a:lumOff val="25000"/>
                </a:schemeClr>
              </a:solidFill>
              <a:latin typeface="Arial" pitchFamily="34" charset="0"/>
              <a:cs typeface="Arial" pitchFamily="34" charset="0"/>
            </a:endParaRPr>
          </a:p>
          <a:p>
            <a:pPr marL="447675" lvl="1"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a:p>
            <a:pPr marL="447675" lvl="1"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a:p>
            <a:endParaRPr lang="cs-CZ" sz="2800" dirty="0">
              <a:solidFill>
                <a:srgbClr val="002060"/>
              </a:solidFill>
            </a:endParaRPr>
          </a:p>
        </p:txBody>
      </p:sp>
      <p:sp>
        <p:nvSpPr>
          <p:cNvPr id="12" name="TextovéPole 11"/>
          <p:cNvSpPr txBox="1"/>
          <p:nvPr/>
        </p:nvSpPr>
        <p:spPr>
          <a:xfrm rot="10800000" flipV="1">
            <a:off x="767408" y="1205505"/>
            <a:ext cx="4320480" cy="400110"/>
          </a:xfrm>
          <a:prstGeom prst="rect">
            <a:avLst/>
          </a:prstGeom>
          <a:noFill/>
        </p:spPr>
        <p:txBody>
          <a:bodyPr wrap="square" rtlCol="0">
            <a:spAutoFit/>
          </a:bodyPr>
          <a:lstStyle/>
          <a:p>
            <a:pPr>
              <a:lnSpc>
                <a:spcPts val="2400"/>
              </a:lnSpc>
              <a:spcBef>
                <a:spcPct val="20000"/>
              </a:spcBef>
              <a:buClr>
                <a:srgbClr val="DD052A"/>
              </a:buClr>
              <a:defRPr/>
            </a:pPr>
            <a:r>
              <a:rPr lang="cs-CZ" sz="1600" b="1" spc="40" dirty="0">
                <a:solidFill>
                  <a:schemeClr val="tx1">
                    <a:lumMod val="75000"/>
                    <a:lumOff val="25000"/>
                  </a:schemeClr>
                </a:solidFill>
                <a:latin typeface="Arial" pitchFamily="34" charset="0"/>
                <a:cs typeface="Arial" pitchFamily="34" charset="0"/>
              </a:rPr>
              <a:t>Česko -  německý fond budoucnosti</a:t>
            </a:r>
          </a:p>
        </p:txBody>
      </p:sp>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048" y="1286690"/>
            <a:ext cx="3999921" cy="2999942"/>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31</a:t>
            </a:r>
            <a:endParaRPr lang="cs-CZ" sz="1600" dirty="0">
              <a:solidFill>
                <a:srgbClr val="7F7F7F"/>
              </a:solidFill>
            </a:endParaRPr>
          </a:p>
        </p:txBody>
      </p:sp>
      <p:sp>
        <p:nvSpPr>
          <p:cNvPr id="2" name="TextovéPole 1"/>
          <p:cNvSpPr txBox="1"/>
          <p:nvPr/>
        </p:nvSpPr>
        <p:spPr>
          <a:xfrm>
            <a:off x="2279576" y="6021288"/>
            <a:ext cx="6904519" cy="369332"/>
          </a:xfrm>
          <a:prstGeom prst="rect">
            <a:avLst/>
          </a:prstGeom>
          <a:noFill/>
        </p:spPr>
        <p:txBody>
          <a:bodyPr wrap="none" rtlCol="0">
            <a:spAutoFit/>
          </a:bodyPr>
          <a:lstStyle/>
          <a:p>
            <a:r>
              <a:rPr lang="cs-CZ" dirty="0">
                <a:latin typeface="Arial" panose="020B0604020202020204" pitchFamily="34" charset="0"/>
                <a:cs typeface="Arial" panose="020B0604020202020204" pitchFamily="34" charset="0"/>
              </a:rPr>
              <a:t>http://www.fondbudoucnosti.cz/co-podporujeme/obnova-pamatek</a:t>
            </a:r>
            <a:r>
              <a:rPr lang="cs-CZ" dirty="0"/>
              <a:t>/</a:t>
            </a:r>
          </a:p>
        </p:txBody>
      </p:sp>
    </p:spTree>
    <p:extLst>
      <p:ext uri="{BB962C8B-B14F-4D97-AF65-F5344CB8AC3E}">
        <p14:creationId xmlns:p14="http://schemas.microsoft.com/office/powerpoint/2010/main" val="153286495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868151" y="274711"/>
            <a:ext cx="10819639" cy="1064674"/>
          </a:xfrm>
        </p:spPr>
        <p:txBody>
          <a:bodyPr>
            <a:noAutofit/>
          </a:bodyPr>
          <a:lstStyle/>
          <a:p>
            <a:pPr>
              <a:lnSpc>
                <a:spcPts val="2400"/>
              </a:lnSpc>
              <a:spcBef>
                <a:spcPct val="20000"/>
              </a:spcBef>
              <a:buClr>
                <a:srgbClr val="DD052A"/>
              </a:buClr>
              <a:defRPr/>
            </a:pPr>
            <a:r>
              <a:rPr lang="cs-CZ" spc="40" dirty="0">
                <a:solidFill>
                  <a:srgbClr val="002E60"/>
                </a:solidFill>
              </a:rPr>
              <a:t>Program přeshraniční spolupráce </a:t>
            </a:r>
            <a:r>
              <a:rPr lang="cs-CZ" spc="40" dirty="0" smtClean="0">
                <a:solidFill>
                  <a:srgbClr val="002E60"/>
                </a:solidFill>
              </a:rPr>
              <a:t>mezi Svobodným </a:t>
            </a:r>
            <a:r>
              <a:rPr lang="cs-CZ" spc="40" dirty="0">
                <a:solidFill>
                  <a:srgbClr val="002E60"/>
                </a:solidFill>
              </a:rPr>
              <a:t>státem Sasko a ČR</a:t>
            </a:r>
            <a:br>
              <a:rPr lang="cs-CZ" spc="40" dirty="0">
                <a:solidFill>
                  <a:srgbClr val="002E60"/>
                </a:solidFill>
              </a:rPr>
            </a:br>
            <a:r>
              <a:rPr lang="cs-CZ" sz="2000" dirty="0" smtClean="0">
                <a:solidFill>
                  <a:srgbClr val="002E60"/>
                </a:solidFill>
                <a:ea typeface="+mn-ea"/>
              </a:rPr>
              <a:t/>
            </a:r>
            <a:br>
              <a:rPr lang="cs-CZ" sz="2000" dirty="0" smtClean="0">
                <a:solidFill>
                  <a:srgbClr val="002E60"/>
                </a:solidFill>
                <a:ea typeface="+mn-ea"/>
              </a:rPr>
            </a:br>
            <a:r>
              <a:rPr lang="cs-CZ" sz="2000" dirty="0" smtClean="0">
                <a:solidFill>
                  <a:srgbClr val="002E60"/>
                </a:solidFill>
                <a:ea typeface="+mn-ea"/>
              </a:rPr>
              <a:t>Investiční </a:t>
            </a:r>
            <a:r>
              <a:rPr lang="cs-CZ" sz="2000" dirty="0">
                <a:solidFill>
                  <a:srgbClr val="002E60"/>
                </a:solidFill>
                <a:ea typeface="+mn-ea"/>
              </a:rPr>
              <a:t>priorita 6 c) Zachování, ochrana, propagace a rozvoj přírodního a kulturního dědictví </a:t>
            </a:r>
          </a:p>
        </p:txBody>
      </p:sp>
      <p:sp>
        <p:nvSpPr>
          <p:cNvPr id="3" name="Obdélník 2"/>
          <p:cNvSpPr/>
          <p:nvPr/>
        </p:nvSpPr>
        <p:spPr>
          <a:xfrm>
            <a:off x="983432" y="2060848"/>
            <a:ext cx="4617516" cy="3699474"/>
          </a:xfrm>
          <a:prstGeom prst="rect">
            <a:avLst/>
          </a:prstGeom>
        </p:spPr>
        <p:txBody>
          <a:bodyPr wrap="square">
            <a:spAutoFit/>
          </a:bodyPr>
          <a:lstStyle/>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Investice do turistické a kulturní infrastruktury, do zachování a ochrany, propagace a rozvoje kulturního a přírodního dědictví, uměleckých objektů a kulturních </a:t>
            </a:r>
            <a:r>
              <a:rPr lang="cs-CZ" sz="1600" spc="40" dirty="0" smtClean="0">
                <a:solidFill>
                  <a:schemeClr val="tx1">
                    <a:lumMod val="75000"/>
                    <a:lumOff val="25000"/>
                  </a:schemeClr>
                </a:solidFill>
                <a:latin typeface="Arial" pitchFamily="34" charset="0"/>
                <a:cs typeface="Arial" pitchFamily="34" charset="0"/>
              </a:rPr>
              <a:t>projektů</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Příjemci - na české straně orgány veřejné správy a jimi zřizované organizace, vzdělávací instituce, NNO, ESÚS (Evropské sdružení územní spolupráce</a:t>
            </a:r>
            <a:r>
              <a:rPr lang="cs-CZ" sz="1600" spc="40" dirty="0" smtClean="0">
                <a:solidFill>
                  <a:schemeClr val="tx1">
                    <a:lumMod val="75000"/>
                    <a:lumOff val="25000"/>
                  </a:schemeClr>
                </a:solidFill>
                <a:latin typeface="Arial" pitchFamily="34" charset="0"/>
                <a:cs typeface="Arial" pitchFamily="34" charset="0"/>
              </a:rPr>
              <a:t>)</a:t>
            </a:r>
            <a:endParaRPr lang="cs-CZ" sz="1600" spc="40" dirty="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	</a:t>
            </a:r>
          </a:p>
          <a:p>
            <a:endParaRPr lang="cs-CZ" sz="2800" dirty="0">
              <a:solidFill>
                <a:srgbClr val="002060"/>
              </a:solidFill>
            </a:endParaRPr>
          </a:p>
        </p:txBody>
      </p:sp>
      <p:sp>
        <p:nvSpPr>
          <p:cNvPr id="7"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21</a:t>
            </a:r>
            <a:endParaRPr lang="cs-CZ" sz="1600" dirty="0">
              <a:solidFill>
                <a:srgbClr val="7F7F7F"/>
              </a:solidFill>
            </a:endParaRPr>
          </a:p>
        </p:txBody>
      </p:sp>
      <p:sp>
        <p:nvSpPr>
          <p:cNvPr id="8" name="Obdélník 7"/>
          <p:cNvSpPr/>
          <p:nvPr/>
        </p:nvSpPr>
        <p:spPr>
          <a:xfrm>
            <a:off x="6528048" y="1919270"/>
            <a:ext cx="4489261" cy="1421928"/>
          </a:xfrm>
          <a:prstGeom prst="rect">
            <a:avLst/>
          </a:prstGeom>
        </p:spPr>
        <p:txBody>
          <a:bodyPr wrap="square">
            <a:spAutoFit/>
          </a:bodyPr>
          <a:lstStyle/>
          <a:p>
            <a:pPr marL="447675"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Podávání </a:t>
            </a:r>
            <a:r>
              <a:rPr lang="cs-CZ" sz="1600" spc="40" dirty="0">
                <a:solidFill>
                  <a:schemeClr val="tx1">
                    <a:lumMod val="75000"/>
                    <a:lumOff val="25000"/>
                  </a:schemeClr>
                </a:solidFill>
                <a:latin typeface="Arial" pitchFamily="34" charset="0"/>
                <a:cs typeface="Arial" pitchFamily="34" charset="0"/>
              </a:rPr>
              <a:t>žádosti je možné v zásadě </a:t>
            </a:r>
            <a:r>
              <a:rPr lang="cs-CZ" sz="1600" spc="40" dirty="0" smtClean="0">
                <a:solidFill>
                  <a:schemeClr val="tx1">
                    <a:lumMod val="75000"/>
                    <a:lumOff val="25000"/>
                  </a:schemeClr>
                </a:solidFill>
                <a:latin typeface="Arial" pitchFamily="34" charset="0"/>
                <a:cs typeface="Arial" pitchFamily="34" charset="0"/>
              </a:rPr>
              <a:t>kdykoliv</a:t>
            </a:r>
            <a:endParaRPr lang="cs-CZ" sz="1600" dirty="0">
              <a:solidFill>
                <a:srgbClr val="002060"/>
              </a:solidFill>
            </a:endParaRPr>
          </a:p>
          <a:p>
            <a:pPr>
              <a:lnSpc>
                <a:spcPts val="2400"/>
              </a:lnSpc>
              <a:spcBef>
                <a:spcPct val="20000"/>
              </a:spcBef>
              <a:buClr>
                <a:srgbClr val="DD052A"/>
              </a:buClr>
              <a:defRPr/>
            </a:pP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sp>
        <p:nvSpPr>
          <p:cNvPr id="2" name="TextovéPole 1"/>
          <p:cNvSpPr txBox="1"/>
          <p:nvPr/>
        </p:nvSpPr>
        <p:spPr>
          <a:xfrm>
            <a:off x="2279576" y="5949280"/>
            <a:ext cx="8136904" cy="646331"/>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https://www.strukturalni-fondy.cz/</a:t>
            </a:r>
            <a:r>
              <a:rPr lang="cs-CZ" dirty="0" err="1">
                <a:latin typeface="Arial" panose="020B0604020202020204" pitchFamily="34" charset="0"/>
                <a:cs typeface="Arial" panose="020B0604020202020204" pitchFamily="34" charset="0"/>
              </a:rPr>
              <a:t>cs</a:t>
            </a:r>
            <a:r>
              <a:rPr lang="cs-CZ" dirty="0">
                <a:latin typeface="Arial" panose="020B0604020202020204" pitchFamily="34" charset="0"/>
                <a:cs typeface="Arial" panose="020B0604020202020204" pitchFamily="34" charset="0"/>
              </a:rPr>
              <a:t>/Fondy-EU/2014-2020/</a:t>
            </a:r>
            <a:r>
              <a:rPr lang="cs-CZ" dirty="0" err="1">
                <a:latin typeface="Arial" panose="020B0604020202020204" pitchFamily="34" charset="0"/>
                <a:cs typeface="Arial" panose="020B0604020202020204" pitchFamily="34" charset="0"/>
              </a:rPr>
              <a:t>Operacni</a:t>
            </a:r>
            <a:r>
              <a:rPr lang="cs-CZ" dirty="0">
                <a:latin typeface="Arial" panose="020B0604020202020204" pitchFamily="34" charset="0"/>
                <a:cs typeface="Arial" panose="020B0604020202020204" pitchFamily="34" charset="0"/>
              </a:rPr>
              <a:t>-programy/OP-Sasko-–-CR</a:t>
            </a:r>
          </a:p>
        </p:txBody>
      </p:sp>
    </p:spTree>
    <p:extLst>
      <p:ext uri="{BB962C8B-B14F-4D97-AF65-F5344CB8AC3E}">
        <p14:creationId xmlns:p14="http://schemas.microsoft.com/office/powerpoint/2010/main" val="93615842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983432" y="130629"/>
            <a:ext cx="10819639" cy="1064674"/>
          </a:xfrm>
        </p:spPr>
        <p:txBody>
          <a:bodyPr>
            <a:noAutofit/>
          </a:bodyPr>
          <a:lstStyle/>
          <a:p>
            <a:pPr lvl="1" algn="l" rtl="0">
              <a:lnSpc>
                <a:spcPct val="90000"/>
              </a:lnSpc>
              <a:spcBef>
                <a:spcPct val="0"/>
              </a:spcBef>
            </a:pPr>
            <a:r>
              <a:rPr lang="cs-CZ" sz="2400" b="1" kern="1200" dirty="0">
                <a:solidFill>
                  <a:srgbClr val="002E60"/>
                </a:solidFill>
                <a:latin typeface="Arial" pitchFamily="34" charset="0"/>
                <a:ea typeface="+mn-ea"/>
                <a:cs typeface="Arial" pitchFamily="34" charset="0"/>
              </a:rPr>
              <a:t>Odkazy </a:t>
            </a:r>
          </a:p>
        </p:txBody>
      </p:sp>
      <p:graphicFrame>
        <p:nvGraphicFramePr>
          <p:cNvPr id="2" name="Tabulka 1"/>
          <p:cNvGraphicFramePr>
            <a:graphicFrameLocks noGrp="1"/>
          </p:cNvGraphicFramePr>
          <p:nvPr>
            <p:extLst>
              <p:ext uri="{D42A27DB-BD31-4B8C-83A1-F6EECF244321}">
                <p14:modId xmlns:p14="http://schemas.microsoft.com/office/powerpoint/2010/main" val="3253730195"/>
              </p:ext>
            </p:extLst>
          </p:nvPr>
        </p:nvGraphicFramePr>
        <p:xfrm>
          <a:off x="1343472" y="670539"/>
          <a:ext cx="8877321" cy="5354655"/>
        </p:xfrm>
        <a:graphic>
          <a:graphicData uri="http://schemas.openxmlformats.org/drawingml/2006/table">
            <a:tbl>
              <a:tblPr bandRow="1">
                <a:tableStyleId>{00A15C55-8517-42AA-B614-E9B94910E393}</a:tableStyleId>
              </a:tblPr>
              <a:tblGrid>
                <a:gridCol w="3299362"/>
                <a:gridCol w="5577959"/>
              </a:tblGrid>
              <a:tr h="530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rgbClr val="002E60"/>
                          </a:solidFill>
                          <a:latin typeface="Arial" pitchFamily="34" charset="0"/>
                          <a:ea typeface="+mn-ea"/>
                          <a:cs typeface="Arial" pitchFamily="34" charset="0"/>
                        </a:rPr>
                        <a:t>CzechInvest</a:t>
                      </a:r>
                      <a:endParaRPr lang="cs-CZ" sz="1200" b="0" kern="1200" dirty="0">
                        <a:solidFill>
                          <a:srgbClr val="002E60"/>
                        </a:solidFill>
                        <a:latin typeface="Arial" pitchFamily="34" charset="0"/>
                        <a:ea typeface="+mn-ea"/>
                        <a:cs typeface="Arial" pitchFamily="34" charset="0"/>
                      </a:endParaRPr>
                    </a:p>
                  </a:txBody>
                  <a:tcPr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cs-CZ" sz="1100" kern="1200" dirty="0" smtClean="0">
                          <a:hlinkClick r:id="rId3"/>
                        </a:rPr>
                        <a:t>www.czechinvest.org</a:t>
                      </a:r>
                      <a:r>
                        <a:rPr lang="cs-CZ" sz="1100" kern="1200" dirty="0" smtClean="0"/>
                        <a:t>, </a:t>
                      </a:r>
                      <a:r>
                        <a:rPr lang="cs-CZ" sz="1100" kern="1200" dirty="0" smtClean="0">
                          <a:hlinkClick r:id="rId4"/>
                        </a:rPr>
                        <a:t>www.brownfieldy.cz</a:t>
                      </a:r>
                      <a:endParaRPr lang="cs-CZ" sz="1100" kern="1200" dirty="0" smtClean="0"/>
                    </a:p>
                    <a:p>
                      <a:pPr marL="0" marR="0" indent="0" algn="l" defTabSz="914400" rtl="0" eaLnBrk="1" fontAlgn="b" latinLnBrk="0" hangingPunct="1">
                        <a:lnSpc>
                          <a:spcPct val="100000"/>
                        </a:lnSpc>
                        <a:spcBef>
                          <a:spcPts val="0"/>
                        </a:spcBef>
                        <a:spcAft>
                          <a:spcPts val="0"/>
                        </a:spcAft>
                        <a:buClrTx/>
                        <a:buSzTx/>
                        <a:buFontTx/>
                        <a:buNone/>
                        <a:tabLst/>
                        <a:defRPr/>
                      </a:pPr>
                      <a:endParaRPr lang="cs-CZ" sz="1100" kern="1200" dirty="0" smtClean="0">
                        <a:solidFill>
                          <a:schemeClr val="tx1"/>
                        </a:solidFill>
                        <a:latin typeface="Arial" pitchFamily="34" charset="0"/>
                        <a:ea typeface="+mn-ea"/>
                        <a:cs typeface="Arial" pitchFamily="34" charset="0"/>
                      </a:endParaRPr>
                    </a:p>
                  </a:txBody>
                  <a:tcPr anchor="ctr"/>
                </a:tc>
              </a:tr>
              <a:tr h="530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rgbClr val="002E60"/>
                          </a:solidFill>
                          <a:latin typeface="Arial" pitchFamily="34" charset="0"/>
                          <a:ea typeface="+mn-ea"/>
                          <a:cs typeface="Arial" pitchFamily="34" charset="0"/>
                        </a:rPr>
                        <a:t>Ministerstvo průmyslu a ochodu</a:t>
                      </a:r>
                    </a:p>
                  </a:txBody>
                  <a:tcPr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cs-CZ" sz="1100" kern="1200" dirty="0" smtClean="0">
                          <a:hlinkClick r:id="rId5"/>
                        </a:rPr>
                        <a:t>www.mpo.cz</a:t>
                      </a:r>
                      <a:endParaRPr lang="cs-CZ" sz="1100" kern="1200" dirty="0" smtClean="0"/>
                    </a:p>
                    <a:p>
                      <a:pPr marL="0" algn="l" defTabSz="914400" rtl="0" eaLnBrk="1" fontAlgn="b" latinLnBrk="0" hangingPunct="1"/>
                      <a:endParaRPr lang="cs-CZ" sz="1100" kern="1200" dirty="0">
                        <a:solidFill>
                          <a:schemeClr val="tx1"/>
                        </a:solidFill>
                        <a:latin typeface="Arial" pitchFamily="34" charset="0"/>
                        <a:ea typeface="+mn-ea"/>
                        <a:cs typeface="Arial" pitchFamily="34" charset="0"/>
                      </a:endParaRPr>
                    </a:p>
                  </a:txBody>
                  <a:tcPr anchor="ctr"/>
                </a:tc>
              </a:tr>
              <a:tr h="530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rgbClr val="002E60"/>
                          </a:solidFill>
                          <a:latin typeface="Arial" pitchFamily="34" charset="0"/>
                          <a:ea typeface="+mn-ea"/>
                          <a:cs typeface="Arial" pitchFamily="34" charset="0"/>
                        </a:rPr>
                        <a:t>Ministerstvo zemědělství </a:t>
                      </a:r>
                      <a:endParaRPr lang="cs-CZ" sz="1200" b="0" kern="1200" dirty="0">
                        <a:solidFill>
                          <a:srgbClr val="002E60"/>
                        </a:solidFill>
                        <a:latin typeface="Arial" pitchFamily="34" charset="0"/>
                        <a:ea typeface="+mn-ea"/>
                        <a:cs typeface="Arial" pitchFamily="34" charset="0"/>
                      </a:endParaRPr>
                    </a:p>
                  </a:txBody>
                  <a:tcPr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cs-CZ" sz="1100" kern="1200" dirty="0" smtClean="0">
                          <a:hlinkClick r:id="rId6"/>
                        </a:rPr>
                        <a:t>http://eagri.cz/public/web/mze/ministerstvo-zemedelstvi/</a:t>
                      </a:r>
                      <a:endParaRPr lang="cs-CZ" sz="1100" kern="1200" dirty="0" smtClean="0"/>
                    </a:p>
                    <a:p>
                      <a:pPr marL="0" algn="l" defTabSz="914400" rtl="0" eaLnBrk="1" fontAlgn="b" latinLnBrk="0" hangingPunct="1"/>
                      <a:endParaRPr lang="cs-CZ" sz="1100" kern="1200" dirty="0">
                        <a:solidFill>
                          <a:schemeClr val="tx1"/>
                        </a:solidFill>
                        <a:latin typeface="Arial" pitchFamily="34" charset="0"/>
                        <a:ea typeface="+mn-ea"/>
                        <a:cs typeface="Arial" pitchFamily="34" charset="0"/>
                      </a:endParaRPr>
                    </a:p>
                  </a:txBody>
                  <a:tcPr anchor="ctr"/>
                </a:tc>
              </a:tr>
              <a:tr h="530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rgbClr val="002E60"/>
                          </a:solidFill>
                          <a:latin typeface="Arial" pitchFamily="34" charset="0"/>
                          <a:ea typeface="+mn-ea"/>
                          <a:cs typeface="Arial" pitchFamily="34" charset="0"/>
                        </a:rPr>
                        <a:t>Ministerstvo životního prostředí </a:t>
                      </a:r>
                      <a:endParaRPr lang="cs-CZ" sz="1200" b="0" kern="1200" dirty="0">
                        <a:solidFill>
                          <a:srgbClr val="002E60"/>
                        </a:solidFill>
                        <a:latin typeface="Arial" pitchFamily="34" charset="0"/>
                        <a:ea typeface="+mn-ea"/>
                        <a:cs typeface="Arial" pitchFamily="34" charset="0"/>
                      </a:endParaRPr>
                    </a:p>
                  </a:txBody>
                  <a:tcPr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cs-CZ" sz="1100" kern="1200" dirty="0" smtClean="0">
                          <a:hlinkClick r:id="rId7"/>
                        </a:rPr>
                        <a:t>www.mzp.cz</a:t>
                      </a:r>
                      <a:endParaRPr lang="cs-CZ" sz="1100" kern="1200" dirty="0" smtClean="0"/>
                    </a:p>
                    <a:p>
                      <a:pPr marL="0" algn="l" defTabSz="914400" rtl="0" eaLnBrk="1" fontAlgn="b" latinLnBrk="0" hangingPunct="1"/>
                      <a:endParaRPr lang="cs-CZ" sz="1100" kern="1200" dirty="0">
                        <a:solidFill>
                          <a:schemeClr val="tx1"/>
                        </a:solidFill>
                        <a:latin typeface="Arial" pitchFamily="34" charset="0"/>
                        <a:ea typeface="+mn-ea"/>
                        <a:cs typeface="Arial" pitchFamily="34" charset="0"/>
                      </a:endParaRPr>
                    </a:p>
                  </a:txBody>
                  <a:tcPr anchor="ctr"/>
                </a:tc>
              </a:tr>
              <a:tr h="530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rgbClr val="002E60"/>
                          </a:solidFill>
                          <a:latin typeface="Arial" pitchFamily="34" charset="0"/>
                          <a:ea typeface="+mn-ea"/>
                          <a:cs typeface="Arial" pitchFamily="34" charset="0"/>
                        </a:rPr>
                        <a:t>Ministerstvo pro místní rozvoj </a:t>
                      </a:r>
                      <a:endParaRPr lang="cs-CZ" sz="1200" b="0" kern="1200" dirty="0">
                        <a:solidFill>
                          <a:srgbClr val="002E60"/>
                        </a:solidFill>
                        <a:latin typeface="Arial" pitchFamily="34" charset="0"/>
                        <a:ea typeface="+mn-ea"/>
                        <a:cs typeface="Arial" pitchFamily="34" charset="0"/>
                      </a:endParaRPr>
                    </a:p>
                  </a:txBody>
                  <a:tcPr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cs-CZ" sz="1100" kern="1200" dirty="0" smtClean="0">
                          <a:hlinkClick r:id="rId8"/>
                        </a:rPr>
                        <a:t>www.mmr.cz</a:t>
                      </a:r>
                      <a:endParaRPr lang="cs-CZ" sz="1100" kern="1200" dirty="0" smtClean="0"/>
                    </a:p>
                    <a:p>
                      <a:pPr marL="0" algn="l" defTabSz="914400" rtl="0" eaLnBrk="1" fontAlgn="b" latinLnBrk="0" hangingPunct="1"/>
                      <a:endParaRPr lang="cs-CZ" sz="1100" kern="1200" dirty="0">
                        <a:solidFill>
                          <a:schemeClr val="tx1"/>
                        </a:solidFill>
                        <a:latin typeface="Arial" pitchFamily="34" charset="0"/>
                        <a:ea typeface="+mn-ea"/>
                        <a:cs typeface="Arial" pitchFamily="34" charset="0"/>
                      </a:endParaRPr>
                    </a:p>
                  </a:txBody>
                  <a:tcPr anchor="ctr"/>
                </a:tc>
              </a:tr>
              <a:tr h="530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rgbClr val="002E60"/>
                          </a:solidFill>
                          <a:latin typeface="Arial" pitchFamily="34" charset="0"/>
                          <a:ea typeface="+mn-ea"/>
                          <a:cs typeface="Arial" pitchFamily="34" charset="0"/>
                        </a:rPr>
                        <a:t>Ministerstvo kultury </a:t>
                      </a:r>
                      <a:endParaRPr lang="cs-CZ" sz="1200" b="0" kern="1200" dirty="0">
                        <a:solidFill>
                          <a:srgbClr val="002E60"/>
                        </a:solidFill>
                        <a:latin typeface="Arial" pitchFamily="34" charset="0"/>
                        <a:ea typeface="+mn-ea"/>
                        <a:cs typeface="Arial" pitchFamily="34" charset="0"/>
                      </a:endParaRPr>
                    </a:p>
                  </a:txBody>
                  <a:tcPr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cs-CZ" sz="1100" kern="1200" dirty="0" smtClean="0">
                          <a:hlinkClick r:id="rId9"/>
                        </a:rPr>
                        <a:t>www.mkcr.cz</a:t>
                      </a:r>
                      <a:endParaRPr lang="cs-CZ" sz="1100" kern="1200" dirty="0" smtClean="0"/>
                    </a:p>
                    <a:p>
                      <a:pPr marL="0" algn="l" defTabSz="914400" rtl="0" eaLnBrk="1" fontAlgn="b" latinLnBrk="0" hangingPunct="1"/>
                      <a:endParaRPr lang="cs-CZ" sz="1100" kern="1200" dirty="0">
                        <a:solidFill>
                          <a:schemeClr val="tx1"/>
                        </a:solidFill>
                        <a:latin typeface="Arial" pitchFamily="34" charset="0"/>
                        <a:ea typeface="+mn-ea"/>
                        <a:cs typeface="Arial" pitchFamily="34" charset="0"/>
                      </a:endParaRPr>
                    </a:p>
                  </a:txBody>
                  <a:tcPr anchor="ctr"/>
                </a:tc>
              </a:tr>
              <a:tr h="9846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rgbClr val="002E60"/>
                          </a:solidFill>
                          <a:latin typeface="Arial" pitchFamily="34" charset="0"/>
                          <a:ea typeface="+mn-ea"/>
                          <a:cs typeface="Arial" pitchFamily="34" charset="0"/>
                        </a:rPr>
                        <a:t>OP přeshraniční spolupráce</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0" kern="1200" dirty="0">
                        <a:solidFill>
                          <a:srgbClr val="002E60"/>
                        </a:solidFill>
                        <a:latin typeface="Arial" pitchFamily="34" charset="0"/>
                        <a:ea typeface="+mn-ea"/>
                        <a:cs typeface="Arial" pitchFamily="34" charset="0"/>
                      </a:endParaRPr>
                    </a:p>
                  </a:txBody>
                  <a:tcPr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cs-CZ" sz="1100" kern="1200" dirty="0" smtClean="0">
                          <a:hlinkClick r:id="rId10"/>
                        </a:rPr>
                        <a:t>http://www.strukturalni-fondy.cz/cs/Fondy-EU/2014-2020/Operacni-programy/Program-preshranicni-spoluprace-Ceska-republik</a:t>
                      </a:r>
                      <a:endParaRPr lang="cs-CZ" sz="1100" kern="1200" dirty="0" smtClean="0"/>
                    </a:p>
                    <a:p>
                      <a:pPr marL="0" algn="l" defTabSz="914400" rtl="0" eaLnBrk="1" fontAlgn="b" latinLnBrk="0" hangingPunct="1"/>
                      <a:endParaRPr lang="cs-CZ" sz="1100" kern="1200" dirty="0">
                        <a:solidFill>
                          <a:schemeClr val="tx1"/>
                        </a:solidFill>
                        <a:latin typeface="Arial" pitchFamily="34" charset="0"/>
                        <a:ea typeface="+mn-ea"/>
                        <a:cs typeface="Arial" pitchFamily="34" charset="0"/>
                      </a:endParaRPr>
                    </a:p>
                  </a:txBody>
                  <a:tcPr anchor="ctr"/>
                </a:tc>
              </a:tr>
              <a:tr h="538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rgbClr val="002E60"/>
                          </a:solidFill>
                          <a:latin typeface="Arial" pitchFamily="34" charset="0"/>
                          <a:ea typeface="+mn-ea"/>
                          <a:cs typeface="Arial" pitchFamily="34" charset="0"/>
                        </a:rPr>
                        <a:t>Obnova památek </a:t>
                      </a:r>
                      <a:endParaRPr lang="cs-CZ" sz="1200" b="0" kern="1200" dirty="0">
                        <a:solidFill>
                          <a:srgbClr val="002E60"/>
                        </a:solidFill>
                        <a:latin typeface="Arial" pitchFamily="34" charset="0"/>
                        <a:ea typeface="+mn-ea"/>
                        <a:cs typeface="Arial" pitchFamily="34" charset="0"/>
                      </a:endParaRPr>
                    </a:p>
                  </a:txBody>
                  <a:tcPr anchor="ctr"/>
                </a:tc>
                <a:tc>
                  <a:txBody>
                    <a:bodyPr/>
                    <a:lstStyle/>
                    <a:p>
                      <a:pPr marL="0" algn="l" defTabSz="914400" rtl="0" eaLnBrk="1" fontAlgn="b" latinLnBrk="0" hangingPunct="1"/>
                      <a:endParaRPr lang="cs-CZ" sz="1100" kern="1200" dirty="0" smtClean="0">
                        <a:hlinkClick r:id="rId11"/>
                      </a:endParaRPr>
                    </a:p>
                    <a:p>
                      <a:pPr marL="0" algn="l" defTabSz="914400" rtl="0" eaLnBrk="1" fontAlgn="b" latinLnBrk="0" hangingPunct="1"/>
                      <a:r>
                        <a:rPr lang="cs-CZ" sz="1100" kern="1200" dirty="0" smtClean="0">
                          <a:hlinkClick r:id="rId11"/>
                        </a:rPr>
                        <a:t>http://www.fondbudoucnosti.cz</a:t>
                      </a:r>
                      <a:endParaRPr lang="cs-CZ" sz="1100" kern="1200" dirty="0" smtClean="0"/>
                    </a:p>
                    <a:p>
                      <a:pPr marL="0" algn="l" defTabSz="914400" rtl="0" eaLnBrk="1" fontAlgn="b" latinLnBrk="0" hangingPunct="1"/>
                      <a:endParaRPr lang="cs-CZ" sz="1100" kern="1200" dirty="0" smtClean="0">
                        <a:solidFill>
                          <a:schemeClr val="tx1"/>
                        </a:solidFill>
                        <a:latin typeface="Arial" pitchFamily="34" charset="0"/>
                        <a:ea typeface="+mn-ea"/>
                        <a:cs typeface="Arial" pitchFamily="34" charset="0"/>
                      </a:endParaRPr>
                    </a:p>
                  </a:txBody>
                  <a:tcPr anchor="ctr"/>
                </a:tc>
              </a:tr>
              <a:tr h="538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rgbClr val="002E60"/>
                          </a:solidFill>
                          <a:latin typeface="Arial" pitchFamily="34" charset="0"/>
                          <a:ea typeface="+mn-ea"/>
                          <a:cs typeface="Arial" pitchFamily="34" charset="0"/>
                        </a:rPr>
                        <a:t>Státní fond</a:t>
                      </a:r>
                      <a:r>
                        <a:rPr lang="cs-CZ" sz="1200" b="0" kern="1200" baseline="0" dirty="0" smtClean="0">
                          <a:solidFill>
                            <a:srgbClr val="002E60"/>
                          </a:solidFill>
                          <a:latin typeface="Arial" pitchFamily="34" charset="0"/>
                          <a:ea typeface="+mn-ea"/>
                          <a:cs typeface="Arial" pitchFamily="34" charset="0"/>
                        </a:rPr>
                        <a:t> rozvoje bydlení</a:t>
                      </a:r>
                      <a:endParaRPr lang="cs-CZ" sz="1200" b="0" kern="1200" dirty="0">
                        <a:solidFill>
                          <a:srgbClr val="002E60"/>
                        </a:solidFill>
                        <a:latin typeface="Arial" pitchFamily="34" charset="0"/>
                        <a:ea typeface="+mn-ea"/>
                        <a:cs typeface="Arial" pitchFamily="34" charset="0"/>
                      </a:endParaRPr>
                    </a:p>
                  </a:txBody>
                  <a:tcPr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cs-CZ" sz="1100" kern="1200" dirty="0" smtClean="0">
                        <a:solidFill>
                          <a:schemeClr val="dk1"/>
                        </a:solidFill>
                        <a:latin typeface="+mn-lt"/>
                        <a:ea typeface="+mn-ea"/>
                        <a:cs typeface="+mn-cs"/>
                        <a:hlinkClick r:id="rId12"/>
                      </a:endParaRPr>
                    </a:p>
                    <a:p>
                      <a:pPr marL="0" marR="0" indent="0" algn="l" defTabSz="914400" rtl="0" eaLnBrk="1" fontAlgn="b" latinLnBrk="0" hangingPunct="1">
                        <a:lnSpc>
                          <a:spcPct val="100000"/>
                        </a:lnSpc>
                        <a:spcBef>
                          <a:spcPts val="0"/>
                        </a:spcBef>
                        <a:spcAft>
                          <a:spcPts val="0"/>
                        </a:spcAft>
                        <a:buClrTx/>
                        <a:buSzTx/>
                        <a:buFontTx/>
                        <a:buNone/>
                        <a:tabLst/>
                        <a:defRPr/>
                      </a:pPr>
                      <a:r>
                        <a:rPr lang="cs-CZ" sz="1100" kern="1200" dirty="0" smtClean="0">
                          <a:solidFill>
                            <a:schemeClr val="dk1"/>
                          </a:solidFill>
                          <a:latin typeface="+mn-lt"/>
                          <a:ea typeface="+mn-ea"/>
                          <a:cs typeface="+mn-cs"/>
                          <a:hlinkClick r:id="rId12"/>
                        </a:rPr>
                        <a:t>www.sfrb.cz</a:t>
                      </a:r>
                      <a:endParaRPr lang="cs-CZ" sz="1100" kern="1200" dirty="0" smtClean="0">
                        <a:solidFill>
                          <a:schemeClr val="dk1"/>
                        </a:solidFill>
                        <a:latin typeface="+mn-lt"/>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endParaRPr lang="cs-CZ" sz="1100" kern="1200" dirty="0" smtClean="0">
                        <a:solidFill>
                          <a:schemeClr val="dk1"/>
                        </a:solidFill>
                        <a:latin typeface="+mn-lt"/>
                        <a:ea typeface="+mn-ea"/>
                        <a:cs typeface="+mn-cs"/>
                      </a:endParaRPr>
                    </a:p>
                  </a:txBody>
                  <a:tcPr anchor="ctr"/>
                </a:tc>
              </a:tr>
            </a:tbl>
          </a:graphicData>
        </a:graphic>
      </p:graphicFrame>
      <p:sp>
        <p:nvSpPr>
          <p:cNvPr id="4"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34</a:t>
            </a:r>
            <a:endParaRPr lang="cs-CZ" sz="1600" dirty="0">
              <a:solidFill>
                <a:srgbClr val="7F7F7F"/>
              </a:solidFill>
            </a:endParaRPr>
          </a:p>
        </p:txBody>
      </p:sp>
    </p:spTree>
    <p:extLst>
      <p:ext uri="{BB962C8B-B14F-4D97-AF65-F5344CB8AC3E}">
        <p14:creationId xmlns:p14="http://schemas.microsoft.com/office/powerpoint/2010/main" val="227924574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ovéPole 20"/>
          <p:cNvSpPr txBox="1"/>
          <p:nvPr/>
        </p:nvSpPr>
        <p:spPr>
          <a:xfrm>
            <a:off x="1111086" y="1266869"/>
            <a:ext cx="4768890" cy="3908762"/>
          </a:xfrm>
          <a:prstGeom prst="rect">
            <a:avLst/>
          </a:prstGeom>
          <a:noFill/>
        </p:spPr>
        <p:txBody>
          <a:bodyPr wrap="square" rtlCol="0">
            <a:spAutoFit/>
          </a:bodyPr>
          <a:lstStyle/>
          <a:p>
            <a:pPr algn="ctr"/>
            <a:r>
              <a:rPr lang="cs-CZ" sz="4000" b="1" dirty="0">
                <a:solidFill>
                  <a:srgbClr val="002E60"/>
                </a:solidFill>
                <a:latin typeface="Arial" pitchFamily="34" charset="0"/>
                <a:cs typeface="Arial" pitchFamily="34" charset="0"/>
              </a:rPr>
              <a:t>Děkujeme za </a:t>
            </a:r>
            <a:r>
              <a:rPr lang="cs-CZ" sz="4000" b="1" dirty="0" smtClean="0">
                <a:solidFill>
                  <a:srgbClr val="002E60"/>
                </a:solidFill>
                <a:latin typeface="Arial" pitchFamily="34" charset="0"/>
                <a:cs typeface="Arial" pitchFamily="34" charset="0"/>
              </a:rPr>
              <a:t>pozornost!</a:t>
            </a:r>
            <a:endParaRPr lang="cs-CZ" sz="4000" b="1" dirty="0">
              <a:solidFill>
                <a:srgbClr val="002E60"/>
              </a:solidFill>
              <a:latin typeface="Arial" pitchFamily="34" charset="0"/>
              <a:cs typeface="Arial" pitchFamily="34" charset="0"/>
            </a:endParaRPr>
          </a:p>
          <a:p>
            <a:pPr algn="ctr"/>
            <a:endParaRPr lang="cs-CZ" sz="2400" b="1" dirty="0">
              <a:solidFill>
                <a:srgbClr val="002E60"/>
              </a:solidFill>
              <a:latin typeface="Arial" pitchFamily="34" charset="0"/>
              <a:cs typeface="Arial" pitchFamily="34" charset="0"/>
            </a:endParaRPr>
          </a:p>
          <a:p>
            <a:pPr algn="ctr"/>
            <a:r>
              <a:rPr lang="cs-CZ" sz="2400" b="1" dirty="0">
                <a:solidFill>
                  <a:srgbClr val="002E60"/>
                </a:solidFill>
                <a:latin typeface="Arial" pitchFamily="34" charset="0"/>
                <a:cs typeface="Arial" pitchFamily="34" charset="0"/>
              </a:rPr>
              <a:t>Regionální kancelář agentury CzechInvest pro </a:t>
            </a:r>
            <a:r>
              <a:rPr lang="cs-CZ" sz="2400" b="1" dirty="0" smtClean="0">
                <a:solidFill>
                  <a:srgbClr val="002E60"/>
                </a:solidFill>
                <a:latin typeface="Arial" pitchFamily="34" charset="0"/>
                <a:cs typeface="Arial" pitchFamily="34" charset="0"/>
              </a:rPr>
              <a:t>Ústecký </a:t>
            </a:r>
            <a:r>
              <a:rPr lang="cs-CZ" sz="2400" b="1" dirty="0">
                <a:solidFill>
                  <a:srgbClr val="002E60"/>
                </a:solidFill>
                <a:latin typeface="Arial" pitchFamily="34" charset="0"/>
                <a:cs typeface="Arial" pitchFamily="34" charset="0"/>
              </a:rPr>
              <a:t>kraj</a:t>
            </a:r>
          </a:p>
          <a:p>
            <a:pPr algn="ctr"/>
            <a:r>
              <a:rPr lang="cs-CZ" sz="2400" b="1" dirty="0" smtClean="0">
                <a:solidFill>
                  <a:srgbClr val="002E60"/>
                </a:solidFill>
                <a:latin typeface="Arial" pitchFamily="34" charset="0"/>
                <a:cs typeface="Arial" pitchFamily="34" charset="0"/>
              </a:rPr>
              <a:t>Mírové náměstí 34</a:t>
            </a:r>
            <a:endParaRPr lang="cs-CZ" sz="2400" b="1" dirty="0">
              <a:solidFill>
                <a:srgbClr val="002E60"/>
              </a:solidFill>
              <a:latin typeface="Arial" pitchFamily="34" charset="0"/>
              <a:cs typeface="Arial" pitchFamily="34" charset="0"/>
            </a:endParaRPr>
          </a:p>
          <a:p>
            <a:pPr algn="ctr"/>
            <a:r>
              <a:rPr lang="cs-CZ" sz="2400" b="1" dirty="0" smtClean="0">
                <a:solidFill>
                  <a:srgbClr val="002E60"/>
                </a:solidFill>
                <a:latin typeface="Arial" pitchFamily="34" charset="0"/>
                <a:cs typeface="Arial" pitchFamily="34" charset="0"/>
              </a:rPr>
              <a:t>400 01 Ústí nad Labem</a:t>
            </a:r>
            <a:endParaRPr lang="cs-CZ" sz="2400" b="1" dirty="0">
              <a:solidFill>
                <a:srgbClr val="002E60"/>
              </a:solidFill>
              <a:latin typeface="Arial" pitchFamily="34" charset="0"/>
              <a:cs typeface="Arial" pitchFamily="34" charset="0"/>
            </a:endParaRPr>
          </a:p>
          <a:p>
            <a:pPr algn="ctr"/>
            <a:r>
              <a:rPr lang="cs-CZ" sz="2400" b="1" dirty="0" smtClean="0">
                <a:solidFill>
                  <a:srgbClr val="002E60"/>
                </a:solidFill>
                <a:latin typeface="Arial" pitchFamily="34" charset="0"/>
                <a:cs typeface="Arial" pitchFamily="34" charset="0"/>
                <a:hlinkClick r:id="rId3"/>
              </a:rPr>
              <a:t>ustinadlabem@czechinvest.org</a:t>
            </a:r>
            <a:endParaRPr lang="cs-CZ" sz="2400" b="1" dirty="0">
              <a:solidFill>
                <a:srgbClr val="002E60"/>
              </a:solidFill>
              <a:latin typeface="Arial" pitchFamily="34" charset="0"/>
              <a:cs typeface="Arial" pitchFamily="34" charset="0"/>
            </a:endParaRPr>
          </a:p>
          <a:p>
            <a:pPr algn="ctr"/>
            <a:r>
              <a:rPr lang="cs-CZ" sz="2400" b="1" dirty="0" smtClean="0">
                <a:solidFill>
                  <a:srgbClr val="002E60"/>
                </a:solidFill>
                <a:latin typeface="Arial" pitchFamily="34" charset="0"/>
                <a:cs typeface="Arial" pitchFamily="34" charset="0"/>
              </a:rPr>
              <a:t>Tel.: 296 </a:t>
            </a:r>
            <a:r>
              <a:rPr lang="cs-CZ" sz="2400" b="1" dirty="0">
                <a:solidFill>
                  <a:srgbClr val="002E60"/>
                </a:solidFill>
                <a:latin typeface="Arial" pitchFamily="34" charset="0"/>
                <a:cs typeface="Arial" pitchFamily="34" charset="0"/>
              </a:rPr>
              <a:t>342 </a:t>
            </a:r>
            <a:r>
              <a:rPr lang="cs-CZ" sz="2400" b="1" dirty="0" smtClean="0">
                <a:solidFill>
                  <a:srgbClr val="002E60"/>
                </a:solidFill>
                <a:latin typeface="Arial" pitchFamily="34" charset="0"/>
                <a:cs typeface="Arial" pitchFamily="34" charset="0"/>
              </a:rPr>
              <a:t>990</a:t>
            </a:r>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152" y="1589304"/>
            <a:ext cx="2771449" cy="2771449"/>
          </a:xfrm>
          <a:prstGeom prst="rect">
            <a:avLst/>
          </a:prstGeom>
        </p:spPr>
      </p:pic>
      <p:sp>
        <p:nvSpPr>
          <p:cNvPr id="4"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35</a:t>
            </a:r>
            <a:endParaRPr lang="cs-CZ" sz="1600" dirty="0">
              <a:solidFill>
                <a:srgbClr val="7F7F7F"/>
              </a:solidFill>
            </a:endParaRPr>
          </a:p>
        </p:txBody>
      </p:sp>
    </p:spTree>
    <p:extLst>
      <p:ext uri="{BB962C8B-B14F-4D97-AF65-F5344CB8AC3E}">
        <p14:creationId xmlns:p14="http://schemas.microsoft.com/office/powerpoint/2010/main" val="360776522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974428" y="247625"/>
            <a:ext cx="10819639" cy="1064674"/>
          </a:xfrm>
        </p:spPr>
        <p:txBody>
          <a:bodyPr>
            <a:noAutofit/>
          </a:bodyPr>
          <a:lstStyle/>
          <a:p>
            <a:r>
              <a:rPr lang="cs-CZ" dirty="0" smtClean="0">
                <a:solidFill>
                  <a:srgbClr val="002E60"/>
                </a:solidFill>
                <a:ea typeface="+mn-ea"/>
              </a:rPr>
              <a:t>Operační program Životní prostředí (MŽP)</a:t>
            </a:r>
            <a:br>
              <a:rPr lang="cs-CZ" dirty="0" smtClean="0">
                <a:solidFill>
                  <a:srgbClr val="002E60"/>
                </a:solidFill>
                <a:ea typeface="+mn-ea"/>
              </a:rPr>
            </a:br>
            <a:r>
              <a:rPr lang="cs-CZ" dirty="0" smtClean="0">
                <a:solidFill>
                  <a:srgbClr val="002E60"/>
                </a:solidFill>
                <a:ea typeface="+mn-ea"/>
              </a:rPr>
              <a:t/>
            </a:r>
            <a:br>
              <a:rPr lang="cs-CZ" dirty="0" smtClean="0">
                <a:solidFill>
                  <a:srgbClr val="002E60"/>
                </a:solidFill>
                <a:ea typeface="+mn-ea"/>
              </a:rPr>
            </a:br>
            <a:r>
              <a:rPr lang="cs-CZ" sz="2000" dirty="0" smtClean="0">
                <a:solidFill>
                  <a:srgbClr val="002E60"/>
                </a:solidFill>
                <a:ea typeface="+mn-ea"/>
              </a:rPr>
              <a:t>Specifický </a:t>
            </a:r>
            <a:r>
              <a:rPr lang="cs-CZ" sz="2000" dirty="0">
                <a:solidFill>
                  <a:srgbClr val="002E60"/>
                </a:solidFill>
                <a:ea typeface="+mn-ea"/>
              </a:rPr>
              <a:t>cíl 3.4</a:t>
            </a:r>
            <a:r>
              <a:rPr lang="cs-CZ" sz="2000" dirty="0" smtClean="0">
                <a:solidFill>
                  <a:srgbClr val="002E60"/>
                </a:solidFill>
                <a:ea typeface="+mn-ea"/>
              </a:rPr>
              <a:t>: Odstranit </a:t>
            </a:r>
            <a:r>
              <a:rPr lang="cs-CZ" sz="2000" dirty="0">
                <a:solidFill>
                  <a:srgbClr val="002E60"/>
                </a:solidFill>
                <a:ea typeface="+mn-ea"/>
              </a:rPr>
              <a:t>a inventarizovat ekologické </a:t>
            </a:r>
            <a:r>
              <a:rPr lang="cs-CZ" sz="2000" dirty="0" smtClean="0">
                <a:solidFill>
                  <a:srgbClr val="002E60"/>
                </a:solidFill>
                <a:ea typeface="+mn-ea"/>
              </a:rPr>
              <a:t>zátěže </a:t>
            </a:r>
            <a:r>
              <a:rPr lang="cs-CZ" dirty="0" smtClean="0">
                <a:solidFill>
                  <a:srgbClr val="002E60"/>
                </a:solidFill>
                <a:ea typeface="+mn-ea"/>
              </a:rPr>
              <a:t/>
            </a:r>
            <a:br>
              <a:rPr lang="cs-CZ" dirty="0" smtClean="0">
                <a:solidFill>
                  <a:srgbClr val="002E60"/>
                </a:solidFill>
                <a:ea typeface="+mn-ea"/>
              </a:rPr>
            </a:br>
            <a:endParaRPr lang="cs-CZ" sz="1800" dirty="0">
              <a:solidFill>
                <a:srgbClr val="002E60"/>
              </a:solidFill>
              <a:ea typeface="+mn-ea"/>
            </a:endParaRPr>
          </a:p>
        </p:txBody>
      </p:sp>
      <p:sp>
        <p:nvSpPr>
          <p:cNvPr id="3" name="Obdélník 2"/>
          <p:cNvSpPr/>
          <p:nvPr/>
        </p:nvSpPr>
        <p:spPr>
          <a:xfrm>
            <a:off x="974428" y="1874977"/>
            <a:ext cx="5625628" cy="5447645"/>
          </a:xfrm>
          <a:prstGeom prst="rect">
            <a:avLst/>
          </a:prstGeom>
        </p:spPr>
        <p:txBody>
          <a:bodyPr wrap="square">
            <a:spAutoFit/>
          </a:bodyPr>
          <a:lstStyle/>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Podporované aktivity sanace vážně kontaminovaných lokalit, realizace průzkumných prací, analýz rizik.</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Příjemce </a:t>
            </a:r>
            <a:r>
              <a:rPr lang="cs-CZ" sz="1600" spc="40" dirty="0" smtClean="0">
                <a:solidFill>
                  <a:schemeClr val="tx1">
                    <a:lumMod val="75000"/>
                    <a:lumOff val="25000"/>
                  </a:schemeClr>
                </a:solidFill>
                <a:latin typeface="Arial" pitchFamily="34" charset="0"/>
                <a:cs typeface="Arial" pitchFamily="34" charset="0"/>
              </a:rPr>
              <a:t>kraj, město, obec, svazky obcí, státní podniky, organizační složky státu, státní organizace, veřejné výzkumné instituce, veřejnoprávní instituce atd.</a:t>
            </a:r>
          </a:p>
          <a:p>
            <a:pPr marL="447675"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Termín příjmu žádosti 1. 10. 2016 - 6. 1. 2017</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pl-PL" sz="1600" spc="40" dirty="0">
                <a:solidFill>
                  <a:schemeClr val="tx1">
                    <a:lumMod val="75000"/>
                    <a:lumOff val="25000"/>
                  </a:schemeClr>
                </a:solidFill>
                <a:latin typeface="Arial" pitchFamily="34" charset="0"/>
                <a:cs typeface="Arial" pitchFamily="34" charset="0"/>
              </a:rPr>
              <a:t>Celkové ZV do 50 mil. Kč </a:t>
            </a:r>
          </a:p>
          <a:p>
            <a:pPr marL="447675" indent="-447675">
              <a:lnSpc>
                <a:spcPts val="2400"/>
              </a:lnSpc>
              <a:spcBef>
                <a:spcPct val="20000"/>
              </a:spcBef>
              <a:buClr>
                <a:srgbClr val="DD052A"/>
              </a:buClr>
              <a:buFont typeface="Arial" pitchFamily="34" charset="0"/>
              <a:buChar char="•"/>
              <a:defRPr/>
            </a:pPr>
            <a:r>
              <a:rPr lang="pl-PL" sz="1600" spc="40" dirty="0">
                <a:solidFill>
                  <a:schemeClr val="tx1">
                    <a:lumMod val="75000"/>
                    <a:lumOff val="25000"/>
                  </a:schemeClr>
                </a:solidFill>
                <a:latin typeface="Arial" pitchFamily="34" charset="0"/>
                <a:cs typeface="Arial" pitchFamily="34" charset="0"/>
              </a:rPr>
              <a:t>Min. ZRV 500 tis. Kč bez DPH</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Max. 85% způsobilých nákladů </a:t>
            </a:r>
          </a:p>
          <a:p>
            <a:endParaRPr lang="cs-CZ" sz="2800" dirty="0">
              <a:solidFill>
                <a:srgbClr val="002060"/>
              </a:solidFill>
            </a:endParaRPr>
          </a:p>
          <a:p>
            <a:endParaRPr lang="cs-CZ" sz="2800" dirty="0">
              <a:solidFill>
                <a:srgbClr val="002060"/>
              </a:solidFill>
            </a:endParaRPr>
          </a:p>
          <a:p>
            <a:endParaRPr lang="cs-CZ" sz="2800" dirty="0">
              <a:solidFill>
                <a:srgbClr val="002060"/>
              </a:solidFill>
            </a:endParaRPr>
          </a:p>
          <a:p>
            <a:endParaRPr lang="cs-CZ" sz="2800" dirty="0">
              <a:solidFill>
                <a:srgbClr val="002060"/>
              </a:solidFill>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1874976"/>
            <a:ext cx="4604041" cy="3453031"/>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6</a:t>
            </a:r>
            <a:endParaRPr lang="cs-CZ" sz="1600" dirty="0">
              <a:solidFill>
                <a:srgbClr val="7F7F7F"/>
              </a:solidFill>
            </a:endParaRPr>
          </a:p>
        </p:txBody>
      </p:sp>
      <p:sp>
        <p:nvSpPr>
          <p:cNvPr id="4" name="TextovéPole 3"/>
          <p:cNvSpPr txBox="1"/>
          <p:nvPr/>
        </p:nvSpPr>
        <p:spPr>
          <a:xfrm>
            <a:off x="2214137" y="5923258"/>
            <a:ext cx="8340219" cy="646331"/>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http://www.opzp.cz/podporovane-oblasti/3-4-dokoncit-inventarizaci-a-odstranit-ekologicke-zateze?id=22</a:t>
            </a:r>
          </a:p>
        </p:txBody>
      </p:sp>
    </p:spTree>
    <p:extLst>
      <p:ext uri="{BB962C8B-B14F-4D97-AF65-F5344CB8AC3E}">
        <p14:creationId xmlns:p14="http://schemas.microsoft.com/office/powerpoint/2010/main" val="315735455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760343" y="242440"/>
            <a:ext cx="10819639" cy="1064674"/>
          </a:xfrm>
        </p:spPr>
        <p:txBody>
          <a:bodyPr>
            <a:noAutofit/>
          </a:bodyPr>
          <a:lstStyle/>
          <a:p>
            <a:r>
              <a:rPr lang="cs-CZ" dirty="0" smtClean="0">
                <a:solidFill>
                  <a:srgbClr val="002E60"/>
                </a:solidFill>
              </a:rPr>
              <a:t>Integrovaný </a:t>
            </a:r>
            <a:r>
              <a:rPr lang="cs-CZ" dirty="0">
                <a:solidFill>
                  <a:srgbClr val="002E60"/>
                </a:solidFill>
              </a:rPr>
              <a:t>regionální operační program (MMR)</a:t>
            </a:r>
            <a:br>
              <a:rPr lang="cs-CZ" dirty="0">
                <a:solidFill>
                  <a:srgbClr val="002E60"/>
                </a:solidFill>
              </a:rPr>
            </a:br>
            <a:r>
              <a:rPr lang="cs-CZ" sz="2000" dirty="0">
                <a:solidFill>
                  <a:srgbClr val="002E60"/>
                </a:solidFill>
              </a:rPr>
              <a:t/>
            </a:r>
            <a:br>
              <a:rPr lang="cs-CZ" sz="2000" dirty="0">
                <a:solidFill>
                  <a:srgbClr val="002E60"/>
                </a:solidFill>
              </a:rPr>
            </a:br>
            <a:r>
              <a:rPr lang="cs-CZ" sz="2000" dirty="0" smtClean="0">
                <a:solidFill>
                  <a:srgbClr val="002E60"/>
                </a:solidFill>
                <a:ea typeface="+mn-ea"/>
              </a:rPr>
              <a:t>Demolice </a:t>
            </a:r>
            <a:r>
              <a:rPr lang="cs-CZ" sz="2000" dirty="0">
                <a:solidFill>
                  <a:srgbClr val="002E60"/>
                </a:solidFill>
                <a:ea typeface="+mn-ea"/>
              </a:rPr>
              <a:t>budov v sociálně vyloučených lokalitách </a:t>
            </a:r>
            <a:r>
              <a:rPr lang="cs-CZ" sz="2000" dirty="0" smtClean="0">
                <a:solidFill>
                  <a:srgbClr val="002E60"/>
                </a:solidFill>
                <a:ea typeface="+mn-ea"/>
              </a:rPr>
              <a:t>2016</a:t>
            </a:r>
            <a:endParaRPr lang="cs-CZ" sz="2000" dirty="0">
              <a:solidFill>
                <a:srgbClr val="002E60"/>
              </a:solidFill>
              <a:ea typeface="+mn-ea"/>
            </a:endParaRPr>
          </a:p>
        </p:txBody>
      </p:sp>
      <p:sp>
        <p:nvSpPr>
          <p:cNvPr id="3" name="Obdélník 2"/>
          <p:cNvSpPr/>
          <p:nvPr/>
        </p:nvSpPr>
        <p:spPr>
          <a:xfrm>
            <a:off x="789281" y="1700808"/>
            <a:ext cx="5254141" cy="3773341"/>
          </a:xfrm>
          <a:prstGeom prst="rect">
            <a:avLst/>
          </a:prstGeom>
        </p:spPr>
        <p:txBody>
          <a:bodyPr wrap="square">
            <a:spAutoFit/>
          </a:bodyPr>
          <a:lstStyle/>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Program Podpora revitalizace </a:t>
            </a:r>
            <a:r>
              <a:rPr lang="cs-CZ" sz="1600" spc="40" dirty="0" smtClean="0">
                <a:solidFill>
                  <a:schemeClr val="tx1">
                    <a:lumMod val="75000"/>
                    <a:lumOff val="25000"/>
                  </a:schemeClr>
                </a:solidFill>
                <a:latin typeface="Arial" pitchFamily="34" charset="0"/>
                <a:cs typeface="Arial" pitchFamily="34" charset="0"/>
              </a:rPr>
              <a:t>území</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Demolice budov v obcích, které mají ve svém katastru sociálně vyloučenou </a:t>
            </a:r>
            <a:r>
              <a:rPr lang="cs-CZ" sz="1600" spc="40" dirty="0" smtClean="0">
                <a:solidFill>
                  <a:schemeClr val="tx1">
                    <a:lumMod val="75000"/>
                    <a:lumOff val="25000"/>
                  </a:schemeClr>
                </a:solidFill>
                <a:latin typeface="Arial" pitchFamily="34" charset="0"/>
                <a:cs typeface="Arial" pitchFamily="34" charset="0"/>
              </a:rPr>
              <a:t>lokalitou</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Cílem je připravit území pro jeho plnohodnotné využití v dalším rozvoji </a:t>
            </a:r>
            <a:r>
              <a:rPr lang="cs-CZ" sz="1600" spc="40" dirty="0" smtClean="0">
                <a:solidFill>
                  <a:schemeClr val="tx1">
                    <a:lumMod val="75000"/>
                    <a:lumOff val="25000"/>
                  </a:schemeClr>
                </a:solidFill>
                <a:latin typeface="Arial" pitchFamily="34" charset="0"/>
                <a:cs typeface="Arial" pitchFamily="34" charset="0"/>
              </a:rPr>
              <a:t>obce</a:t>
            </a:r>
          </a:p>
          <a:p>
            <a:pPr marL="285750" indent="-285750">
              <a:lnSpc>
                <a:spcPts val="2400"/>
              </a:lnSpc>
              <a:spcBef>
                <a:spcPct val="20000"/>
              </a:spcBef>
              <a:buClr>
                <a:srgbClr val="DD052A"/>
              </a:buClr>
              <a:buFont typeface="Arial" panose="020B0604020202020204" pitchFamily="34" charset="0"/>
              <a:buChar char="•"/>
              <a:defRPr/>
            </a:pPr>
            <a:r>
              <a:rPr lang="cs-CZ" sz="1600" spc="40" dirty="0" smtClean="0">
                <a:solidFill>
                  <a:schemeClr val="tx1">
                    <a:lumMod val="75000"/>
                    <a:lumOff val="25000"/>
                  </a:schemeClr>
                </a:solidFill>
                <a:latin typeface="Arial" pitchFamily="34" charset="0"/>
                <a:cs typeface="Arial" pitchFamily="34" charset="0"/>
              </a:rPr>
              <a:t>Žadatelem </a:t>
            </a:r>
            <a:r>
              <a:rPr lang="cs-CZ" sz="1600" spc="40" dirty="0">
                <a:solidFill>
                  <a:schemeClr val="tx1">
                    <a:lumMod val="75000"/>
                    <a:lumOff val="25000"/>
                  </a:schemeClr>
                </a:solidFill>
                <a:latin typeface="Arial" pitchFamily="34" charset="0"/>
                <a:cs typeface="Arial" pitchFamily="34" charset="0"/>
              </a:rPr>
              <a:t>obce, které mají ve svém katastru sociálně vyloučenou </a:t>
            </a:r>
            <a:r>
              <a:rPr lang="cs-CZ" sz="1600" spc="40" dirty="0" smtClean="0">
                <a:solidFill>
                  <a:schemeClr val="tx1">
                    <a:lumMod val="75000"/>
                    <a:lumOff val="25000"/>
                  </a:schemeClr>
                </a:solidFill>
                <a:latin typeface="Arial" pitchFamily="34" charset="0"/>
                <a:cs typeface="Arial" pitchFamily="34" charset="0"/>
              </a:rPr>
              <a:t>lokalitu</a:t>
            </a:r>
          </a:p>
          <a:p>
            <a:pPr marL="285750" indent="-285750">
              <a:lnSpc>
                <a:spcPts val="2400"/>
              </a:lnSpc>
              <a:spcBef>
                <a:spcPct val="20000"/>
              </a:spcBef>
              <a:buClr>
                <a:srgbClr val="DD052A"/>
              </a:buClr>
              <a:buFont typeface="Arial" panose="020B0604020202020204" pitchFamily="34" charset="0"/>
              <a:buChar char="•"/>
              <a:defRPr/>
            </a:pPr>
            <a:r>
              <a:rPr lang="cs-CZ" sz="1600" spc="40" dirty="0">
                <a:solidFill>
                  <a:schemeClr val="tx1">
                    <a:lumMod val="75000"/>
                    <a:lumOff val="25000"/>
                  </a:schemeClr>
                </a:solidFill>
                <a:latin typeface="Arial" pitchFamily="34" charset="0"/>
                <a:cs typeface="Arial" pitchFamily="34" charset="0"/>
              </a:rPr>
              <a:t>Dotace až do výše 80 %</a:t>
            </a:r>
            <a:br>
              <a:rPr lang="cs-CZ" sz="1600" spc="40" dirty="0">
                <a:solidFill>
                  <a:schemeClr val="tx1">
                    <a:lumMod val="75000"/>
                    <a:lumOff val="25000"/>
                  </a:schemeClr>
                </a:solidFill>
                <a:latin typeface="Arial" pitchFamily="34" charset="0"/>
                <a:cs typeface="Arial" pitchFamily="34" charset="0"/>
              </a:rPr>
            </a:br>
            <a:endParaRPr lang="cs-CZ" sz="1600" spc="40" dirty="0">
              <a:solidFill>
                <a:schemeClr val="tx1">
                  <a:lumMod val="75000"/>
                  <a:lumOff val="25000"/>
                </a:schemeClr>
              </a:solidFill>
              <a:latin typeface="Arial" pitchFamily="34" charset="0"/>
              <a:cs typeface="Arial" pitchFamily="34" charset="0"/>
            </a:endParaRPr>
          </a:p>
          <a:p>
            <a:pPr marL="285750" indent="-285750">
              <a:lnSpc>
                <a:spcPts val="2400"/>
              </a:lnSpc>
              <a:spcBef>
                <a:spcPct val="20000"/>
              </a:spcBef>
              <a:buClr>
                <a:srgbClr val="DD052A"/>
              </a:buClr>
              <a:buFont typeface="Arial" panose="020B0604020202020204" pitchFamily="34" charset="0"/>
              <a:buChar char="•"/>
              <a:defRPr/>
            </a:pPr>
            <a:endParaRPr lang="cs-CZ" sz="1600" spc="40" dirty="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endParaRPr lang="cs-CZ" sz="1600" spc="40" dirty="0">
              <a:solidFill>
                <a:schemeClr val="tx1">
                  <a:lumMod val="75000"/>
                  <a:lumOff val="25000"/>
                </a:schemeClr>
              </a:solidFill>
              <a:latin typeface="Arial" pitchFamily="34" charset="0"/>
              <a:cs typeface="Arial" pitchFamily="34"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0162" y="1772816"/>
            <a:ext cx="4992553" cy="3744416"/>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18</a:t>
            </a:r>
            <a:endParaRPr lang="cs-CZ" sz="1600" dirty="0">
              <a:solidFill>
                <a:srgbClr val="7F7F7F"/>
              </a:solidFill>
            </a:endParaRPr>
          </a:p>
        </p:txBody>
      </p:sp>
      <p:sp>
        <p:nvSpPr>
          <p:cNvPr id="2" name="TextovéPole 1"/>
          <p:cNvSpPr txBox="1"/>
          <p:nvPr/>
        </p:nvSpPr>
        <p:spPr>
          <a:xfrm>
            <a:off x="2182706" y="5982933"/>
            <a:ext cx="8305781" cy="923330"/>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http://www.mmr.cz/cs/Regionalni-politika-a-cestovni-ruch/Podpora-regionu/Programy-Dotace/Demolice-budov-v-socialne-vyloucenych-lokalitach-2016</a:t>
            </a:r>
          </a:p>
        </p:txBody>
      </p:sp>
    </p:spTree>
    <p:extLst>
      <p:ext uri="{BB962C8B-B14F-4D97-AF65-F5344CB8AC3E}">
        <p14:creationId xmlns:p14="http://schemas.microsoft.com/office/powerpoint/2010/main" val="150773734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991834" y="1988840"/>
            <a:ext cx="5058222" cy="4388894"/>
          </a:xfrm>
          <a:prstGeom prst="rect">
            <a:avLst/>
          </a:prstGeom>
        </p:spPr>
        <p:txBody>
          <a:bodyPr wrap="square">
            <a:spAutoFit/>
          </a:bodyPr>
          <a:lstStyle/>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Zřizování či rekonstrukce zařízení a infrastruktury pro poskytování komunitní péče. Pořízení bytů a nebytových domů pro sociální bydlení, </a:t>
            </a:r>
            <a:r>
              <a:rPr lang="cs-CZ" sz="1600" spc="40" dirty="0" smtClean="0">
                <a:solidFill>
                  <a:schemeClr val="tx1">
                    <a:lumMod val="75000"/>
                    <a:lumOff val="25000"/>
                  </a:schemeClr>
                </a:solidFill>
                <a:latin typeface="Arial" pitchFamily="34" charset="0"/>
                <a:cs typeface="Arial" pitchFamily="34" charset="0"/>
              </a:rPr>
              <a:t>zeleň</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Příjemci - NNO, Organizační složky státu, Příspěvkové organizace OSS, kraje, obce, církve/církevní organizace a </a:t>
            </a:r>
            <a:r>
              <a:rPr lang="cs-CZ" sz="1600" spc="40" dirty="0" smtClean="0">
                <a:solidFill>
                  <a:schemeClr val="tx1">
                    <a:lumMod val="75000"/>
                    <a:lumOff val="25000"/>
                  </a:schemeClr>
                </a:solidFill>
                <a:latin typeface="Arial" pitchFamily="34" charset="0"/>
                <a:cs typeface="Arial" pitchFamily="34" charset="0"/>
              </a:rPr>
              <a:t>další</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Soulad se Strategií sociálního začleňování </a:t>
            </a:r>
          </a:p>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rPr>
              <a:t>       2014 </a:t>
            </a:r>
            <a:r>
              <a:rPr lang="cs-CZ" sz="1600" spc="40" dirty="0">
                <a:solidFill>
                  <a:schemeClr val="tx1">
                    <a:lumMod val="75000"/>
                    <a:lumOff val="25000"/>
                  </a:schemeClr>
                </a:solidFill>
                <a:latin typeface="Arial" pitchFamily="34" charset="0"/>
                <a:cs typeface="Arial" pitchFamily="34" charset="0"/>
              </a:rPr>
              <a:t>– </a:t>
            </a:r>
            <a:r>
              <a:rPr lang="cs-CZ" sz="1600" spc="40" dirty="0" smtClean="0">
                <a:solidFill>
                  <a:schemeClr val="tx1">
                    <a:lumMod val="75000"/>
                    <a:lumOff val="25000"/>
                  </a:schemeClr>
                </a:solidFill>
                <a:latin typeface="Arial" pitchFamily="34" charset="0"/>
                <a:cs typeface="Arial" pitchFamily="34" charset="0"/>
              </a:rPr>
              <a:t>2020</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r>
              <a:rPr lang="pl-PL" sz="1600" spc="40" dirty="0">
                <a:solidFill>
                  <a:schemeClr val="tx1">
                    <a:lumMod val="75000"/>
                    <a:lumOff val="25000"/>
                  </a:schemeClr>
                </a:solidFill>
                <a:latin typeface="Arial" pitchFamily="34" charset="0"/>
                <a:cs typeface="Arial" pitchFamily="34" charset="0"/>
              </a:rPr>
              <a:t>Projekt na sociální bydlení je zacílen na osoby v ekonomicky </a:t>
            </a:r>
            <a:r>
              <a:rPr lang="cs-CZ" sz="1600" spc="40" dirty="0">
                <a:solidFill>
                  <a:schemeClr val="tx1">
                    <a:lumMod val="75000"/>
                    <a:lumOff val="25000"/>
                  </a:schemeClr>
                </a:solidFill>
                <a:latin typeface="Arial" pitchFamily="34" charset="0"/>
                <a:cs typeface="Arial" pitchFamily="34" charset="0"/>
              </a:rPr>
              <a:t>aktivním </a:t>
            </a:r>
            <a:r>
              <a:rPr lang="cs-CZ" sz="1600" spc="40" dirty="0" smtClean="0">
                <a:solidFill>
                  <a:schemeClr val="tx1">
                    <a:lumMod val="75000"/>
                    <a:lumOff val="25000"/>
                  </a:schemeClr>
                </a:solidFill>
                <a:latin typeface="Arial" pitchFamily="34" charset="0"/>
                <a:cs typeface="Arial" pitchFamily="34" charset="0"/>
              </a:rPr>
              <a:t>věku</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2276872"/>
            <a:ext cx="4765816" cy="3574363"/>
          </a:xfrm>
          <a:prstGeom prst="rect">
            <a:avLst/>
          </a:prstGeom>
        </p:spPr>
      </p:pic>
      <p:sp>
        <p:nvSpPr>
          <p:cNvPr id="5" name="Obdélník 4"/>
          <p:cNvSpPr/>
          <p:nvPr/>
        </p:nvSpPr>
        <p:spPr>
          <a:xfrm>
            <a:off x="923494" y="274711"/>
            <a:ext cx="9856694" cy="1323439"/>
          </a:xfrm>
          <a:prstGeom prst="rect">
            <a:avLst/>
          </a:prstGeom>
        </p:spPr>
        <p:txBody>
          <a:bodyPr wrap="square">
            <a:spAutoFit/>
          </a:bodyPr>
          <a:lstStyle/>
          <a:p>
            <a:pPr>
              <a:lnSpc>
                <a:spcPts val="2400"/>
              </a:lnSpc>
              <a:spcBef>
                <a:spcPct val="20000"/>
              </a:spcBef>
              <a:buClr>
                <a:srgbClr val="DD052A"/>
              </a:buClr>
              <a:defRPr/>
            </a:pPr>
            <a:r>
              <a:rPr lang="cs-CZ" sz="2400" b="1" dirty="0" smtClean="0">
                <a:solidFill>
                  <a:srgbClr val="002E60"/>
                </a:solidFill>
                <a:latin typeface="Arial" panose="020B0604020202020204" pitchFamily="34" charset="0"/>
                <a:cs typeface="Arial" panose="020B0604020202020204" pitchFamily="34" charset="0"/>
              </a:rPr>
              <a:t>Integrovaný regionální operační </a:t>
            </a:r>
            <a:r>
              <a:rPr lang="cs-CZ" sz="2400" b="1" dirty="0">
                <a:solidFill>
                  <a:srgbClr val="002E60"/>
                </a:solidFill>
                <a:latin typeface="Arial" panose="020B0604020202020204" pitchFamily="34" charset="0"/>
                <a:cs typeface="Arial" panose="020B0604020202020204" pitchFamily="34" charset="0"/>
              </a:rPr>
              <a:t>program </a:t>
            </a:r>
            <a:r>
              <a:rPr lang="cs-CZ" sz="2400" b="1" dirty="0" smtClean="0">
                <a:solidFill>
                  <a:srgbClr val="002E60"/>
                </a:solidFill>
                <a:latin typeface="Arial" panose="020B0604020202020204" pitchFamily="34" charset="0"/>
                <a:cs typeface="Arial" panose="020B0604020202020204" pitchFamily="34" charset="0"/>
              </a:rPr>
              <a:t>(MMR)</a:t>
            </a:r>
            <a:r>
              <a:rPr lang="cs-CZ" sz="2400" b="1" dirty="0">
                <a:solidFill>
                  <a:srgbClr val="002E60"/>
                </a:solidFill>
                <a:latin typeface="Arial" panose="020B0604020202020204" pitchFamily="34" charset="0"/>
                <a:cs typeface="Arial" panose="020B0604020202020204" pitchFamily="34" charset="0"/>
              </a:rPr>
              <a:t/>
            </a:r>
            <a:br>
              <a:rPr lang="cs-CZ" sz="2400" b="1" dirty="0">
                <a:solidFill>
                  <a:srgbClr val="002E60"/>
                </a:solidFill>
                <a:latin typeface="Arial" panose="020B0604020202020204" pitchFamily="34" charset="0"/>
                <a:cs typeface="Arial" panose="020B0604020202020204" pitchFamily="34" charset="0"/>
              </a:rPr>
            </a:br>
            <a:r>
              <a:rPr lang="cs-CZ" sz="1600" dirty="0">
                <a:solidFill>
                  <a:srgbClr val="002E60"/>
                </a:solidFill>
                <a:latin typeface="Arial" panose="020B0604020202020204" pitchFamily="34" charset="0"/>
                <a:cs typeface="Arial" panose="020B0604020202020204" pitchFamily="34" charset="0"/>
              </a:rPr>
              <a:t/>
            </a:r>
            <a:br>
              <a:rPr lang="cs-CZ" sz="1600" dirty="0">
                <a:solidFill>
                  <a:srgbClr val="002E60"/>
                </a:solidFill>
                <a:latin typeface="Arial" panose="020B0604020202020204" pitchFamily="34" charset="0"/>
                <a:cs typeface="Arial" panose="020B0604020202020204" pitchFamily="34" charset="0"/>
              </a:rPr>
            </a:br>
            <a:r>
              <a:rPr lang="cs-CZ" sz="2000" b="1" spc="100" dirty="0">
                <a:solidFill>
                  <a:srgbClr val="002060"/>
                </a:solidFill>
                <a:latin typeface="Arial" panose="020B0604020202020204" pitchFamily="34" charset="0"/>
                <a:cs typeface="Arial" panose="020B0604020202020204" pitchFamily="34" charset="0"/>
              </a:rPr>
              <a:t>Specifický cíl 2.1 Zvýšení kvality dostupnosti služeb vedoucí k sociální inkluzi</a:t>
            </a:r>
            <a:endParaRPr lang="cs-CZ" sz="2000" b="1" spc="40" dirty="0">
              <a:solidFill>
                <a:schemeClr val="tx1">
                  <a:lumMod val="75000"/>
                  <a:lumOff val="25000"/>
                </a:schemeClr>
              </a:solidFill>
              <a:latin typeface="Arial" pitchFamily="34" charset="0"/>
              <a:cs typeface="Arial" pitchFamily="34" charset="0"/>
            </a:endParaRPr>
          </a:p>
        </p:txBody>
      </p:sp>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7</a:t>
            </a:r>
            <a:endParaRPr lang="cs-CZ" sz="1600" dirty="0">
              <a:solidFill>
                <a:srgbClr val="7F7F7F"/>
              </a:solidFill>
            </a:endParaRPr>
          </a:p>
        </p:txBody>
      </p:sp>
    </p:spTree>
    <p:extLst>
      <p:ext uri="{BB962C8B-B14F-4D97-AF65-F5344CB8AC3E}">
        <p14:creationId xmlns:p14="http://schemas.microsoft.com/office/powerpoint/2010/main" val="100661636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767408" y="1265804"/>
            <a:ext cx="10297144" cy="5164491"/>
          </a:xfrm>
          <a:prstGeom prst="rect">
            <a:avLst/>
          </a:prstGeom>
        </p:spPr>
        <p:txBody>
          <a:bodyPr wrap="square">
            <a:spAutoFit/>
          </a:bodyPr>
          <a:lstStyle/>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rPr>
              <a:t>Aktuální výzvy:</a:t>
            </a:r>
          </a:p>
          <a:p>
            <a:endParaRPr lang="cs-CZ" sz="1600" b="1" dirty="0"/>
          </a:p>
          <a:p>
            <a:r>
              <a:rPr lang="cs-CZ" sz="1600" spc="40" dirty="0">
                <a:solidFill>
                  <a:schemeClr val="tx1">
                    <a:lumMod val="75000"/>
                    <a:lumOff val="25000"/>
                  </a:schemeClr>
                </a:solidFill>
                <a:latin typeface="Arial" pitchFamily="34" charset="0"/>
                <a:cs typeface="Arial" pitchFamily="34" charset="0"/>
                <a:hlinkClick r:id="rId3" tooltip="Více o Výzva č. 61 Sociální infrastruktura - integrované projekty IPRÚ"/>
              </a:rPr>
              <a:t>Výzva č. 61 Sociální infrastruktura - integrované projekty IPRÚ</a:t>
            </a:r>
            <a:r>
              <a:rPr lang="cs-CZ" sz="1600" spc="40" dirty="0">
                <a:solidFill>
                  <a:schemeClr val="tx1">
                    <a:lumMod val="75000"/>
                    <a:lumOff val="25000"/>
                  </a:schemeClr>
                </a:solidFill>
                <a:latin typeface="Arial" pitchFamily="34" charset="0"/>
                <a:cs typeface="Arial" pitchFamily="34" charset="0"/>
              </a:rPr>
              <a:t> </a:t>
            </a:r>
          </a:p>
          <a:p>
            <a:r>
              <a:rPr lang="cs-CZ" sz="1600" spc="40" dirty="0">
                <a:solidFill>
                  <a:schemeClr val="tx1">
                    <a:lumMod val="75000"/>
                    <a:lumOff val="25000"/>
                  </a:schemeClr>
                </a:solidFill>
                <a:latin typeface="Arial" pitchFamily="34" charset="0"/>
                <a:cs typeface="Arial" pitchFamily="34" charset="0"/>
              </a:rPr>
              <a:t>Termín předkládání žádostí o podporu:29. 11. 2016 - 31. 10. </a:t>
            </a:r>
            <a:r>
              <a:rPr lang="cs-CZ" sz="1600" spc="40" dirty="0" smtClean="0">
                <a:solidFill>
                  <a:schemeClr val="tx1">
                    <a:lumMod val="75000"/>
                    <a:lumOff val="25000"/>
                  </a:schemeClr>
                </a:solidFill>
                <a:latin typeface="Arial" pitchFamily="34" charset="0"/>
                <a:cs typeface="Arial" pitchFamily="34" charset="0"/>
              </a:rPr>
              <a:t>2022</a:t>
            </a:r>
          </a:p>
          <a:p>
            <a:endParaRPr lang="cs-CZ" sz="1600" spc="40" dirty="0">
              <a:solidFill>
                <a:schemeClr val="tx1">
                  <a:lumMod val="75000"/>
                  <a:lumOff val="25000"/>
                </a:schemeClr>
              </a:solidFill>
              <a:latin typeface="Arial" pitchFamily="34" charset="0"/>
              <a:cs typeface="Arial" pitchFamily="34" charset="0"/>
            </a:endParaRPr>
          </a:p>
          <a:p>
            <a:r>
              <a:rPr lang="cs-CZ" sz="1600" spc="40" dirty="0">
                <a:solidFill>
                  <a:schemeClr val="tx1">
                    <a:lumMod val="75000"/>
                    <a:lumOff val="25000"/>
                  </a:schemeClr>
                </a:solidFill>
                <a:latin typeface="Arial" pitchFamily="34" charset="0"/>
                <a:cs typeface="Arial" pitchFamily="34" charset="0"/>
                <a:hlinkClick r:id="rId4" tooltip="Více o Výzva č. 60 Sociální infrastruktura - integrované projekty ITI"/>
              </a:rPr>
              <a:t>Výzva č. 60 Sociální infrastruktura - integrované projekty ITI</a:t>
            </a:r>
            <a:r>
              <a:rPr lang="cs-CZ" sz="1600" spc="40" dirty="0">
                <a:solidFill>
                  <a:schemeClr val="tx1">
                    <a:lumMod val="75000"/>
                    <a:lumOff val="25000"/>
                  </a:schemeClr>
                </a:solidFill>
                <a:latin typeface="Arial" pitchFamily="34" charset="0"/>
                <a:cs typeface="Arial" pitchFamily="34" charset="0"/>
              </a:rPr>
              <a:t> </a:t>
            </a:r>
          </a:p>
          <a:p>
            <a:r>
              <a:rPr lang="cs-CZ" sz="1600" spc="40" dirty="0">
                <a:solidFill>
                  <a:schemeClr val="tx1">
                    <a:lumMod val="75000"/>
                    <a:lumOff val="25000"/>
                  </a:schemeClr>
                </a:solidFill>
                <a:latin typeface="Arial" pitchFamily="34" charset="0"/>
                <a:cs typeface="Arial" pitchFamily="34" charset="0"/>
              </a:rPr>
              <a:t>Termín předkládání žádostí o podporu:29. 11. 2016 - 31. 10. </a:t>
            </a:r>
            <a:r>
              <a:rPr lang="cs-CZ" sz="1600" spc="40" dirty="0" smtClean="0">
                <a:solidFill>
                  <a:schemeClr val="tx1">
                    <a:lumMod val="75000"/>
                    <a:lumOff val="25000"/>
                  </a:schemeClr>
                </a:solidFill>
                <a:latin typeface="Arial" pitchFamily="34" charset="0"/>
                <a:cs typeface="Arial" pitchFamily="34" charset="0"/>
              </a:rPr>
              <a:t>2022</a:t>
            </a:r>
          </a:p>
          <a:p>
            <a:endParaRPr lang="cs-CZ" sz="1600" spc="40" dirty="0">
              <a:solidFill>
                <a:schemeClr val="tx1">
                  <a:lumMod val="75000"/>
                  <a:lumOff val="25000"/>
                </a:schemeClr>
              </a:solidFill>
              <a:latin typeface="Arial" pitchFamily="34" charset="0"/>
              <a:cs typeface="Arial" pitchFamily="34" charset="0"/>
            </a:endParaRPr>
          </a:p>
          <a:p>
            <a:r>
              <a:rPr lang="cs-CZ" sz="1600" spc="40" dirty="0">
                <a:solidFill>
                  <a:schemeClr val="tx1">
                    <a:lumMod val="75000"/>
                    <a:lumOff val="25000"/>
                  </a:schemeClr>
                </a:solidFill>
                <a:latin typeface="Arial" pitchFamily="34" charset="0"/>
                <a:cs typeface="Arial" pitchFamily="34" charset="0"/>
                <a:hlinkClick r:id="rId5" tooltip="Více o Výzva č. 49 Deinstitucionalizace sociálních služeb za účelem sociálního začleňování II."/>
              </a:rPr>
              <a:t>Výzva č. 49 </a:t>
            </a:r>
            <a:r>
              <a:rPr lang="cs-CZ" sz="1600" spc="40" dirty="0" err="1">
                <a:solidFill>
                  <a:schemeClr val="tx1">
                    <a:lumMod val="75000"/>
                    <a:lumOff val="25000"/>
                  </a:schemeClr>
                </a:solidFill>
                <a:latin typeface="Arial" pitchFamily="34" charset="0"/>
                <a:cs typeface="Arial" pitchFamily="34" charset="0"/>
                <a:hlinkClick r:id="rId5" tooltip="Více o Výzva č. 49 Deinstitucionalizace sociálních služeb za účelem sociálního začleňování II."/>
              </a:rPr>
              <a:t>Deinstitucionalizace</a:t>
            </a:r>
            <a:r>
              <a:rPr lang="cs-CZ" sz="1600" spc="40" dirty="0">
                <a:solidFill>
                  <a:schemeClr val="tx1">
                    <a:lumMod val="75000"/>
                    <a:lumOff val="25000"/>
                  </a:schemeClr>
                </a:solidFill>
                <a:latin typeface="Arial" pitchFamily="34" charset="0"/>
                <a:cs typeface="Arial" pitchFamily="34" charset="0"/>
                <a:hlinkClick r:id="rId5" tooltip="Více o Výzva č. 49 Deinstitucionalizace sociálních služeb za účelem sociálního začleňování II."/>
              </a:rPr>
              <a:t> sociálních služeb za účelem sociálního začleňování II.</a:t>
            </a:r>
            <a:r>
              <a:rPr lang="cs-CZ" sz="1600" spc="40" dirty="0">
                <a:solidFill>
                  <a:schemeClr val="tx1">
                    <a:lumMod val="75000"/>
                    <a:lumOff val="25000"/>
                  </a:schemeClr>
                </a:solidFill>
                <a:latin typeface="Arial" pitchFamily="34" charset="0"/>
                <a:cs typeface="Arial" pitchFamily="34" charset="0"/>
              </a:rPr>
              <a:t> </a:t>
            </a:r>
          </a:p>
          <a:p>
            <a:r>
              <a:rPr lang="cs-CZ" sz="1600" spc="40" dirty="0">
                <a:solidFill>
                  <a:schemeClr val="tx1">
                    <a:lumMod val="75000"/>
                    <a:lumOff val="25000"/>
                  </a:schemeClr>
                </a:solidFill>
                <a:latin typeface="Arial" pitchFamily="34" charset="0"/>
                <a:cs typeface="Arial" pitchFamily="34" charset="0"/>
              </a:rPr>
              <a:t>Termín předkládání žádostí o podporu:12. 9. 2016 - 31. 5. 2017</a:t>
            </a:r>
          </a:p>
          <a:p>
            <a:endParaRPr lang="cs-CZ" sz="1600" spc="40" dirty="0" smtClean="0">
              <a:solidFill>
                <a:schemeClr val="tx1">
                  <a:lumMod val="75000"/>
                  <a:lumOff val="25000"/>
                </a:schemeClr>
              </a:solidFill>
              <a:latin typeface="Arial" pitchFamily="34" charset="0"/>
              <a:cs typeface="Arial" pitchFamily="34" charset="0"/>
              <a:hlinkClick r:id="rId6" tooltip="Více o Výzva č. 35 Sociální bydlení pro SVL"/>
            </a:endParaRPr>
          </a:p>
          <a:p>
            <a:r>
              <a:rPr lang="cs-CZ" sz="1600" spc="40" dirty="0" smtClean="0">
                <a:solidFill>
                  <a:schemeClr val="tx1">
                    <a:lumMod val="75000"/>
                    <a:lumOff val="25000"/>
                  </a:schemeClr>
                </a:solidFill>
                <a:latin typeface="Arial" pitchFamily="34" charset="0"/>
                <a:cs typeface="Arial" pitchFamily="34" charset="0"/>
                <a:hlinkClick r:id="rId6" tooltip="Více o Výzva č. 35 Sociální bydlení pro SVL"/>
              </a:rPr>
              <a:t>Výzva </a:t>
            </a:r>
            <a:r>
              <a:rPr lang="cs-CZ" sz="1600" spc="40" dirty="0">
                <a:solidFill>
                  <a:schemeClr val="tx1">
                    <a:lumMod val="75000"/>
                    <a:lumOff val="25000"/>
                  </a:schemeClr>
                </a:solidFill>
                <a:latin typeface="Arial" pitchFamily="34" charset="0"/>
                <a:cs typeface="Arial" pitchFamily="34" charset="0"/>
                <a:hlinkClick r:id="rId6" tooltip="Více o Výzva č. 35 Sociální bydlení pro SVL"/>
              </a:rPr>
              <a:t>č. 35 Sociální bydlení pro SVL</a:t>
            </a:r>
            <a:r>
              <a:rPr lang="cs-CZ" sz="1600" spc="40" dirty="0">
                <a:solidFill>
                  <a:schemeClr val="tx1">
                    <a:lumMod val="75000"/>
                    <a:lumOff val="25000"/>
                  </a:schemeClr>
                </a:solidFill>
                <a:latin typeface="Arial" pitchFamily="34" charset="0"/>
                <a:cs typeface="Arial" pitchFamily="34" charset="0"/>
              </a:rPr>
              <a:t> </a:t>
            </a:r>
          </a:p>
          <a:p>
            <a:r>
              <a:rPr lang="cs-CZ" sz="1600" spc="40" dirty="0">
                <a:solidFill>
                  <a:schemeClr val="tx1">
                    <a:lumMod val="75000"/>
                    <a:lumOff val="25000"/>
                  </a:schemeClr>
                </a:solidFill>
                <a:latin typeface="Arial" pitchFamily="34" charset="0"/>
                <a:cs typeface="Arial" pitchFamily="34" charset="0"/>
              </a:rPr>
              <a:t>Termín předkládání žádostí o podporu:20. 6. 2016 - 27. 12. 2016</a:t>
            </a:r>
          </a:p>
          <a:p>
            <a:endParaRPr lang="cs-CZ" sz="1600" spc="40" dirty="0" smtClean="0">
              <a:solidFill>
                <a:schemeClr val="tx1">
                  <a:lumMod val="75000"/>
                  <a:lumOff val="25000"/>
                </a:schemeClr>
              </a:solidFill>
              <a:latin typeface="Arial" pitchFamily="34" charset="0"/>
              <a:cs typeface="Arial" pitchFamily="34" charset="0"/>
              <a:hlinkClick r:id="rId7" tooltip="Více o Výzva č. 34 Sociální bydlení"/>
            </a:endParaRPr>
          </a:p>
          <a:p>
            <a:r>
              <a:rPr lang="cs-CZ" sz="1600" spc="40" dirty="0" smtClean="0">
                <a:solidFill>
                  <a:schemeClr val="tx1">
                    <a:lumMod val="75000"/>
                    <a:lumOff val="25000"/>
                  </a:schemeClr>
                </a:solidFill>
                <a:latin typeface="Arial" pitchFamily="34" charset="0"/>
                <a:cs typeface="Arial" pitchFamily="34" charset="0"/>
                <a:hlinkClick r:id="rId7" tooltip="Více o Výzva č. 34 Sociální bydlení"/>
              </a:rPr>
              <a:t>Výzva </a:t>
            </a:r>
            <a:r>
              <a:rPr lang="cs-CZ" sz="1600" spc="40" dirty="0">
                <a:solidFill>
                  <a:schemeClr val="tx1">
                    <a:lumMod val="75000"/>
                    <a:lumOff val="25000"/>
                  </a:schemeClr>
                </a:solidFill>
                <a:latin typeface="Arial" pitchFamily="34" charset="0"/>
                <a:cs typeface="Arial" pitchFamily="34" charset="0"/>
                <a:hlinkClick r:id="rId7" tooltip="Více o Výzva č. 34 Sociální bydlení"/>
              </a:rPr>
              <a:t>č. 34 Sociální bydlení</a:t>
            </a:r>
            <a:r>
              <a:rPr lang="cs-CZ" sz="1600" spc="40" dirty="0">
                <a:solidFill>
                  <a:schemeClr val="tx1">
                    <a:lumMod val="75000"/>
                    <a:lumOff val="25000"/>
                  </a:schemeClr>
                </a:solidFill>
                <a:latin typeface="Arial" pitchFamily="34" charset="0"/>
                <a:cs typeface="Arial" pitchFamily="34" charset="0"/>
              </a:rPr>
              <a:t> </a:t>
            </a:r>
          </a:p>
          <a:p>
            <a:r>
              <a:rPr lang="cs-CZ" sz="1600" spc="40" dirty="0">
                <a:solidFill>
                  <a:schemeClr val="tx1">
                    <a:lumMod val="75000"/>
                    <a:lumOff val="25000"/>
                  </a:schemeClr>
                </a:solidFill>
                <a:latin typeface="Arial" pitchFamily="34" charset="0"/>
                <a:cs typeface="Arial" pitchFamily="34" charset="0"/>
              </a:rPr>
              <a:t>Termín předkládání žádostí o podporu:20. 6. 2016 - 27. 12. 2016</a:t>
            </a:r>
          </a:p>
          <a:p>
            <a:pPr marL="447675" indent="-447675">
              <a:lnSpc>
                <a:spcPts val="2400"/>
              </a:lnSpc>
              <a:spcBef>
                <a:spcPct val="20000"/>
              </a:spcBef>
              <a:buClr>
                <a:srgbClr val="DD052A"/>
              </a:buClr>
              <a:buFont typeface="Arial" pitchFamily="34" charset="0"/>
              <a:buChar char="•"/>
              <a:defRPr/>
            </a:pPr>
            <a:endParaRPr lang="cs-CZ" sz="1600" spc="40" dirty="0" smtClean="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8</a:t>
            </a:r>
            <a:endParaRPr lang="cs-CZ" sz="1600" dirty="0">
              <a:solidFill>
                <a:srgbClr val="7F7F7F"/>
              </a:solidFill>
            </a:endParaRPr>
          </a:p>
        </p:txBody>
      </p:sp>
      <p:sp>
        <p:nvSpPr>
          <p:cNvPr id="5" name="Nadpis 4"/>
          <p:cNvSpPr>
            <a:spLocks noGrp="1"/>
          </p:cNvSpPr>
          <p:nvPr>
            <p:ph type="ctrTitle"/>
          </p:nvPr>
        </p:nvSpPr>
        <p:spPr>
          <a:xfrm>
            <a:off x="911424" y="193548"/>
            <a:ext cx="10820400" cy="1015663"/>
          </a:xfrm>
          <a:prstGeom prst="rect">
            <a:avLst/>
          </a:prstGeom>
        </p:spPr>
        <p:txBody>
          <a:bodyPr wrap="square">
            <a:spAutoFit/>
          </a:bodyPr>
          <a:lstStyle/>
          <a:p>
            <a:pPr>
              <a:lnSpc>
                <a:spcPts val="2400"/>
              </a:lnSpc>
              <a:spcBef>
                <a:spcPct val="20000"/>
              </a:spcBef>
              <a:buClr>
                <a:srgbClr val="DD052A"/>
              </a:buClr>
              <a:defRPr/>
            </a:pPr>
            <a:r>
              <a:rPr lang="cs-CZ" dirty="0">
                <a:solidFill>
                  <a:srgbClr val="002E60"/>
                </a:solidFill>
              </a:rPr>
              <a:t>Integrovaný regionální operační program (MMR)</a:t>
            </a:r>
            <a:br>
              <a:rPr lang="cs-CZ" dirty="0">
                <a:solidFill>
                  <a:srgbClr val="002E60"/>
                </a:solidFill>
              </a:rPr>
            </a:br>
            <a:r>
              <a:rPr lang="cs-CZ" sz="2000" dirty="0">
                <a:solidFill>
                  <a:srgbClr val="002E60"/>
                </a:solidFill>
              </a:rPr>
              <a:t/>
            </a:r>
            <a:br>
              <a:rPr lang="cs-CZ" sz="2000" dirty="0">
                <a:solidFill>
                  <a:srgbClr val="002E60"/>
                </a:solidFill>
              </a:rPr>
            </a:br>
            <a:r>
              <a:rPr lang="cs-CZ" sz="2000" spc="100" dirty="0">
                <a:solidFill>
                  <a:srgbClr val="002060"/>
                </a:solidFill>
              </a:rPr>
              <a:t>Specifický cíl 2.1 Zvýšení kvality dostupnosti služeb vedoucí k sociální inkluzi</a:t>
            </a:r>
            <a:endParaRPr lang="cs-CZ" sz="2000" spc="40" dirty="0">
              <a:solidFill>
                <a:schemeClr val="tx1">
                  <a:lumMod val="75000"/>
                  <a:lumOff val="25000"/>
                </a:schemeClr>
              </a:solidFill>
            </a:endParaRPr>
          </a:p>
        </p:txBody>
      </p:sp>
    </p:spTree>
    <p:extLst>
      <p:ext uri="{BB962C8B-B14F-4D97-AF65-F5344CB8AC3E}">
        <p14:creationId xmlns:p14="http://schemas.microsoft.com/office/powerpoint/2010/main" val="339349519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852253" y="242440"/>
            <a:ext cx="10819639" cy="1064674"/>
          </a:xfrm>
        </p:spPr>
        <p:txBody>
          <a:bodyPr>
            <a:noAutofit/>
          </a:bodyPr>
          <a:lstStyle/>
          <a:p>
            <a:r>
              <a:rPr lang="cs-CZ" dirty="0">
                <a:solidFill>
                  <a:srgbClr val="002E60"/>
                </a:solidFill>
              </a:rPr>
              <a:t>Integrovaný regionální operační program (MMR</a:t>
            </a:r>
            <a:r>
              <a:rPr lang="cs-CZ" dirty="0" smtClean="0">
                <a:solidFill>
                  <a:srgbClr val="002E60"/>
                </a:solidFill>
              </a:rPr>
              <a:t>)</a:t>
            </a:r>
            <a:br>
              <a:rPr lang="cs-CZ" dirty="0" smtClean="0">
                <a:solidFill>
                  <a:srgbClr val="002E60"/>
                </a:solidFill>
              </a:rPr>
            </a:br>
            <a:r>
              <a:rPr lang="cs-CZ" dirty="0" smtClean="0">
                <a:solidFill>
                  <a:srgbClr val="002E60"/>
                </a:solidFill>
              </a:rPr>
              <a:t/>
            </a:r>
            <a:br>
              <a:rPr lang="cs-CZ" dirty="0" smtClean="0">
                <a:solidFill>
                  <a:srgbClr val="002E60"/>
                </a:solidFill>
              </a:rPr>
            </a:br>
            <a:r>
              <a:rPr lang="cs-CZ" sz="2000" spc="100" dirty="0">
                <a:solidFill>
                  <a:srgbClr val="002060"/>
                </a:solidFill>
              </a:rPr>
              <a:t>SC 2.2 Vznik nových a rozvoj existujících </a:t>
            </a:r>
            <a:r>
              <a:rPr lang="sv-SE" sz="2000" spc="100" dirty="0">
                <a:solidFill>
                  <a:srgbClr val="002060"/>
                </a:solidFill>
              </a:rPr>
              <a:t>podnik</a:t>
            </a:r>
            <a:r>
              <a:rPr lang="cs-CZ" sz="2000" spc="100" dirty="0">
                <a:solidFill>
                  <a:srgbClr val="002060"/>
                </a:solidFill>
              </a:rPr>
              <a:t>.</a:t>
            </a:r>
            <a:r>
              <a:rPr lang="sv-SE" sz="2000" spc="100" dirty="0">
                <a:solidFill>
                  <a:srgbClr val="002060"/>
                </a:solidFill>
              </a:rPr>
              <a:t> aktivit v oblasti sociálního</a:t>
            </a:r>
            <a:r>
              <a:rPr lang="cs-CZ" sz="2000" spc="100" dirty="0">
                <a:solidFill>
                  <a:srgbClr val="002060"/>
                </a:solidFill>
              </a:rPr>
              <a:t> podnikání</a:t>
            </a:r>
            <a:r>
              <a:rPr lang="cs-CZ" dirty="0">
                <a:solidFill>
                  <a:srgbClr val="002E60"/>
                </a:solidFill>
              </a:rPr>
              <a:t/>
            </a:r>
            <a:br>
              <a:rPr lang="cs-CZ" dirty="0">
                <a:solidFill>
                  <a:srgbClr val="002E60"/>
                </a:solidFill>
              </a:rPr>
            </a:br>
            <a:endParaRPr lang="cs-CZ" sz="1800" dirty="0">
              <a:solidFill>
                <a:srgbClr val="002E60"/>
              </a:solidFill>
              <a:ea typeface="+mn-ea"/>
            </a:endParaRPr>
          </a:p>
        </p:txBody>
      </p:sp>
      <p:sp>
        <p:nvSpPr>
          <p:cNvPr id="3" name="Obdélník 2"/>
          <p:cNvSpPr/>
          <p:nvPr/>
        </p:nvSpPr>
        <p:spPr>
          <a:xfrm>
            <a:off x="923083" y="2177252"/>
            <a:ext cx="4847111" cy="3367076"/>
          </a:xfrm>
          <a:prstGeom prst="rect">
            <a:avLst/>
          </a:prstGeom>
        </p:spPr>
        <p:txBody>
          <a:bodyPr wrap="square">
            <a:spAutoFit/>
          </a:bodyPr>
          <a:lstStyle/>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Výstavba, rekonstrukce, rozšíření a vybavení sociálních </a:t>
            </a:r>
            <a:r>
              <a:rPr lang="cs-CZ" sz="1600" spc="40" dirty="0" smtClean="0">
                <a:solidFill>
                  <a:schemeClr val="tx1">
                    <a:lumMod val="75000"/>
                    <a:lumOff val="25000"/>
                  </a:schemeClr>
                </a:solidFill>
                <a:latin typeface="Arial" pitchFamily="34" charset="0"/>
                <a:cs typeface="Arial" pitchFamily="34" charset="0"/>
              </a:rPr>
              <a:t>podniků</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Příjemci - OSVČ, MSP, kraje, obce, NNO, organizace zřizované nebo zakládané kraji, obcemi, dobrovolnými svazky obcí, dobrovolné svazky </a:t>
            </a:r>
            <a:r>
              <a:rPr lang="cs-CZ" sz="1600" spc="40" dirty="0" smtClean="0">
                <a:solidFill>
                  <a:schemeClr val="tx1">
                    <a:lumMod val="75000"/>
                    <a:lumOff val="25000"/>
                  </a:schemeClr>
                </a:solidFill>
                <a:latin typeface="Arial" pitchFamily="34" charset="0"/>
                <a:cs typeface="Arial" pitchFamily="34" charset="0"/>
              </a:rPr>
              <a:t>obcí</a:t>
            </a:r>
          </a:p>
          <a:p>
            <a:pPr marL="447675" indent="-447675">
              <a:lnSpc>
                <a:spcPts val="2400"/>
              </a:lnSpc>
              <a:spcBef>
                <a:spcPct val="20000"/>
              </a:spcBef>
              <a:buClr>
                <a:srgbClr val="DD052A"/>
              </a:buClr>
              <a:buFont typeface="Arial" pitchFamily="34" charset="0"/>
              <a:buChar char="•"/>
              <a:defRPr/>
            </a:pPr>
            <a:r>
              <a:rPr lang="cs-CZ" sz="1600" spc="40" dirty="0">
                <a:solidFill>
                  <a:schemeClr val="tx1">
                    <a:lumMod val="75000"/>
                    <a:lumOff val="25000"/>
                  </a:schemeClr>
                </a:solidFill>
                <a:latin typeface="Arial" pitchFamily="34" charset="0"/>
                <a:cs typeface="Arial" pitchFamily="34" charset="0"/>
              </a:rPr>
              <a:t>Projekt je v souladu s principy sociálního </a:t>
            </a:r>
            <a:r>
              <a:rPr lang="cs-CZ" sz="1600" spc="40" dirty="0" smtClean="0">
                <a:solidFill>
                  <a:schemeClr val="tx1">
                    <a:lumMod val="75000"/>
                    <a:lumOff val="25000"/>
                  </a:schemeClr>
                </a:solidFill>
                <a:latin typeface="Arial" pitchFamily="34" charset="0"/>
                <a:cs typeface="Arial" pitchFamily="34" charset="0"/>
              </a:rPr>
              <a:t>podnikání</a:t>
            </a: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a:p>
            <a:pPr marL="447675"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2132856"/>
            <a:ext cx="4607824" cy="3455869"/>
          </a:xfrm>
          <a:prstGeom prst="rect">
            <a:avLst/>
          </a:prstGeom>
        </p:spPr>
      </p:pic>
      <p:sp>
        <p:nvSpPr>
          <p:cNvPr id="6"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9</a:t>
            </a:r>
            <a:endParaRPr lang="cs-CZ" sz="1600" dirty="0">
              <a:solidFill>
                <a:srgbClr val="7F7F7F"/>
              </a:solidFill>
            </a:endParaRPr>
          </a:p>
        </p:txBody>
      </p:sp>
    </p:spTree>
    <p:extLst>
      <p:ext uri="{BB962C8B-B14F-4D97-AF65-F5344CB8AC3E}">
        <p14:creationId xmlns:p14="http://schemas.microsoft.com/office/powerpoint/2010/main" val="265139340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Nadpis 1"/>
          <p:cNvSpPr>
            <a:spLocks noGrp="1"/>
          </p:cNvSpPr>
          <p:nvPr>
            <p:ph type="ctrTitle"/>
          </p:nvPr>
        </p:nvSpPr>
        <p:spPr>
          <a:xfrm>
            <a:off x="767408" y="242440"/>
            <a:ext cx="10819639" cy="1064674"/>
          </a:xfrm>
        </p:spPr>
        <p:txBody>
          <a:bodyPr>
            <a:noAutofit/>
          </a:bodyPr>
          <a:lstStyle/>
          <a:p>
            <a:r>
              <a:rPr lang="cs-CZ" dirty="0">
                <a:solidFill>
                  <a:srgbClr val="002E60"/>
                </a:solidFill>
              </a:rPr>
              <a:t>Integrovaný regionální operační program (MMR)</a:t>
            </a:r>
            <a:br>
              <a:rPr lang="cs-CZ" dirty="0">
                <a:solidFill>
                  <a:srgbClr val="002E60"/>
                </a:solidFill>
              </a:rPr>
            </a:br>
            <a:r>
              <a:rPr lang="cs-CZ" dirty="0">
                <a:solidFill>
                  <a:srgbClr val="002E60"/>
                </a:solidFill>
              </a:rPr>
              <a:t/>
            </a:r>
            <a:br>
              <a:rPr lang="cs-CZ" dirty="0">
                <a:solidFill>
                  <a:srgbClr val="002E60"/>
                </a:solidFill>
              </a:rPr>
            </a:br>
            <a:r>
              <a:rPr lang="cs-CZ" sz="2000" spc="100" dirty="0">
                <a:solidFill>
                  <a:srgbClr val="002060"/>
                </a:solidFill>
              </a:rPr>
              <a:t>SC 2.2 Vznik nových a rozvoj existujících </a:t>
            </a:r>
            <a:r>
              <a:rPr lang="sv-SE" sz="2000" spc="100" dirty="0">
                <a:solidFill>
                  <a:srgbClr val="002060"/>
                </a:solidFill>
              </a:rPr>
              <a:t>podnik</a:t>
            </a:r>
            <a:r>
              <a:rPr lang="cs-CZ" sz="2000" spc="100" dirty="0">
                <a:solidFill>
                  <a:srgbClr val="002060"/>
                </a:solidFill>
              </a:rPr>
              <a:t>.</a:t>
            </a:r>
            <a:r>
              <a:rPr lang="sv-SE" sz="2000" spc="100" dirty="0">
                <a:solidFill>
                  <a:srgbClr val="002060"/>
                </a:solidFill>
              </a:rPr>
              <a:t> aktivit v oblasti sociálního</a:t>
            </a:r>
            <a:r>
              <a:rPr lang="cs-CZ" sz="2000" spc="100" dirty="0">
                <a:solidFill>
                  <a:srgbClr val="002060"/>
                </a:solidFill>
              </a:rPr>
              <a:t> podnikání</a:t>
            </a:r>
            <a:endParaRPr lang="cs-CZ" sz="2000" dirty="0">
              <a:solidFill>
                <a:srgbClr val="002E60"/>
              </a:solidFill>
              <a:ea typeface="+mn-ea"/>
            </a:endParaRPr>
          </a:p>
        </p:txBody>
      </p:sp>
      <p:sp>
        <p:nvSpPr>
          <p:cNvPr id="3" name="Obdélník 2"/>
          <p:cNvSpPr/>
          <p:nvPr/>
        </p:nvSpPr>
        <p:spPr>
          <a:xfrm>
            <a:off x="839416" y="1988840"/>
            <a:ext cx="10391728" cy="2542234"/>
          </a:xfrm>
          <a:prstGeom prst="rect">
            <a:avLst/>
          </a:prstGeom>
        </p:spPr>
        <p:txBody>
          <a:bodyPr wrap="square">
            <a:spAutoFit/>
          </a:bodyPr>
          <a:lstStyle/>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rPr>
              <a:t>Aktuální výzvy:</a:t>
            </a:r>
            <a:endParaRPr lang="cs-CZ" sz="1600" spc="40" dirty="0">
              <a:solidFill>
                <a:schemeClr val="tx1">
                  <a:lumMod val="75000"/>
                  <a:lumOff val="25000"/>
                </a:schemeClr>
              </a:solidFill>
              <a:latin typeface="Arial" pitchFamily="34" charset="0"/>
              <a:cs typeface="Arial" pitchFamily="34" charset="0"/>
            </a:endParaRP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hlinkClick r:id="rId4" tooltip="Více o Výzva č. 44 Sociální podnikání pro sociálně vyloučené lokality II."/>
              </a:rPr>
              <a:t>Výzva č. 44 Sociální podnikání pro sociálně vyloučené lokality II.</a:t>
            </a:r>
            <a:r>
              <a:rPr lang="cs-CZ" sz="1600" spc="40" dirty="0">
                <a:solidFill>
                  <a:schemeClr val="tx1">
                    <a:lumMod val="75000"/>
                    <a:lumOff val="25000"/>
                  </a:schemeClr>
                </a:solidFill>
                <a:latin typeface="Arial" pitchFamily="34" charset="0"/>
                <a:cs typeface="Arial" pitchFamily="34" charset="0"/>
              </a:rPr>
              <a:t> </a:t>
            </a: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Termín předkládání žádostí o podporu:31. 8. 2016 - 31. 1. 2017</a:t>
            </a:r>
          </a:p>
          <a:p>
            <a:pPr>
              <a:lnSpc>
                <a:spcPts val="2400"/>
              </a:lnSpc>
              <a:spcBef>
                <a:spcPct val="20000"/>
              </a:spcBef>
              <a:buClr>
                <a:srgbClr val="DD052A"/>
              </a:buClr>
              <a:defRPr/>
            </a:pPr>
            <a:endParaRPr lang="cs-CZ" sz="1600" spc="40" dirty="0" smtClean="0">
              <a:solidFill>
                <a:schemeClr val="tx1">
                  <a:lumMod val="75000"/>
                  <a:lumOff val="25000"/>
                </a:schemeClr>
              </a:solidFill>
              <a:latin typeface="Arial" pitchFamily="34" charset="0"/>
              <a:cs typeface="Arial" pitchFamily="34" charset="0"/>
              <a:hlinkClick r:id="rId5" tooltip="Více o Výzva č. 43 Sociální podnikání II."/>
            </a:endParaRPr>
          </a:p>
          <a:p>
            <a:pPr>
              <a:lnSpc>
                <a:spcPts val="2400"/>
              </a:lnSpc>
              <a:spcBef>
                <a:spcPct val="20000"/>
              </a:spcBef>
              <a:buClr>
                <a:srgbClr val="DD052A"/>
              </a:buClr>
              <a:defRPr/>
            </a:pPr>
            <a:r>
              <a:rPr lang="cs-CZ" sz="1600" spc="40" dirty="0" smtClean="0">
                <a:solidFill>
                  <a:schemeClr val="tx1">
                    <a:lumMod val="75000"/>
                    <a:lumOff val="25000"/>
                  </a:schemeClr>
                </a:solidFill>
                <a:latin typeface="Arial" pitchFamily="34" charset="0"/>
                <a:cs typeface="Arial" pitchFamily="34" charset="0"/>
                <a:hlinkClick r:id="rId5" tooltip="Více o Výzva č. 43 Sociální podnikání II."/>
              </a:rPr>
              <a:t>Výzva </a:t>
            </a:r>
            <a:r>
              <a:rPr lang="cs-CZ" sz="1600" spc="40" dirty="0">
                <a:solidFill>
                  <a:schemeClr val="tx1">
                    <a:lumMod val="75000"/>
                    <a:lumOff val="25000"/>
                  </a:schemeClr>
                </a:solidFill>
                <a:latin typeface="Arial" pitchFamily="34" charset="0"/>
                <a:cs typeface="Arial" pitchFamily="34" charset="0"/>
                <a:hlinkClick r:id="rId5" tooltip="Více o Výzva č. 43 Sociální podnikání II."/>
              </a:rPr>
              <a:t>č. 43 Sociální podnikání II.</a:t>
            </a:r>
            <a:r>
              <a:rPr lang="cs-CZ" sz="1600" spc="40" dirty="0">
                <a:solidFill>
                  <a:schemeClr val="tx1">
                    <a:lumMod val="75000"/>
                    <a:lumOff val="25000"/>
                  </a:schemeClr>
                </a:solidFill>
                <a:latin typeface="Arial" pitchFamily="34" charset="0"/>
                <a:cs typeface="Arial" pitchFamily="34" charset="0"/>
              </a:rPr>
              <a:t> </a:t>
            </a:r>
          </a:p>
          <a:p>
            <a:pPr>
              <a:lnSpc>
                <a:spcPts val="2400"/>
              </a:lnSpc>
              <a:spcBef>
                <a:spcPct val="20000"/>
              </a:spcBef>
              <a:buClr>
                <a:srgbClr val="DD052A"/>
              </a:buClr>
              <a:defRPr/>
            </a:pPr>
            <a:r>
              <a:rPr lang="cs-CZ" sz="1600" spc="40" dirty="0">
                <a:solidFill>
                  <a:schemeClr val="tx1">
                    <a:lumMod val="75000"/>
                    <a:lumOff val="25000"/>
                  </a:schemeClr>
                </a:solidFill>
                <a:latin typeface="Arial" pitchFamily="34" charset="0"/>
                <a:cs typeface="Arial" pitchFamily="34" charset="0"/>
              </a:rPr>
              <a:t>Termín předkládání žádostí o podporu:31. 8. 2016 - 31. 1. 2017</a:t>
            </a:r>
          </a:p>
          <a:p>
            <a:pPr>
              <a:lnSpc>
                <a:spcPts val="2400"/>
              </a:lnSpc>
              <a:spcBef>
                <a:spcPct val="20000"/>
              </a:spcBef>
              <a:buClr>
                <a:srgbClr val="DD052A"/>
              </a:buClr>
              <a:defRPr/>
            </a:pPr>
            <a:endParaRPr lang="cs-CZ" sz="1600" spc="40" dirty="0">
              <a:solidFill>
                <a:schemeClr val="tx1">
                  <a:lumMod val="75000"/>
                  <a:lumOff val="25000"/>
                </a:schemeClr>
              </a:solidFill>
              <a:latin typeface="Arial" pitchFamily="34" charset="0"/>
              <a:cs typeface="Arial" pitchFamily="34" charset="0"/>
            </a:endParaRPr>
          </a:p>
        </p:txBody>
      </p:sp>
      <p:sp>
        <p:nvSpPr>
          <p:cNvPr id="5"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10</a:t>
            </a:r>
            <a:endParaRPr lang="cs-CZ" sz="1600" dirty="0">
              <a:solidFill>
                <a:srgbClr val="7F7F7F"/>
              </a:solidFill>
            </a:endParaRPr>
          </a:p>
        </p:txBody>
      </p:sp>
    </p:spTree>
    <p:extLst>
      <p:ext uri="{BB962C8B-B14F-4D97-AF65-F5344CB8AC3E}">
        <p14:creationId xmlns:p14="http://schemas.microsoft.com/office/powerpoint/2010/main" val="4029468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a:spLocks noGrp="1"/>
          </p:cNvSpPr>
          <p:nvPr>
            <p:ph type="ctrTitle"/>
          </p:nvPr>
        </p:nvSpPr>
        <p:spPr>
          <a:xfrm>
            <a:off x="826690" y="274711"/>
            <a:ext cx="10819639" cy="1064674"/>
          </a:xfrm>
        </p:spPr>
        <p:txBody>
          <a:bodyPr>
            <a:noAutofit/>
          </a:bodyPr>
          <a:lstStyle/>
          <a:p>
            <a:r>
              <a:rPr lang="cs-CZ" dirty="0">
                <a:solidFill>
                  <a:srgbClr val="002E60"/>
                </a:solidFill>
              </a:rPr>
              <a:t>Integrovaný regionální operační program (MMR</a:t>
            </a:r>
            <a:r>
              <a:rPr lang="cs-CZ" dirty="0" smtClean="0">
                <a:solidFill>
                  <a:srgbClr val="002E60"/>
                </a:solidFill>
              </a:rPr>
              <a:t>) - </a:t>
            </a:r>
            <a:r>
              <a:rPr lang="cs-CZ" dirty="0" smtClean="0">
                <a:solidFill>
                  <a:srgbClr val="002E60"/>
                </a:solidFill>
                <a:ea typeface="+mn-ea"/>
              </a:rPr>
              <a:t>Revitalizace </a:t>
            </a:r>
            <a:r>
              <a:rPr lang="cs-CZ" dirty="0">
                <a:solidFill>
                  <a:srgbClr val="002E60"/>
                </a:solidFill>
                <a:ea typeface="+mn-ea"/>
              </a:rPr>
              <a:t>vybraných </a:t>
            </a:r>
            <a:r>
              <a:rPr lang="cs-CZ" dirty="0" smtClean="0">
                <a:solidFill>
                  <a:srgbClr val="002E60"/>
                </a:solidFill>
                <a:ea typeface="+mn-ea"/>
              </a:rPr>
              <a:t>památek </a:t>
            </a:r>
            <a:r>
              <a:rPr lang="cs-CZ" sz="1800" dirty="0">
                <a:solidFill>
                  <a:srgbClr val="002E60"/>
                </a:solidFill>
                <a:ea typeface="+mn-ea"/>
              </a:rPr>
              <a:t/>
            </a:r>
            <a:br>
              <a:rPr lang="cs-CZ" sz="1800" dirty="0">
                <a:solidFill>
                  <a:srgbClr val="002E60"/>
                </a:solidFill>
                <a:ea typeface="+mn-ea"/>
              </a:rPr>
            </a:br>
            <a:r>
              <a:rPr lang="cs-CZ" sz="2000" spc="40" dirty="0">
                <a:solidFill>
                  <a:srgbClr val="002E60"/>
                </a:solidFill>
              </a:rPr>
              <a:t>Specifický cíl 3.1 - Zefektivnění prezentace, posílení ochrany a rozvoje kulturního dědictví </a:t>
            </a:r>
            <a:r>
              <a:rPr lang="cs-CZ" sz="1800" spc="40" dirty="0">
                <a:solidFill>
                  <a:schemeClr val="tx1">
                    <a:lumMod val="75000"/>
                    <a:lumOff val="25000"/>
                  </a:schemeClr>
                </a:solidFill>
              </a:rPr>
              <a:t/>
            </a:r>
            <a:br>
              <a:rPr lang="cs-CZ" sz="1800" spc="40" dirty="0">
                <a:solidFill>
                  <a:schemeClr val="tx1">
                    <a:lumMod val="75000"/>
                    <a:lumOff val="25000"/>
                  </a:schemeClr>
                </a:solidFill>
              </a:rPr>
            </a:br>
            <a:endParaRPr lang="cs-CZ" sz="1800" dirty="0">
              <a:solidFill>
                <a:srgbClr val="002E60"/>
              </a:solidFill>
              <a:ea typeface="+mn-ea"/>
            </a:endParaRPr>
          </a:p>
        </p:txBody>
      </p:sp>
      <p:sp>
        <p:nvSpPr>
          <p:cNvPr id="2" name="Obdélník 1"/>
          <p:cNvSpPr/>
          <p:nvPr/>
        </p:nvSpPr>
        <p:spPr>
          <a:xfrm>
            <a:off x="4340504" y="5180413"/>
            <a:ext cx="6096000" cy="646331"/>
          </a:xfrm>
          <a:prstGeom prst="rect">
            <a:avLst/>
          </a:prstGeom>
        </p:spPr>
        <p:txBody>
          <a:bodyPr>
            <a:spAutoFit/>
          </a:bodyPr>
          <a:lstStyle/>
          <a:p>
            <a:r>
              <a:rPr lang="cs-CZ" dirty="0"/>
              <a:t/>
            </a:r>
            <a:br>
              <a:rPr lang="cs-CZ" dirty="0"/>
            </a:br>
            <a:endParaRPr lang="cs-CZ" dirty="0"/>
          </a:p>
        </p:txBody>
      </p:sp>
      <p:sp>
        <p:nvSpPr>
          <p:cNvPr id="10" name="Obdélník 9"/>
          <p:cNvSpPr/>
          <p:nvPr/>
        </p:nvSpPr>
        <p:spPr>
          <a:xfrm>
            <a:off x="826690" y="2293269"/>
            <a:ext cx="6561814" cy="3982629"/>
          </a:xfrm>
          <a:prstGeom prst="rect">
            <a:avLst/>
          </a:prstGeom>
        </p:spPr>
        <p:txBody>
          <a:bodyPr wrap="square">
            <a:spAutoFit/>
          </a:bodyPr>
          <a:lstStyle/>
          <a:p>
            <a:pPr marL="447675" lvl="0"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Podpora na revitalizaci a zatraktivnění památek zapsaných na Seznam světového dědictví UNESCO, památek zařazených na Indikativní seznam světového dědictví UNESCO v kategorii kulturní dědictví, národních kulturních památek k 1. 1. 2014 a památek evidovaných v Indikativním seznamu národních kulturních památek.</a:t>
            </a:r>
          </a:p>
          <a:p>
            <a:pPr lvl="0">
              <a:lnSpc>
                <a:spcPts val="2400"/>
              </a:lnSpc>
              <a:spcBef>
                <a:spcPct val="20000"/>
              </a:spcBef>
              <a:buClr>
                <a:srgbClr val="DD052A"/>
              </a:buClr>
              <a:defRPr/>
            </a:pPr>
            <a:endParaRPr lang="cs-CZ" sz="1600" spc="40" dirty="0" smtClean="0">
              <a:solidFill>
                <a:schemeClr val="tx1">
                  <a:lumMod val="75000"/>
                  <a:lumOff val="25000"/>
                </a:schemeClr>
              </a:solidFill>
              <a:latin typeface="Arial" pitchFamily="34" charset="0"/>
              <a:cs typeface="Arial" pitchFamily="34" charset="0"/>
            </a:endParaRPr>
          </a:p>
          <a:p>
            <a:pPr marL="447675" lvl="0" indent="-447675">
              <a:lnSpc>
                <a:spcPts val="2400"/>
              </a:lnSpc>
              <a:spcBef>
                <a:spcPct val="20000"/>
              </a:spcBef>
              <a:buClr>
                <a:srgbClr val="DD052A"/>
              </a:buClr>
              <a:buFont typeface="Arial" pitchFamily="34" charset="0"/>
              <a:buChar char="•"/>
              <a:defRPr/>
            </a:pPr>
            <a:r>
              <a:rPr lang="cs-CZ" sz="1600" spc="40" dirty="0" smtClean="0">
                <a:solidFill>
                  <a:schemeClr val="tx1">
                    <a:lumMod val="75000"/>
                    <a:lumOff val="25000"/>
                  </a:schemeClr>
                </a:solidFill>
                <a:latin typeface="Arial" pitchFamily="34" charset="0"/>
                <a:cs typeface="Arial" pitchFamily="34" charset="0"/>
              </a:rPr>
              <a:t>Předmětem podpory nebudou komerční turistická zařízení jako volnočasová zařízení, lázeňské provozy, ubytovací a stravovací zařízení</a:t>
            </a:r>
          </a:p>
          <a:p>
            <a:pPr>
              <a:lnSpc>
                <a:spcPts val="2400"/>
              </a:lnSpc>
              <a:spcBef>
                <a:spcPct val="20000"/>
              </a:spcBef>
              <a:buClr>
                <a:srgbClr val="DD052A"/>
              </a:buClr>
              <a:defRPr/>
            </a:pPr>
            <a:endParaRPr lang="cs-CZ" sz="1600" spc="40" dirty="0">
              <a:solidFill>
                <a:schemeClr val="tx1">
                  <a:lumMod val="75000"/>
                  <a:lumOff val="25000"/>
                </a:schemeClr>
              </a:solidFill>
              <a:latin typeface="Arial" pitchFamily="34" charset="0"/>
              <a:cs typeface="Arial" pitchFamily="34" charset="0"/>
            </a:endParaRPr>
          </a:p>
          <a:p>
            <a:pPr marL="447675" lvl="0" indent="-447675">
              <a:lnSpc>
                <a:spcPts val="2400"/>
              </a:lnSpc>
              <a:spcBef>
                <a:spcPct val="20000"/>
              </a:spcBef>
              <a:buClr>
                <a:srgbClr val="DD052A"/>
              </a:buClr>
              <a:buFont typeface="Arial" pitchFamily="34" charset="0"/>
              <a:buChar char="•"/>
              <a:defRPr/>
            </a:pPr>
            <a:endParaRPr lang="cs-CZ" sz="1600" spc="40" dirty="0">
              <a:solidFill>
                <a:schemeClr val="tx1">
                  <a:lumMod val="75000"/>
                  <a:lumOff val="25000"/>
                </a:schemeClr>
              </a:solidFill>
              <a:latin typeface="Arial" pitchFamily="34" charset="0"/>
              <a:cs typeface="Arial"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192" y="2293269"/>
            <a:ext cx="4293034" cy="3219775"/>
          </a:xfrm>
          <a:prstGeom prst="rect">
            <a:avLst/>
          </a:prstGeom>
        </p:spPr>
      </p:pic>
      <p:sp>
        <p:nvSpPr>
          <p:cNvPr id="7" name="Zástupný symbol pro číslo snímku 5"/>
          <p:cNvSpPr txBox="1">
            <a:spLocks/>
          </p:cNvSpPr>
          <p:nvPr/>
        </p:nvSpPr>
        <p:spPr>
          <a:xfrm>
            <a:off x="-24680" y="274711"/>
            <a:ext cx="571472" cy="500066"/>
          </a:xfrm>
          <a:prstGeom prst="rect">
            <a:avLst/>
          </a:prstGeom>
        </p:spPr>
        <p:txBody>
          <a:bodyPr/>
          <a:lstStyle>
            <a:lvl1pPr algn="r">
              <a:defRPr sz="1400" b="1">
                <a:solidFill>
                  <a:srgbClr val="002E60"/>
                </a:solidFill>
                <a:latin typeface="Arial" pitchFamily="34" charset="0"/>
                <a:cs typeface="Arial" pitchFamily="34" charset="0"/>
              </a:defRPr>
            </a:lvl1pPr>
          </a:lstStyle>
          <a:p>
            <a:pPr algn="ctr">
              <a:defRPr/>
            </a:pPr>
            <a:r>
              <a:rPr lang="cs-CZ" sz="1600" dirty="0" smtClean="0">
                <a:solidFill>
                  <a:srgbClr val="7F7F7F"/>
                </a:solidFill>
              </a:rPr>
              <a:t>19</a:t>
            </a:r>
            <a:endParaRPr lang="cs-CZ" sz="1600" dirty="0">
              <a:solidFill>
                <a:srgbClr val="7F7F7F"/>
              </a:solidFill>
            </a:endParaRPr>
          </a:p>
        </p:txBody>
      </p:sp>
    </p:spTree>
    <p:extLst>
      <p:ext uri="{BB962C8B-B14F-4D97-AF65-F5344CB8AC3E}">
        <p14:creationId xmlns:p14="http://schemas.microsoft.com/office/powerpoint/2010/main" val="408385833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21474</TotalTime>
  <Words>2352</Words>
  <Application>Microsoft Office PowerPoint</Application>
  <PresentationFormat>Širokoúhlá obrazovka</PresentationFormat>
  <Paragraphs>367</Paragraphs>
  <Slides>24</Slides>
  <Notes>24</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24</vt:i4>
      </vt:variant>
    </vt:vector>
  </HeadingPairs>
  <TitlesOfParts>
    <vt:vector size="27" baseType="lpstr">
      <vt:lpstr>Arial</vt:lpstr>
      <vt:lpstr>Calibri</vt:lpstr>
      <vt:lpstr>Motiv sady Office</vt:lpstr>
      <vt:lpstr>Prezentace aplikace PowerPoint</vt:lpstr>
      <vt:lpstr>Program na podporu podnikatelských nemovitostí a infrastruktury (Ministerstvo průmyslu a obchodu a CzechInvest) </vt:lpstr>
      <vt:lpstr>Operační program Životní prostředí (MŽP)  Specifický cíl 3.4: Odstranit a inventarizovat ekologické zátěže  </vt:lpstr>
      <vt:lpstr>Integrovaný regionální operační program (MMR)  Demolice budov v sociálně vyloučených lokalitách 2016</vt:lpstr>
      <vt:lpstr>Prezentace aplikace PowerPoint</vt:lpstr>
      <vt:lpstr>Integrovaný regionální operační program (MMR)  Specifický cíl 2.1 Zvýšení kvality dostupnosti služeb vedoucí k sociální inkluzi</vt:lpstr>
      <vt:lpstr>Integrovaný regionální operační program (MMR)  SC 2.2 Vznik nových a rozvoj existujících podnik. aktivit v oblasti sociálního podnikání </vt:lpstr>
      <vt:lpstr>Integrovaný regionální operační program (MMR)  SC 2.2 Vznik nových a rozvoj existujících podnik. aktivit v oblasti sociálního podnikání</vt:lpstr>
      <vt:lpstr>Integrovaný regionální operační program (MMR) - Revitalizace vybraných památek  Specifický cíl 3.1 - Zefektivnění prezentace, posílení ochrany a rozvoje kulturního dědictví  </vt:lpstr>
      <vt:lpstr>Integrovaný regionální operační program (MMR) - Revitalizace vybraných památek  Specifický cíl 3.1 - Zefektivnění prezentace, posílení ochrany a rozvoje kulturního dědictví  </vt:lpstr>
      <vt:lpstr>Integrovaný regionální operační program (MMR)  SC 4.1 Posílení komunitně vedeného místního rozvoje za účelem zvýšení kvality života ve venkovských oblastech a aktivizace místního potenciálu</vt:lpstr>
      <vt:lpstr>Integrovaný regionální operační program (MMR)  SC 4.1 Posílení komunitně vedeného místního rozvoje za účelem zvýšení kvality života ve venkovských oblastech a aktivizace místního potenciálu</vt:lpstr>
      <vt:lpstr>Podpora bydlení 2016 – 2020 (MMR)</vt:lpstr>
      <vt:lpstr>Státní fond rozvoje bydlení (MMR)</vt:lpstr>
      <vt:lpstr>Státní fond rozvoje bydlení (MMR)</vt:lpstr>
      <vt:lpstr>Podpora obnovy kulturních památek prostřednictvím obcí s rozšířenou působností (Ministerstvo kultury)</vt:lpstr>
      <vt:lpstr>Havarijní program (Ministerstvo kultury)</vt:lpstr>
      <vt:lpstr>Program péče o vesnické památkové rezervace, vesnické památkové zóny a krajinné památkové zóny (Ministerstvo kultury)</vt:lpstr>
      <vt:lpstr>Program regenerace městských památkových rezervací a městských památkových zón (Ministerstvo kultury)</vt:lpstr>
      <vt:lpstr>Program záchrany architektonického dědictví  (Ministerstvo kultury)</vt:lpstr>
      <vt:lpstr>Obnova památek</vt:lpstr>
      <vt:lpstr>Program přeshraniční spolupráce mezi Svobodným státem Sasko a ČR  Investiční priorita 6 c) Zachování, ochrana, propagace a rozvoj přírodního a kulturního dědictví </vt:lpstr>
      <vt:lpstr>Odkazy </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Hájková Alena</cp:lastModifiedBy>
  <cp:revision>168</cp:revision>
  <cp:lastPrinted>2016-08-25T16:45:38Z</cp:lastPrinted>
  <dcterms:created xsi:type="dcterms:W3CDTF">2016-08-10T16:50:44Z</dcterms:created>
  <dcterms:modified xsi:type="dcterms:W3CDTF">2016-12-05T10:13:40Z</dcterms:modified>
</cp:coreProperties>
</file>