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3" r:id="rId4"/>
    <p:sldId id="261" r:id="rId5"/>
    <p:sldId id="265" r:id="rId6"/>
    <p:sldId id="264" r:id="rId7"/>
    <p:sldId id="273" r:id="rId8"/>
    <p:sldId id="262" r:id="rId9"/>
    <p:sldId id="274" r:id="rId10"/>
    <p:sldId id="267" r:id="rId11"/>
    <p:sldId id="275" r:id="rId12"/>
    <p:sldId id="268" r:id="rId13"/>
    <p:sldId id="281" r:id="rId14"/>
    <p:sldId id="28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74"/>
  </p:normalViewPr>
  <p:slideViewPr>
    <p:cSldViewPr snapToGrid="0" snapToObjects="1">
      <p:cViewPr>
        <p:scale>
          <a:sx n="80" d="100"/>
          <a:sy n="80" d="100"/>
        </p:scale>
        <p:origin x="-102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14D77-1594-4382-AE0D-FA8EAA5DD7E7}" type="datetimeFigureOut">
              <a:rPr lang="cs-CZ" smtClean="0"/>
              <a:t>13.4.2018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E6216-B930-47FC-A88A-76441625E8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19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4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12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6216-B930-47FC-A88A-76441625E8F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7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95D9-2697-4B61-9547-DBF16D6E627B}" type="datetime1">
              <a:rPr lang="en-GB" smtClean="0"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3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8B56-AEE4-4641-B94E-DAB8B2F2755A}" type="datetime1">
              <a:rPr lang="en-GB" smtClean="0"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1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B784-BCB9-49BE-BD40-295BB8FCE3D1}" type="datetime1">
              <a:rPr lang="en-GB" smtClean="0"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7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4792-7A30-47DE-A8E1-6F50F4F5A92D}" type="datetime1">
              <a:rPr lang="en-GB" smtClean="0"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8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8755-BF6A-4CB2-BDBB-11A5EEEC47CE}" type="datetime1">
              <a:rPr lang="en-GB" smtClean="0"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4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C6DD9-B464-4FF3-A6CB-D659B9B29834}" type="datetime1">
              <a:rPr lang="en-GB" smtClean="0"/>
              <a:t>13/04/2018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9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9B7C-2988-4FF2-AC23-86B6555F2504}" type="datetime1">
              <a:rPr lang="en-GB" smtClean="0"/>
              <a:t>13/04/2018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33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2BBB-1DC6-47D1-916B-40FAF4CC940D}" type="datetime1">
              <a:rPr lang="en-GB" smtClean="0"/>
              <a:t>13/04/2018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4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B34D-1545-41F4-B3BA-D365AB86D7DA}" type="datetime1">
              <a:rPr lang="en-GB" smtClean="0"/>
              <a:t>13/04/2018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89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F563-C336-4035-B1D6-8EA1C0567BDD}" type="datetime1">
              <a:rPr lang="en-GB" smtClean="0"/>
              <a:t>13/04/2018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52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CC11-426F-43AD-B507-F01BFBDBD95C}" type="datetime1">
              <a:rPr lang="en-GB" smtClean="0"/>
              <a:t>13/04/2018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8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45A5-A9DB-411C-9A65-3445545906BA}" type="datetime1">
              <a:rPr lang="en-GB" smtClean="0"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17D80-4E7E-5943-95E5-88255B005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2DFA9.1685A4D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47" y="388677"/>
            <a:ext cx="11155908" cy="3390901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(Ne)rovné odměňování žen a mužů v ČR  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/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Projekt 22 % K ROVNOSTI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838199" y="3219450"/>
            <a:ext cx="45719" cy="942974"/>
          </a:xfrm>
        </p:spPr>
        <p:txBody>
          <a:bodyPr>
            <a:normAutofit/>
          </a:bodyPr>
          <a:lstStyle/>
          <a:p>
            <a:pPr marL="0" indent="0" algn="r">
              <a:spcBef>
                <a:spcPts val="600"/>
              </a:spcBef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endParaRPr lang="cs-CZ" sz="2000" dirty="0">
              <a:solidFill>
                <a:schemeClr val="bg1"/>
              </a:solidFill>
            </a:endParaRPr>
          </a:p>
          <a:p>
            <a:pPr algn="l"/>
            <a:endParaRPr lang="cs-CZ" sz="2000" dirty="0">
              <a:solidFill>
                <a:schemeClr val="bg1"/>
              </a:solidFill>
            </a:endParaRPr>
          </a:p>
          <a:p>
            <a:pPr algn="l"/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5930378" y="3458143"/>
            <a:ext cx="5562600" cy="2052750"/>
          </a:xfrm>
        </p:spPr>
        <p:txBody>
          <a:bodyPr>
            <a:normAutofit/>
          </a:bodyPr>
          <a:lstStyle/>
          <a:p>
            <a:pPr marL="0" indent="0" algn="r">
              <a:spcBef>
                <a:spcPts val="3000"/>
              </a:spcBef>
              <a:buNone/>
            </a:pPr>
            <a:endParaRPr lang="cs-CZ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72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mužů: řešení I.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81" y="788163"/>
            <a:ext cx="11477768" cy="5827495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cs-CZ" sz="9200" dirty="0">
              <a:solidFill>
                <a:schemeClr val="bg1"/>
              </a:solidFill>
            </a:endParaRP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Podpora slaďování rodinného a profesního života </a:t>
            </a:r>
            <a:r>
              <a:rPr lang="cs-CZ" sz="10000" dirty="0">
                <a:solidFill>
                  <a:schemeClr val="bg1"/>
                </a:solidFill>
              </a:rPr>
              <a:t>– kvalitní a finančně i místně dostupné služby (před)školní péče (</a:t>
            </a:r>
            <a:r>
              <a:rPr lang="cs-CZ" sz="10000" dirty="0" err="1">
                <a:solidFill>
                  <a:schemeClr val="bg1"/>
                </a:solidFill>
              </a:rPr>
              <a:t>mikrojesle</a:t>
            </a:r>
            <a:r>
              <a:rPr lang="cs-CZ" sz="10000" dirty="0">
                <a:solidFill>
                  <a:schemeClr val="bg1"/>
                </a:solidFill>
              </a:rPr>
              <a:t>, školky, dětské skupiny, družiny)</a:t>
            </a: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Podpora vyššího zapojení mužů-otců do péče </a:t>
            </a:r>
            <a:r>
              <a:rPr lang="cs-CZ" sz="10000" dirty="0">
                <a:solidFill>
                  <a:schemeClr val="bg1"/>
                </a:solidFill>
              </a:rPr>
              <a:t>– otcovská poporodní péče a osvěta</a:t>
            </a: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Optimální nastavení volna na péči o děti i seniory/</a:t>
            </a:r>
            <a:r>
              <a:rPr lang="cs-CZ" sz="10000" b="1" dirty="0" err="1">
                <a:solidFill>
                  <a:schemeClr val="bg1"/>
                </a:solidFill>
              </a:rPr>
              <a:t>ky</a:t>
            </a:r>
            <a:r>
              <a:rPr lang="cs-CZ" sz="10000" b="1" dirty="0">
                <a:solidFill>
                  <a:schemeClr val="bg1"/>
                </a:solidFill>
              </a:rPr>
              <a:t> </a:t>
            </a:r>
            <a:r>
              <a:rPr lang="cs-CZ" sz="10000" dirty="0">
                <a:solidFill>
                  <a:schemeClr val="bg1"/>
                </a:solidFill>
              </a:rPr>
              <a:t>– rychlejší čerpání rodičovské dovolené, ošetřovatelské volno </a:t>
            </a: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Osvětová a informační činnost </a:t>
            </a:r>
            <a:r>
              <a:rPr lang="cs-CZ" sz="10000" dirty="0">
                <a:solidFill>
                  <a:schemeClr val="bg1"/>
                </a:solidFill>
              </a:rPr>
              <a:t>– zvyšování povědomí o problému, otevírání diskuze</a:t>
            </a: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M</a:t>
            </a:r>
            <a:r>
              <a:rPr lang="cs-CZ" sz="10000" b="1" dirty="0" smtClean="0">
                <a:solidFill>
                  <a:schemeClr val="bg1"/>
                </a:solidFill>
              </a:rPr>
              <a:t>anuály </a:t>
            </a:r>
            <a:r>
              <a:rPr lang="cs-CZ" sz="10000" b="1" dirty="0">
                <a:solidFill>
                  <a:schemeClr val="bg1"/>
                </a:solidFill>
              </a:rPr>
              <a:t>platového vyjednávání na úřadech práce</a:t>
            </a:r>
          </a:p>
          <a:p>
            <a:pPr algn="just">
              <a:lnSpc>
                <a:spcPts val="4000"/>
              </a:lnSpc>
            </a:pPr>
            <a:r>
              <a:rPr lang="cs-CZ" sz="9600" b="1" dirty="0">
                <a:solidFill>
                  <a:schemeClr val="bg1"/>
                </a:solidFill>
              </a:rPr>
              <a:t>Podpora firem a institucí v prosazování rovného zacházení </a:t>
            </a:r>
            <a:r>
              <a:rPr lang="cs-CZ" sz="9600" dirty="0">
                <a:solidFill>
                  <a:schemeClr val="bg1"/>
                </a:solidFill>
              </a:rPr>
              <a:t>– kolektivní smlouvy a vyjednávání</a:t>
            </a:r>
            <a:endParaRPr lang="cs-CZ" sz="9600" b="1" dirty="0">
              <a:solidFill>
                <a:schemeClr val="bg1"/>
              </a:solidFill>
            </a:endParaRPr>
          </a:p>
          <a:p>
            <a:pPr lvl="0" algn="just">
              <a:lnSpc>
                <a:spcPts val="4000"/>
              </a:lnSpc>
            </a:pPr>
            <a:endParaRPr lang="cs-CZ" sz="10000" dirty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9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13647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mužů: řešení II.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81" y="832514"/>
            <a:ext cx="11477768" cy="393055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cs-CZ" sz="9200" dirty="0">
              <a:solidFill>
                <a:schemeClr val="bg1"/>
              </a:solidFill>
            </a:endParaRP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Transparentní systémy odměňování a kariérního postupu na pracovišti </a:t>
            </a:r>
            <a:r>
              <a:rPr lang="cs-CZ" sz="10000" dirty="0">
                <a:solidFill>
                  <a:schemeClr val="bg1"/>
                </a:solidFill>
              </a:rPr>
              <a:t>– softwary na testování platových politik (</a:t>
            </a:r>
            <a:r>
              <a:rPr lang="cs-CZ" sz="10000" dirty="0" err="1">
                <a:solidFill>
                  <a:schemeClr val="bg1"/>
                </a:solidFill>
              </a:rPr>
              <a:t>Logib</a:t>
            </a:r>
            <a:r>
              <a:rPr lang="cs-CZ" sz="10000" dirty="0">
                <a:solidFill>
                  <a:schemeClr val="bg1"/>
                </a:solidFill>
              </a:rPr>
              <a:t>), mzdová kalkulačka, genderové audity</a:t>
            </a: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Kontrola rovného odměňování ze strany Státního úřadu inspekce práce</a:t>
            </a:r>
            <a:endParaRPr lang="cs-CZ" sz="10000" dirty="0">
              <a:solidFill>
                <a:schemeClr val="bg1"/>
              </a:solidFill>
            </a:endParaRP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Podpora flexibilních forem práce, sdílených pracovních míst a návazná úprava zákoníku práce </a:t>
            </a:r>
            <a:r>
              <a:rPr lang="cs-CZ" sz="10000" dirty="0">
                <a:solidFill>
                  <a:schemeClr val="bg1"/>
                </a:solidFill>
              </a:rPr>
              <a:t>ve spolupráci se sociálními partnery</a:t>
            </a: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Vzdělávací systém motivující ženy/dívky k většímu zapojení se do „mužských“ oborů </a:t>
            </a:r>
            <a:r>
              <a:rPr lang="cs-CZ" sz="10000" dirty="0">
                <a:solidFill>
                  <a:schemeClr val="bg1"/>
                </a:solidFill>
              </a:rPr>
              <a:t>(a naopak i motivující muže/chlapce do většího zapojení se do oborů „ženských“)</a:t>
            </a:r>
          </a:p>
          <a:p>
            <a:pPr lvl="0"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Debata na úrovni </a:t>
            </a:r>
            <a:r>
              <a:rPr lang="cs-CZ" sz="10000" b="1" dirty="0" smtClean="0">
                <a:solidFill>
                  <a:schemeClr val="bg1"/>
                </a:solidFill>
              </a:rPr>
              <a:t>tripartity o </a:t>
            </a:r>
            <a:r>
              <a:rPr lang="cs-CZ" sz="10000" b="1" dirty="0">
                <a:solidFill>
                  <a:schemeClr val="bg1"/>
                </a:solidFill>
              </a:rPr>
              <a:t>dopadech mzdových rozdílů na domácnosti, zaměstnavatele i hospodářství ČR</a:t>
            </a:r>
            <a:endParaRPr lang="cs-CZ" sz="10000" dirty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10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5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96" y="0"/>
            <a:ext cx="11112689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Vliv kolektivního vyjednávání na rozdíly v odměňování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81" y="910992"/>
            <a:ext cx="11477768" cy="54385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600" dirty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11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Zástupný symbol pro obsah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88" y="1919926"/>
            <a:ext cx="7874230" cy="459171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36896" y="1019246"/>
            <a:ext cx="10526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Ve firmách s uzavřenou </a:t>
            </a:r>
            <a:r>
              <a:rPr lang="cs-CZ" sz="2400" b="1" dirty="0">
                <a:solidFill>
                  <a:schemeClr val="bg1"/>
                </a:solidFill>
              </a:rPr>
              <a:t>kolektivní smlouvou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jsou menší rozdíly v odměňování a zároveň i vyšší průměrné mzdy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074988" y="6516706"/>
            <a:ext cx="6332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+mj-lt"/>
              </a:rPr>
              <a:t>Zdroj</a:t>
            </a:r>
            <a:r>
              <a:rPr lang="cs-CZ" sz="1200" dirty="0" smtClean="0">
                <a:solidFill>
                  <a:schemeClr val="bg1"/>
                </a:solidFill>
                <a:latin typeface="+mj-lt"/>
              </a:rPr>
              <a:t>: Křížková, </a:t>
            </a:r>
            <a:r>
              <a:rPr lang="cs-CZ" sz="1200" dirty="0" err="1" smtClean="0">
                <a:solidFill>
                  <a:schemeClr val="bg1"/>
                </a:solidFill>
                <a:latin typeface="+mj-lt"/>
              </a:rPr>
              <a:t>Vohlídalová</a:t>
            </a:r>
            <a:r>
              <a:rPr lang="cs-CZ" sz="1200" dirty="0" smtClean="0">
                <a:solidFill>
                  <a:schemeClr val="bg1"/>
                </a:solidFill>
                <a:latin typeface="+mj-lt"/>
              </a:rPr>
              <a:t>, Pospíšilová, Maříková, 2017</a:t>
            </a:r>
            <a:endParaRPr lang="cs-CZ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3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55" y="-124691"/>
            <a:ext cx="12172951" cy="1325563"/>
          </a:xfrm>
        </p:spPr>
        <p:txBody>
          <a:bodyPr>
            <a:no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Logib</a:t>
            </a:r>
            <a:r>
              <a:rPr lang="cs-CZ" dirty="0">
                <a:solidFill>
                  <a:schemeClr val="bg1"/>
                </a:solidFill>
              </a:rPr>
              <a:t> – testovací nástroj pro zaměstnavatele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90" y="836064"/>
            <a:ext cx="11787545" cy="5885411"/>
          </a:xfrm>
        </p:spPr>
        <p:txBody>
          <a:bodyPr>
            <a:normAutofit fontScale="92500"/>
          </a:bodyPr>
          <a:lstStyle/>
          <a:p>
            <a:pPr algn="just">
              <a:lnSpc>
                <a:spcPts val="4000"/>
              </a:lnSpc>
            </a:pPr>
            <a:r>
              <a:rPr lang="cs-CZ" sz="2600" dirty="0" smtClean="0">
                <a:solidFill>
                  <a:schemeClr val="bg1"/>
                </a:solidFill>
              </a:rPr>
              <a:t>V </a:t>
            </a:r>
            <a:r>
              <a:rPr lang="cs-CZ" sz="2600" b="1" dirty="0">
                <a:solidFill>
                  <a:schemeClr val="bg1"/>
                </a:solidFill>
              </a:rPr>
              <a:t>soukromé i veřejné </a:t>
            </a:r>
            <a:r>
              <a:rPr lang="cs-CZ" sz="2600" dirty="0">
                <a:solidFill>
                  <a:schemeClr val="bg1"/>
                </a:solidFill>
              </a:rPr>
              <a:t>sféře</a:t>
            </a:r>
          </a:p>
          <a:p>
            <a:pPr algn="just">
              <a:lnSpc>
                <a:spcPts val="4000"/>
              </a:lnSpc>
            </a:pPr>
            <a:r>
              <a:rPr lang="cs-CZ" sz="2600" dirty="0">
                <a:solidFill>
                  <a:schemeClr val="bg1"/>
                </a:solidFill>
              </a:rPr>
              <a:t>Vyvinutý ve </a:t>
            </a:r>
            <a:r>
              <a:rPr lang="cs-CZ" sz="2600" b="1" dirty="0">
                <a:solidFill>
                  <a:schemeClr val="bg1"/>
                </a:solidFill>
              </a:rPr>
              <a:t>Švýcarsku</a:t>
            </a:r>
            <a:r>
              <a:rPr lang="cs-CZ" sz="2600" dirty="0">
                <a:solidFill>
                  <a:schemeClr val="bg1"/>
                </a:solidFill>
              </a:rPr>
              <a:t> pro </a:t>
            </a:r>
            <a:r>
              <a:rPr lang="cs-CZ" sz="2600" b="1" dirty="0">
                <a:solidFill>
                  <a:schemeClr val="bg1"/>
                </a:solidFill>
              </a:rPr>
              <a:t>Federální agenturu pro genderovou rovnost </a:t>
            </a:r>
            <a:r>
              <a:rPr lang="cs-CZ" sz="2600" dirty="0">
                <a:solidFill>
                  <a:schemeClr val="bg1"/>
                </a:solidFill>
              </a:rPr>
              <a:t>(FOGE)</a:t>
            </a:r>
          </a:p>
          <a:p>
            <a:pPr algn="just">
              <a:lnSpc>
                <a:spcPts val="4000"/>
              </a:lnSpc>
            </a:pPr>
            <a:r>
              <a:rPr lang="cs-CZ" sz="2600" dirty="0">
                <a:solidFill>
                  <a:schemeClr val="bg1"/>
                </a:solidFill>
              </a:rPr>
              <a:t>Potvrzen vědeckou evaluací v roce 2015 na vzorku 1305 zaměstnavatelů (Universita v St. </a:t>
            </a:r>
            <a:r>
              <a:rPr lang="cs-CZ" sz="2600" dirty="0" err="1">
                <a:solidFill>
                  <a:schemeClr val="bg1"/>
                </a:solidFill>
              </a:rPr>
              <a:t>Gallenu</a:t>
            </a:r>
            <a:r>
              <a:rPr lang="cs-CZ" sz="2600" dirty="0">
                <a:solidFill>
                  <a:schemeClr val="bg1"/>
                </a:solidFill>
              </a:rPr>
              <a:t>)</a:t>
            </a:r>
          </a:p>
          <a:p>
            <a:pPr algn="just">
              <a:lnSpc>
                <a:spcPts val="4000"/>
              </a:lnSpc>
            </a:pPr>
            <a:r>
              <a:rPr lang="cs-CZ" sz="2600" dirty="0">
                <a:solidFill>
                  <a:schemeClr val="bg1"/>
                </a:solidFill>
              </a:rPr>
              <a:t>Mezinárodně uznaný, otestovaný a dostupný zdarma</a:t>
            </a:r>
          </a:p>
          <a:p>
            <a:pPr algn="just">
              <a:lnSpc>
                <a:spcPts val="4000"/>
              </a:lnSpc>
            </a:pPr>
            <a:r>
              <a:rPr lang="cs-CZ" sz="2600" b="1" dirty="0">
                <a:solidFill>
                  <a:schemeClr val="bg1"/>
                </a:solidFill>
              </a:rPr>
              <a:t>2 cíle</a:t>
            </a:r>
          </a:p>
          <a:p>
            <a:pPr lvl="1" algn="just">
              <a:lnSpc>
                <a:spcPts val="4000"/>
              </a:lnSpc>
            </a:pPr>
            <a:r>
              <a:rPr lang="cs-CZ" sz="2600" dirty="0">
                <a:solidFill>
                  <a:schemeClr val="bg1"/>
                </a:solidFill>
              </a:rPr>
              <a:t>Umožnit zaměstnavatelům, aby mohli kdykoli sami ověřovat své odměňování uvnitř </a:t>
            </a:r>
            <a:r>
              <a:rPr lang="cs-CZ" sz="2600" dirty="0" smtClean="0">
                <a:solidFill>
                  <a:schemeClr val="bg1"/>
                </a:solidFill>
              </a:rPr>
              <a:t>organizace</a:t>
            </a:r>
            <a:endParaRPr lang="cs-CZ" sz="2600" dirty="0">
              <a:solidFill>
                <a:schemeClr val="bg1"/>
              </a:solidFill>
            </a:endParaRPr>
          </a:p>
          <a:p>
            <a:pPr lvl="1" algn="just">
              <a:lnSpc>
                <a:spcPts val="4000"/>
              </a:lnSpc>
            </a:pPr>
            <a:r>
              <a:rPr lang="cs-CZ" sz="2600" dirty="0">
                <a:solidFill>
                  <a:schemeClr val="bg1"/>
                </a:solidFill>
              </a:rPr>
              <a:t>Pro veřejné zakázky nástroj veřejné kontroly, uchazeči musí předložit výstup z analýzy </a:t>
            </a:r>
            <a:r>
              <a:rPr lang="cs-CZ" sz="2600" dirty="0" err="1">
                <a:solidFill>
                  <a:schemeClr val="bg1"/>
                </a:solidFill>
              </a:rPr>
              <a:t>Logib</a:t>
            </a:r>
            <a:r>
              <a:rPr lang="cs-CZ" sz="2600" dirty="0">
                <a:solidFill>
                  <a:schemeClr val="bg1"/>
                </a:solidFill>
              </a:rPr>
              <a:t> a tím doložit, že rovné odměňování je v organizaci respektováno a </a:t>
            </a:r>
            <a:r>
              <a:rPr lang="cs-CZ" sz="2600" dirty="0" smtClean="0">
                <a:solidFill>
                  <a:schemeClr val="bg1"/>
                </a:solidFill>
              </a:rPr>
              <a:t>praktikováno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  <a:p>
            <a:pPr algn="just">
              <a:lnSpc>
                <a:spcPts val="4000"/>
              </a:lnSpc>
            </a:pPr>
            <a:endParaRPr lang="cs-CZ" sz="84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14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8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03" y="-58536"/>
            <a:ext cx="12172951" cy="1325563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Logib-CZ v projektu 22 % K ROVNOSTI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55" y="604246"/>
            <a:ext cx="11787545" cy="6464767"/>
          </a:xfrm>
        </p:spPr>
        <p:txBody>
          <a:bodyPr>
            <a:normAutofit/>
          </a:bodyPr>
          <a:lstStyle/>
          <a:p>
            <a:pPr marL="457200" lvl="1" indent="0" algn="just">
              <a:lnSpc>
                <a:spcPts val="4000"/>
              </a:lnSpc>
              <a:buNone/>
            </a:pPr>
            <a:endParaRPr lang="cs-CZ" sz="51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cs-CZ" dirty="0" smtClean="0">
                <a:solidFill>
                  <a:schemeClr val="bg1"/>
                </a:solidFill>
              </a:rPr>
              <a:t>Transformace a zavádění do českého prostředí</a:t>
            </a:r>
            <a:endParaRPr lang="cs-CZ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cs-CZ" dirty="0">
                <a:solidFill>
                  <a:schemeClr val="bg1"/>
                </a:solidFill>
              </a:rPr>
              <a:t>Pilotní testování</a:t>
            </a:r>
          </a:p>
          <a:p>
            <a:pPr lvl="1">
              <a:lnSpc>
                <a:spcPts val="4000"/>
              </a:lnSpc>
            </a:pPr>
            <a:r>
              <a:rPr lang="cs-CZ" dirty="0">
                <a:solidFill>
                  <a:schemeClr val="bg1"/>
                </a:solidFill>
              </a:rPr>
              <a:t>u 30 zaměstnavatelů – v obchodních společnostech (včetně obchodních společností s většinovou majetkovou účastí státu), ve veřejném sektoru a dalších zaměstnavatelských organizacích různé velikosti a zaměření</a:t>
            </a:r>
          </a:p>
          <a:p>
            <a:pPr>
              <a:lnSpc>
                <a:spcPts val="4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 lvl="1">
              <a:lnSpc>
                <a:spcPts val="4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15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71" y="217796"/>
            <a:ext cx="11426841" cy="120811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Moc  vám děkujeme za pozornost a přejeme hezký den!</a:t>
            </a:r>
            <a:br>
              <a:rPr lang="cs-CZ" b="1" dirty="0">
                <a:solidFill>
                  <a:schemeClr val="bg1"/>
                </a:solidFill>
              </a:rPr>
            </a:b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838199" y="3219450"/>
            <a:ext cx="45719" cy="942974"/>
          </a:xfrm>
        </p:spPr>
        <p:txBody>
          <a:bodyPr>
            <a:normAutofit/>
          </a:bodyPr>
          <a:lstStyle/>
          <a:p>
            <a:pPr marL="0" indent="0" algn="r">
              <a:spcBef>
                <a:spcPts val="600"/>
              </a:spcBef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endParaRPr lang="cs-CZ" sz="2000" dirty="0">
              <a:solidFill>
                <a:schemeClr val="bg1"/>
              </a:solidFill>
            </a:endParaRPr>
          </a:p>
          <a:p>
            <a:pPr algn="l"/>
            <a:endParaRPr lang="cs-CZ" sz="2000" dirty="0">
              <a:solidFill>
                <a:schemeClr val="bg1"/>
              </a:solidFill>
            </a:endParaRPr>
          </a:p>
          <a:p>
            <a:pPr algn="l"/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3922857" y="5218122"/>
            <a:ext cx="4480872" cy="70428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cs-CZ" sz="2600" b="1" dirty="0">
                <a:solidFill>
                  <a:schemeClr val="bg1"/>
                </a:solidFill>
              </a:rPr>
              <a:t>www.rovnaodmena.cz</a:t>
            </a:r>
          </a:p>
          <a:p>
            <a:pPr marL="0" indent="0" algn="ctr">
              <a:spcBef>
                <a:spcPts val="3000"/>
              </a:spcBef>
              <a:buNone/>
            </a:pP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spcBef>
                <a:spcPts val="3000"/>
              </a:spcBef>
              <a:buNone/>
            </a:pPr>
            <a:endParaRPr lang="cs-CZ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465613" y="5570263"/>
            <a:ext cx="737235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chemeClr val="bg1"/>
                </a:solidFill>
              </a:rPr>
              <a:t>Ministerstvo práce a sociálních </a:t>
            </a:r>
            <a:r>
              <a:rPr lang="cs-CZ" sz="1500" dirty="0" smtClean="0">
                <a:solidFill>
                  <a:schemeClr val="bg1"/>
                </a:solidFill>
              </a:rPr>
              <a:t>věcí</a:t>
            </a:r>
            <a:endParaRPr lang="cs-CZ" sz="1500" dirty="0">
              <a:solidFill>
                <a:schemeClr val="bg1"/>
              </a:solidFill>
            </a:endParaRPr>
          </a:p>
          <a:p>
            <a:pPr algn="ctr"/>
            <a:r>
              <a:rPr lang="cs-CZ" sz="1500" dirty="0">
                <a:solidFill>
                  <a:schemeClr val="bg1"/>
                </a:solidFill>
              </a:rPr>
              <a:t>Odbor rodinné politiky a politiky stárnutí</a:t>
            </a:r>
          </a:p>
          <a:p>
            <a:pPr algn="ctr"/>
            <a:r>
              <a:rPr lang="cs-CZ" sz="1500" dirty="0">
                <a:solidFill>
                  <a:schemeClr val="bg1"/>
                </a:solidFill>
              </a:rPr>
              <a:t>Projekt 22 % K ROVNOSTI</a:t>
            </a:r>
          </a:p>
          <a:p>
            <a:pPr algn="ctr"/>
            <a:r>
              <a:rPr lang="cs-CZ" sz="1500" dirty="0">
                <a:solidFill>
                  <a:schemeClr val="bg1"/>
                </a:solidFill>
              </a:rPr>
              <a:t>tel.</a:t>
            </a:r>
            <a:r>
              <a:rPr lang="en-US" sz="1500" dirty="0">
                <a:solidFill>
                  <a:schemeClr val="bg1"/>
                </a:solidFill>
              </a:rPr>
              <a:t>: </a:t>
            </a:r>
            <a:r>
              <a:rPr lang="cs-CZ" sz="1500" dirty="0">
                <a:solidFill>
                  <a:schemeClr val="bg1"/>
                </a:solidFill>
              </a:rPr>
              <a:t>221 922 758, 777 435 292</a:t>
            </a:r>
          </a:p>
          <a:p>
            <a:pPr algn="ctr"/>
            <a:r>
              <a:rPr lang="cs-CZ" sz="1500" dirty="0">
                <a:solidFill>
                  <a:schemeClr val="bg1"/>
                </a:solidFill>
              </a:rPr>
              <a:t>e-mail: </a:t>
            </a:r>
            <a:r>
              <a:rPr lang="cs-CZ" sz="1500" dirty="0" smtClean="0">
                <a:solidFill>
                  <a:schemeClr val="bg1"/>
                </a:solidFill>
              </a:rPr>
              <a:t>kristyna.hondlikova@mpsv.cz, klaudia.teichmanova@mpsv.cz </a:t>
            </a:r>
            <a:endParaRPr lang="cs-CZ" sz="1500" dirty="0">
              <a:solidFill>
                <a:schemeClr val="bg1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85" y="872722"/>
            <a:ext cx="6499205" cy="434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6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-136477"/>
            <a:ext cx="10982468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Projekt MPSV 22 % K ROVNOSTI* (2015–2020)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232" y="1017048"/>
            <a:ext cx="11253717" cy="5011996"/>
          </a:xfrm>
        </p:spPr>
        <p:txBody>
          <a:bodyPr>
            <a:noAutofit/>
          </a:bodyPr>
          <a:lstStyle/>
          <a:p>
            <a:pPr lvl="0" algn="just"/>
            <a:r>
              <a:rPr lang="cs-CZ" sz="2000" b="1" dirty="0">
                <a:solidFill>
                  <a:schemeClr val="bg1"/>
                </a:solidFill>
              </a:rPr>
              <a:t>Řeší problém </a:t>
            </a:r>
            <a:r>
              <a:rPr lang="cs-CZ" sz="2000" dirty="0">
                <a:solidFill>
                  <a:schemeClr val="bg1"/>
                </a:solidFill>
              </a:rPr>
              <a:t>nerovného odměňování žen a mužů </a:t>
            </a:r>
            <a:r>
              <a:rPr lang="cs-CZ" sz="2000" b="1" dirty="0">
                <a:solidFill>
                  <a:schemeClr val="bg1"/>
                </a:solidFill>
              </a:rPr>
              <a:t>komplexně </a:t>
            </a:r>
            <a:r>
              <a:rPr lang="cs-CZ" sz="2000" dirty="0">
                <a:solidFill>
                  <a:schemeClr val="bg1"/>
                </a:solidFill>
              </a:rPr>
              <a:t>a do řešení </a:t>
            </a:r>
            <a:r>
              <a:rPr lang="cs-CZ" sz="2000" b="1" dirty="0">
                <a:solidFill>
                  <a:schemeClr val="bg1"/>
                </a:solidFill>
              </a:rPr>
              <a:t>zapojuje klíčové aktéry</a:t>
            </a:r>
            <a:r>
              <a:rPr lang="cs-CZ" sz="2000" dirty="0">
                <a:solidFill>
                  <a:schemeClr val="bg1"/>
                </a:solidFill>
              </a:rPr>
              <a:t>, jako jsou </a:t>
            </a:r>
            <a:r>
              <a:rPr lang="cs-CZ" sz="2000" b="1" dirty="0">
                <a:solidFill>
                  <a:schemeClr val="bg1"/>
                </a:solidFill>
              </a:rPr>
              <a:t>Státní úřad inspekce práce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b="1" dirty="0">
                <a:solidFill>
                  <a:schemeClr val="bg1"/>
                </a:solidFill>
              </a:rPr>
              <a:t>úřady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b="1" dirty="0">
                <a:solidFill>
                  <a:schemeClr val="bg1"/>
                </a:solidFill>
              </a:rPr>
              <a:t>práce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b="1" dirty="0">
                <a:solidFill>
                  <a:schemeClr val="bg1"/>
                </a:solidFill>
              </a:rPr>
              <a:t>sociální a hospodářští partneři</a:t>
            </a:r>
            <a:r>
              <a:rPr lang="cs-CZ" sz="2000" dirty="0">
                <a:solidFill>
                  <a:schemeClr val="bg1"/>
                </a:solidFill>
              </a:rPr>
              <a:t> a </a:t>
            </a:r>
            <a:r>
              <a:rPr lang="cs-CZ" sz="2000" b="1" dirty="0">
                <a:solidFill>
                  <a:schemeClr val="bg1"/>
                </a:solidFill>
              </a:rPr>
              <a:t>konkrétní zaměstnavatelé</a:t>
            </a:r>
          </a:p>
          <a:p>
            <a:pPr lvl="0" algn="just"/>
            <a:r>
              <a:rPr lang="cs-CZ" sz="2000" b="1" dirty="0">
                <a:solidFill>
                  <a:schemeClr val="bg1"/>
                </a:solidFill>
              </a:rPr>
              <a:t>Výstupy projektu: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Vzdělávací osvětová kampaň 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Mzdová a platová on-line kalkulačka 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Transformace a pilotní ověření švýcarského softwaru </a:t>
            </a:r>
            <a:r>
              <a:rPr lang="cs-CZ" sz="2000" b="1" dirty="0" err="1">
                <a:solidFill>
                  <a:schemeClr val="bg1"/>
                </a:solidFill>
              </a:rPr>
              <a:t>Logib</a:t>
            </a:r>
            <a:r>
              <a:rPr lang="cs-CZ" sz="2000" b="1" dirty="0">
                <a:solidFill>
                  <a:schemeClr val="bg1"/>
                </a:solidFill>
              </a:rPr>
              <a:t> do ČR; software umožní organizacím otestovat si (anonymně a nebyrokraticky) jejich platovou politiku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Návod platového vyjednávání pro ženy i muže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Metodika kontrol pro Státní úřad inspekce práce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Pilotní metodika pro Úřady práce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Vzorová ustanovení kolektivních smluv k tématu rovného zacházení a odměňování, ve spolupráci se sociálními partnery</a:t>
            </a:r>
          </a:p>
          <a:p>
            <a:pPr lvl="1" algn="just">
              <a:lnSpc>
                <a:spcPct val="100000"/>
              </a:lnSpc>
            </a:pPr>
            <a:r>
              <a:rPr lang="cs-CZ" sz="2000" b="1" dirty="0">
                <a:solidFill>
                  <a:schemeClr val="bg1"/>
                </a:solidFill>
              </a:rPr>
              <a:t>Vzdělávání státní správy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602904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*) Projekt Rovnost žen a mužů na trhu práce se zaměřením na (ne)rovné odměňování žen a mužů  (</a:t>
            </a:r>
            <a:r>
              <a:rPr lang="cs-CZ" sz="1500" dirty="0" err="1">
                <a:solidFill>
                  <a:schemeClr val="bg1"/>
                </a:solidFill>
              </a:rPr>
              <a:t>reg</a:t>
            </a:r>
            <a:r>
              <a:rPr lang="cs-CZ" sz="1500" dirty="0">
                <a:solidFill>
                  <a:schemeClr val="bg1"/>
                </a:solidFill>
              </a:rPr>
              <a:t>. č. CZ.03.1.51/0.0/0.0/15_009/0003702) financovaný z Evropského strukturálního fondu v rámci Operačního programu Zaměstnanost a státního rozpočtu ČR.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7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-78122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mužů: data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232" y="1040305"/>
            <a:ext cx="11253717" cy="4861871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</a:pPr>
            <a:r>
              <a:rPr lang="cs-CZ" sz="2400" b="1" dirty="0">
                <a:solidFill>
                  <a:schemeClr val="bg1"/>
                </a:solidFill>
              </a:rPr>
              <a:t>ČR</a:t>
            </a:r>
            <a:r>
              <a:rPr lang="cs-CZ" sz="2400" dirty="0">
                <a:solidFill>
                  <a:schemeClr val="bg1"/>
                </a:solidFill>
              </a:rPr>
              <a:t> je zemí s </a:t>
            </a:r>
            <a:r>
              <a:rPr lang="cs-CZ" sz="2400" b="1" dirty="0">
                <a:solidFill>
                  <a:schemeClr val="bg1"/>
                </a:solidFill>
              </a:rPr>
              <a:t>druhou největší nerovností v odměňování žen a mužů </a:t>
            </a:r>
            <a:r>
              <a:rPr lang="cs-CZ" sz="2400" dirty="0">
                <a:solidFill>
                  <a:schemeClr val="bg1"/>
                </a:solidFill>
              </a:rPr>
              <a:t>v EU – </a:t>
            </a:r>
            <a:r>
              <a:rPr lang="cs-CZ" sz="2400" b="1" dirty="0">
                <a:solidFill>
                  <a:schemeClr val="bg1"/>
                </a:solidFill>
              </a:rPr>
              <a:t>rozdíl</a:t>
            </a:r>
            <a:r>
              <a:rPr lang="cs-CZ" sz="2400" dirty="0">
                <a:solidFill>
                  <a:schemeClr val="bg1"/>
                </a:solidFill>
              </a:rPr>
              <a:t> v odměňování žen a mužů </a:t>
            </a:r>
            <a:r>
              <a:rPr lang="cs-CZ" sz="2400" b="1" dirty="0">
                <a:solidFill>
                  <a:schemeClr val="bg1"/>
                </a:solidFill>
              </a:rPr>
              <a:t>je v ČR 22,5 %, </a:t>
            </a:r>
            <a:r>
              <a:rPr lang="cs-CZ" sz="2400" dirty="0">
                <a:solidFill>
                  <a:schemeClr val="bg1"/>
                </a:solidFill>
              </a:rPr>
              <a:t>v </a:t>
            </a:r>
            <a:r>
              <a:rPr lang="cs-CZ" sz="2400" b="1" dirty="0">
                <a:solidFill>
                  <a:schemeClr val="bg1"/>
                </a:solidFill>
              </a:rPr>
              <a:t>EU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16,5 %</a:t>
            </a:r>
          </a:p>
          <a:p>
            <a:pPr algn="just">
              <a:lnSpc>
                <a:spcPts val="3000"/>
              </a:lnSpc>
            </a:pPr>
            <a:r>
              <a:rPr lang="cs-CZ" sz="2400" dirty="0">
                <a:solidFill>
                  <a:schemeClr val="bg1"/>
                </a:solidFill>
              </a:rPr>
              <a:t>Tento rozdíl představuje </a:t>
            </a:r>
            <a:r>
              <a:rPr lang="cs-CZ" sz="2400" b="1" dirty="0">
                <a:solidFill>
                  <a:schemeClr val="bg1"/>
                </a:solidFill>
              </a:rPr>
              <a:t>6 748 Kč měsíčně chybějících na výplatních páskách českých žen </a:t>
            </a:r>
            <a:r>
              <a:rPr lang="cs-CZ" sz="2400" dirty="0">
                <a:solidFill>
                  <a:schemeClr val="bg1"/>
                </a:solidFill>
              </a:rPr>
              <a:t>a </a:t>
            </a:r>
            <a:r>
              <a:rPr lang="cs-CZ" sz="2400" b="1" dirty="0">
                <a:solidFill>
                  <a:schemeClr val="bg1"/>
                </a:solidFill>
              </a:rPr>
              <a:t>80 976 Kč ročně chybějících v rozpočtech českých rodin</a:t>
            </a:r>
          </a:p>
          <a:p>
            <a:pPr algn="just">
              <a:lnSpc>
                <a:spcPts val="3000"/>
              </a:lnSpc>
            </a:pPr>
            <a:r>
              <a:rPr lang="cs-CZ" sz="2400" b="1" dirty="0">
                <a:solidFill>
                  <a:schemeClr val="bg1"/>
                </a:solidFill>
              </a:rPr>
              <a:t>Rozdíl v odměnách žen a mužů roste</a:t>
            </a:r>
          </a:p>
          <a:p>
            <a:pPr lvl="1" algn="just">
              <a:lnSpc>
                <a:spcPts val="3000"/>
              </a:lnSpc>
            </a:pPr>
            <a:r>
              <a:rPr lang="cs-CZ" b="1" dirty="0">
                <a:solidFill>
                  <a:schemeClr val="bg1"/>
                </a:solidFill>
              </a:rPr>
              <a:t>v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b="1" dirty="0">
                <a:solidFill>
                  <a:schemeClr val="bg1"/>
                </a:solidFill>
              </a:rPr>
              <a:t>době, kdy ženy pečují o malé děti </a:t>
            </a:r>
            <a:r>
              <a:rPr lang="cs-CZ" dirty="0">
                <a:solidFill>
                  <a:schemeClr val="bg1"/>
                </a:solidFill>
              </a:rPr>
              <a:t>(3–5 let)/seniory/</a:t>
            </a:r>
            <a:r>
              <a:rPr lang="cs-CZ" dirty="0" err="1">
                <a:solidFill>
                  <a:schemeClr val="bg1"/>
                </a:solidFill>
              </a:rPr>
              <a:t>ky</a:t>
            </a:r>
            <a:r>
              <a:rPr lang="cs-CZ" dirty="0">
                <a:solidFill>
                  <a:schemeClr val="bg1"/>
                </a:solidFill>
              </a:rPr>
              <a:t> nebo se </a:t>
            </a:r>
            <a:r>
              <a:rPr lang="cs-CZ" b="1" dirty="0">
                <a:solidFill>
                  <a:schemeClr val="bg1"/>
                </a:solidFill>
              </a:rPr>
              <a:t>navracejí na trh práce po RD </a:t>
            </a:r>
            <a:r>
              <a:rPr lang="cs-CZ" dirty="0">
                <a:solidFill>
                  <a:schemeClr val="bg1"/>
                </a:solidFill>
              </a:rPr>
              <a:t>(největší u věkových kategorií žen 35–39 let, 40–44 let a 45–49 let);</a:t>
            </a:r>
          </a:p>
          <a:p>
            <a:pPr lvl="1" algn="just">
              <a:lnSpc>
                <a:spcPts val="3000"/>
              </a:lnSpc>
            </a:pPr>
            <a:r>
              <a:rPr lang="cs-CZ" b="1" dirty="0">
                <a:solidFill>
                  <a:schemeClr val="bg1"/>
                </a:solidFill>
              </a:rPr>
              <a:t>s rostoucím počtem dětí v rodině </a:t>
            </a:r>
            <a:r>
              <a:rPr lang="cs-CZ" dirty="0">
                <a:solidFill>
                  <a:schemeClr val="bg1"/>
                </a:solidFill>
              </a:rPr>
              <a:t>(se zvyšujícím se počtem dětí mzda matek klesá, u otců je tomu naopak);</a:t>
            </a:r>
          </a:p>
          <a:p>
            <a:pPr lvl="1" algn="just">
              <a:lnSpc>
                <a:spcPts val="3000"/>
              </a:lnSpc>
            </a:pPr>
            <a:r>
              <a:rPr lang="cs-CZ" b="1" dirty="0">
                <a:solidFill>
                  <a:schemeClr val="bg1"/>
                </a:solidFill>
              </a:rPr>
              <a:t>s dosaženou úrovní vzdělání </a:t>
            </a:r>
            <a:r>
              <a:rPr lang="cs-CZ" dirty="0">
                <a:solidFill>
                  <a:schemeClr val="bg1"/>
                </a:solidFill>
              </a:rPr>
              <a:t>– největší u </a:t>
            </a:r>
            <a:r>
              <a:rPr lang="cs-CZ" b="1" dirty="0">
                <a:solidFill>
                  <a:schemeClr val="bg1"/>
                </a:solidFill>
              </a:rPr>
              <a:t>vysokoškolsky vzdělaných </a:t>
            </a:r>
            <a:r>
              <a:rPr lang="cs-CZ" dirty="0">
                <a:solidFill>
                  <a:schemeClr val="bg1"/>
                </a:solidFill>
              </a:rPr>
              <a:t>(29 %).</a:t>
            </a:r>
          </a:p>
          <a:p>
            <a:pPr algn="just">
              <a:lnSpc>
                <a:spcPts val="3000"/>
              </a:lnSpc>
            </a:pPr>
            <a:r>
              <a:rPr lang="cs-CZ" sz="2400" dirty="0">
                <a:solidFill>
                  <a:schemeClr val="bg1"/>
                </a:solidFill>
              </a:rPr>
              <a:t>Největší </a:t>
            </a:r>
            <a:r>
              <a:rPr lang="cs-CZ" sz="2400" b="1" dirty="0">
                <a:solidFill>
                  <a:schemeClr val="bg1"/>
                </a:solidFill>
              </a:rPr>
              <a:t>rozdíly v odměňování </a:t>
            </a:r>
            <a:r>
              <a:rPr lang="cs-CZ" sz="2400" dirty="0">
                <a:solidFill>
                  <a:schemeClr val="bg1"/>
                </a:solidFill>
              </a:rPr>
              <a:t>jsou </a:t>
            </a:r>
            <a:r>
              <a:rPr lang="cs-CZ" sz="2400" b="1" dirty="0">
                <a:solidFill>
                  <a:schemeClr val="bg1"/>
                </a:solidFill>
              </a:rPr>
              <a:t>u řídících pracovníků/</a:t>
            </a:r>
            <a:r>
              <a:rPr lang="cs-CZ" sz="2400" b="1" dirty="0" err="1">
                <a:solidFill>
                  <a:schemeClr val="bg1"/>
                </a:solidFill>
              </a:rPr>
              <a:t>ic</a:t>
            </a:r>
            <a:r>
              <a:rPr lang="cs-CZ" sz="2400" b="1" dirty="0">
                <a:solidFill>
                  <a:schemeClr val="bg1"/>
                </a:solidFill>
              </a:rPr>
              <a:t> a specialistů/</a:t>
            </a:r>
            <a:r>
              <a:rPr lang="cs-CZ" sz="2400" b="1" dirty="0" err="1">
                <a:solidFill>
                  <a:schemeClr val="bg1"/>
                </a:solidFill>
              </a:rPr>
              <a:t>ek</a:t>
            </a:r>
            <a:r>
              <a:rPr lang="cs-CZ" sz="2400" dirty="0">
                <a:solidFill>
                  <a:schemeClr val="bg1"/>
                </a:solidFill>
              </a:rPr>
              <a:t> (27–28 %) – obecně a zpravidla </a:t>
            </a:r>
            <a:r>
              <a:rPr lang="cs-CZ" sz="2400" b="1" dirty="0">
                <a:solidFill>
                  <a:schemeClr val="bg1"/>
                </a:solidFill>
              </a:rPr>
              <a:t>u profesí s nízkým zastoupením žen a zároveň s nejvyššími průměrnými platy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1" y="0"/>
            <a:ext cx="11253717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 v EU srovnání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232" y="1375156"/>
            <a:ext cx="11253717" cy="4046766"/>
          </a:xfrm>
        </p:spPr>
        <p:txBody>
          <a:bodyPr>
            <a:normAutofit/>
          </a:bodyPr>
          <a:lstStyle/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7"/>
          <a:stretch/>
        </p:blipFill>
        <p:spPr>
          <a:xfrm>
            <a:off x="1156046" y="1237633"/>
            <a:ext cx="9216253" cy="49714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156046" y="6209121"/>
            <a:ext cx="6332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+mj-lt"/>
              </a:rPr>
              <a:t>Zdroj: </a:t>
            </a:r>
            <a:r>
              <a:rPr lang="cs-CZ" sz="1200" dirty="0" err="1">
                <a:solidFill>
                  <a:schemeClr val="bg1"/>
                </a:solidFill>
                <a:latin typeface="+mj-lt"/>
              </a:rPr>
              <a:t>Eurostat</a:t>
            </a:r>
            <a:r>
              <a:rPr lang="cs-CZ" sz="1200" dirty="0">
                <a:solidFill>
                  <a:schemeClr val="bg1"/>
                </a:solidFill>
                <a:latin typeface="+mj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995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1" y="0"/>
            <a:ext cx="11253717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 dle profesí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232" y="1375156"/>
            <a:ext cx="11253717" cy="4046766"/>
          </a:xfrm>
        </p:spPr>
        <p:txBody>
          <a:bodyPr>
            <a:normAutofit/>
          </a:bodyPr>
          <a:lstStyle/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Obrázek 6" descr="cid:image001.png@01D2DFA9.1685A4D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36" y="1147803"/>
            <a:ext cx="9432674" cy="50615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1156045" y="6282599"/>
            <a:ext cx="6332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+mj-lt"/>
              </a:rPr>
              <a:t>Zdroj</a:t>
            </a:r>
            <a:r>
              <a:rPr lang="cs-CZ" sz="1200" dirty="0" smtClean="0">
                <a:solidFill>
                  <a:schemeClr val="bg1"/>
                </a:solidFill>
                <a:latin typeface="+mj-lt"/>
              </a:rPr>
              <a:t>: Křížková, </a:t>
            </a:r>
            <a:r>
              <a:rPr lang="cs-CZ" sz="1200" dirty="0" err="1" smtClean="0">
                <a:solidFill>
                  <a:schemeClr val="bg1"/>
                </a:solidFill>
                <a:latin typeface="+mj-lt"/>
              </a:rPr>
              <a:t>Vohlídalová</a:t>
            </a:r>
            <a:r>
              <a:rPr lang="cs-CZ" sz="1200" dirty="0" smtClean="0">
                <a:solidFill>
                  <a:schemeClr val="bg1"/>
                </a:solidFill>
                <a:latin typeface="+mj-lt"/>
              </a:rPr>
              <a:t>, Pospíšilová, Maříková, 2017</a:t>
            </a:r>
            <a:endParaRPr lang="cs-CZ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7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mužů: příčiny I.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81" y="798445"/>
            <a:ext cx="11301485" cy="5216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pPr algn="just">
              <a:lnSpc>
                <a:spcPts val="4000"/>
              </a:lnSpc>
            </a:pPr>
            <a:r>
              <a:rPr lang="cs-CZ" sz="2500" b="1" dirty="0">
                <a:solidFill>
                  <a:schemeClr val="bg1"/>
                </a:solidFill>
              </a:rPr>
              <a:t>Ženy a muži se nerovnoměrně dělí o péči o děti a domácnost </a:t>
            </a:r>
            <a:r>
              <a:rPr lang="cs-CZ" sz="2500" dirty="0">
                <a:solidFill>
                  <a:schemeClr val="bg1"/>
                </a:solidFill>
              </a:rPr>
              <a:t>– české ženy tráví o 14 hodin týdně více než muži neplacenou prací v domácnosti, zároveň však často vykonávají placené zaměstnání (92 % zaměstnaných žen na plný osmihodinový pracovní úvazek)</a:t>
            </a:r>
          </a:p>
          <a:p>
            <a:pPr algn="just">
              <a:lnSpc>
                <a:spcPts val="4000"/>
              </a:lnSpc>
            </a:pPr>
            <a:r>
              <a:rPr lang="cs-CZ" sz="2500" b="1" dirty="0">
                <a:solidFill>
                  <a:schemeClr val="bg1"/>
                </a:solidFill>
              </a:rPr>
              <a:t>Ženy častěji než muži přerušují či omezují pracovní kariéru</a:t>
            </a:r>
            <a:r>
              <a:rPr lang="cs-CZ" sz="2500" dirty="0">
                <a:solidFill>
                  <a:schemeClr val="bg1"/>
                </a:solidFill>
              </a:rPr>
              <a:t> z důvodu mateřství a péče o závislé členy/</a:t>
            </a:r>
            <a:r>
              <a:rPr lang="cs-CZ" sz="2500" dirty="0" err="1">
                <a:solidFill>
                  <a:schemeClr val="bg1"/>
                </a:solidFill>
              </a:rPr>
              <a:t>ky</a:t>
            </a:r>
            <a:r>
              <a:rPr lang="cs-CZ" sz="2500" dirty="0">
                <a:solidFill>
                  <a:schemeClr val="bg1"/>
                </a:solidFill>
              </a:rPr>
              <a:t> rodiny</a:t>
            </a:r>
          </a:p>
          <a:p>
            <a:pPr algn="just">
              <a:lnSpc>
                <a:spcPts val="4000"/>
              </a:lnSpc>
            </a:pPr>
            <a:r>
              <a:rPr lang="cs-CZ" sz="2500" b="1" dirty="0">
                <a:solidFill>
                  <a:schemeClr val="bg1"/>
                </a:solidFill>
              </a:rPr>
              <a:t>Podmínky pro slaďování rodinných a pracovních povinností rodin nejsou </a:t>
            </a:r>
            <a:r>
              <a:rPr lang="cs-CZ" sz="2500" b="1" dirty="0" smtClean="0">
                <a:solidFill>
                  <a:schemeClr val="bg1"/>
                </a:solidFill>
              </a:rPr>
              <a:t>dostatečné</a:t>
            </a:r>
            <a:endParaRPr lang="cs-CZ" sz="2500" dirty="0">
              <a:solidFill>
                <a:schemeClr val="bg1"/>
              </a:solidFill>
            </a:endParaRPr>
          </a:p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5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</a:t>
            </a:r>
            <a:r>
              <a:rPr lang="cs-CZ">
                <a:solidFill>
                  <a:schemeClr val="bg1"/>
                </a:solidFill>
              </a:rPr>
              <a:t>: příčiny II.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81" y="1016807"/>
            <a:ext cx="11477768" cy="558870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pPr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Ženy tvoří většinu v pracovních odvětvích</a:t>
            </a:r>
            <a:r>
              <a:rPr lang="cs-CZ" sz="10000" dirty="0">
                <a:solidFill>
                  <a:schemeClr val="bg1"/>
                </a:solidFill>
              </a:rPr>
              <a:t>, jako je zdravotnictví, školství, sociální péče, </a:t>
            </a:r>
            <a:r>
              <a:rPr lang="cs-CZ" sz="10000" b="1" dirty="0">
                <a:solidFill>
                  <a:schemeClr val="bg1"/>
                </a:solidFill>
              </a:rPr>
              <a:t>která jsou </a:t>
            </a:r>
            <a:r>
              <a:rPr lang="cs-CZ" sz="10000" dirty="0">
                <a:solidFill>
                  <a:schemeClr val="bg1"/>
                </a:solidFill>
              </a:rPr>
              <a:t>sice </a:t>
            </a:r>
            <a:r>
              <a:rPr lang="cs-CZ" sz="10000" b="1" dirty="0">
                <a:solidFill>
                  <a:schemeClr val="bg1"/>
                </a:solidFill>
              </a:rPr>
              <a:t>společensky nepostradatelná, ovšem platově podhodnocená</a:t>
            </a:r>
          </a:p>
          <a:p>
            <a:pPr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Ženy jsou méně než muži zastoupeny ve vedoucích a rozhodovacích pozicích</a:t>
            </a:r>
            <a:r>
              <a:rPr lang="cs-CZ" sz="10000" dirty="0">
                <a:solidFill>
                  <a:schemeClr val="bg1"/>
                </a:solidFill>
              </a:rPr>
              <a:t>, a to i přes to, že podíl vysokoškolsky vzdělaných žen na ekonomicky aktivním obyvatelstvu je vyšší než podíl mužů</a:t>
            </a:r>
          </a:p>
          <a:p>
            <a:pPr algn="just">
              <a:lnSpc>
                <a:spcPts val="4000"/>
              </a:lnSpc>
            </a:pPr>
            <a:r>
              <a:rPr lang="cs-CZ" sz="10000" b="1" dirty="0">
                <a:solidFill>
                  <a:schemeClr val="bg1"/>
                </a:solidFill>
              </a:rPr>
              <a:t>Mluvit o výdělcích je v ČR stále tabu, systémy odměňování a kariérního postupu jsou netransparentní</a:t>
            </a:r>
            <a:r>
              <a:rPr lang="cs-CZ" sz="10000" dirty="0">
                <a:solidFill>
                  <a:schemeClr val="bg1"/>
                </a:solidFill>
              </a:rPr>
              <a:t> – čeští zaměstnanci a zaměstnankyně často nemají představu o tom, kolik vydělává jejich kolega či kolegyně na stejné pozici, v jiném kraji či firmě, nevědí, jak se bránit v případě nerovnosti, a nemohou si proto vyjednat vyšší odměnu</a:t>
            </a:r>
          </a:p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6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mužů: důsledky I.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4629"/>
            <a:ext cx="11477768" cy="5438583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4000"/>
              </a:lnSpc>
              <a:buNone/>
            </a:pPr>
            <a:endParaRPr lang="cs-CZ" sz="2600" dirty="0">
              <a:solidFill>
                <a:schemeClr val="bg1"/>
              </a:solidFill>
            </a:endParaRPr>
          </a:p>
          <a:p>
            <a:pPr lvl="1" algn="just">
              <a:lnSpc>
                <a:spcPts val="4000"/>
              </a:lnSpc>
            </a:pPr>
            <a:r>
              <a:rPr lang="cs-CZ" sz="2500" b="1" dirty="0" err="1">
                <a:solidFill>
                  <a:schemeClr val="bg1"/>
                </a:solidFill>
              </a:rPr>
              <a:t>Socio</a:t>
            </a:r>
            <a:r>
              <a:rPr lang="cs-CZ" sz="2500" b="1" dirty="0">
                <a:solidFill>
                  <a:schemeClr val="bg1"/>
                </a:solidFill>
              </a:rPr>
              <a:t>-ekonomické ztráty mající negativní dopady na existenci, fungování a životní úroveň nejen jednotlivých žen a mužů, ale i jejich rodin a společnosti jako celku</a:t>
            </a:r>
          </a:p>
          <a:p>
            <a:pPr lvl="1" algn="just">
              <a:lnSpc>
                <a:spcPts val="4000"/>
              </a:lnSpc>
            </a:pPr>
            <a:r>
              <a:rPr lang="cs-CZ" sz="2500" b="1" dirty="0">
                <a:solidFill>
                  <a:schemeClr val="bg1"/>
                </a:solidFill>
              </a:rPr>
              <a:t>Nižší starobní důchody žen (rozdíl mezi důchody žen a mužů je 18 %) a s tímto související 2,5 krát vyšší riziko vzniku chudoby u žen ve stáří</a:t>
            </a:r>
            <a:endParaRPr lang="cs-CZ" sz="2500" dirty="0">
              <a:solidFill>
                <a:schemeClr val="bg1"/>
              </a:solidFill>
            </a:endParaRPr>
          </a:p>
          <a:p>
            <a:pPr lvl="1" algn="just">
              <a:lnSpc>
                <a:spcPts val="4000"/>
              </a:lnSpc>
            </a:pPr>
            <a:r>
              <a:rPr lang="cs-CZ" sz="2500" b="1" dirty="0">
                <a:solidFill>
                  <a:schemeClr val="bg1"/>
                </a:solidFill>
              </a:rPr>
              <a:t>Plýtvání </a:t>
            </a:r>
            <a:r>
              <a:rPr lang="cs-CZ" sz="2500" dirty="0">
                <a:solidFill>
                  <a:schemeClr val="bg1"/>
                </a:solidFill>
              </a:rPr>
              <a:t>vzdělanostním i lidským </a:t>
            </a:r>
            <a:r>
              <a:rPr lang="cs-CZ" sz="2500" b="1" dirty="0">
                <a:solidFill>
                  <a:schemeClr val="bg1"/>
                </a:solidFill>
              </a:rPr>
              <a:t>potenciálem žen</a:t>
            </a:r>
            <a:r>
              <a:rPr lang="cs-CZ" sz="2500" dirty="0">
                <a:solidFill>
                  <a:schemeClr val="bg1"/>
                </a:solidFill>
              </a:rPr>
              <a:t>, odrazování </a:t>
            </a:r>
            <a:r>
              <a:rPr lang="cs-CZ" sz="2500" b="1" dirty="0">
                <a:solidFill>
                  <a:schemeClr val="bg1"/>
                </a:solidFill>
              </a:rPr>
              <a:t>žen od účasti na trhu práce</a:t>
            </a:r>
            <a:r>
              <a:rPr lang="cs-CZ" sz="2500" dirty="0">
                <a:solidFill>
                  <a:schemeClr val="bg1"/>
                </a:solidFill>
              </a:rPr>
              <a:t> a </a:t>
            </a:r>
            <a:r>
              <a:rPr lang="cs-CZ" sz="2500" b="1" dirty="0">
                <a:solidFill>
                  <a:schemeClr val="bg1"/>
                </a:solidFill>
              </a:rPr>
              <a:t>znevýhodňování jak role zaměstnankyně, tak i matky</a:t>
            </a:r>
          </a:p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7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6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32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Nerovné odměňování žen a mužů: důsledky II.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4754"/>
            <a:ext cx="11477768" cy="54385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600" dirty="0">
              <a:solidFill>
                <a:schemeClr val="bg1"/>
              </a:solidFill>
            </a:endParaRPr>
          </a:p>
          <a:p>
            <a:pPr lvl="1" algn="just">
              <a:lnSpc>
                <a:spcPts val="4000"/>
              </a:lnSpc>
            </a:pPr>
            <a:r>
              <a:rPr lang="cs-CZ" sz="2600" b="1" dirty="0">
                <a:solidFill>
                  <a:schemeClr val="bg1"/>
                </a:solidFill>
              </a:rPr>
              <a:t>Odrazování mužů-otců od vyššího a rovnoměrnějšího zapojení se do péče o rodinu a domácnost</a:t>
            </a:r>
            <a:r>
              <a:rPr lang="cs-CZ" sz="2600" dirty="0">
                <a:solidFill>
                  <a:schemeClr val="bg1"/>
                </a:solidFill>
              </a:rPr>
              <a:t> – </a:t>
            </a:r>
            <a:r>
              <a:rPr lang="cs-CZ" sz="2600" b="1" dirty="0">
                <a:solidFill>
                  <a:schemeClr val="bg1"/>
                </a:solidFill>
              </a:rPr>
              <a:t>vyšší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b="1" dirty="0">
                <a:solidFill>
                  <a:schemeClr val="bg1"/>
                </a:solidFill>
              </a:rPr>
              <a:t>zapojení se otců do péče</a:t>
            </a:r>
            <a:r>
              <a:rPr lang="cs-CZ" sz="2600" dirty="0">
                <a:solidFill>
                  <a:schemeClr val="bg1"/>
                </a:solidFill>
              </a:rPr>
              <a:t> (např. formou RD – v ČR aktuálně 2 % otců) </a:t>
            </a:r>
            <a:r>
              <a:rPr lang="cs-CZ" sz="2600" b="1" dirty="0">
                <a:solidFill>
                  <a:schemeClr val="bg1"/>
                </a:solidFill>
              </a:rPr>
              <a:t>je</a:t>
            </a:r>
            <a:r>
              <a:rPr lang="cs-CZ" sz="2600" dirty="0">
                <a:solidFill>
                  <a:schemeClr val="bg1"/>
                </a:solidFill>
              </a:rPr>
              <a:t> pro většinu rodin </a:t>
            </a:r>
            <a:r>
              <a:rPr lang="cs-CZ" sz="2600" b="1" dirty="0">
                <a:solidFill>
                  <a:schemeClr val="bg1"/>
                </a:solidFill>
              </a:rPr>
              <a:t>ekonomicky nevýhodné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endParaRPr lang="cs-CZ" sz="2600" b="1" dirty="0">
              <a:solidFill>
                <a:schemeClr val="bg1"/>
              </a:solidFill>
            </a:endParaRPr>
          </a:p>
          <a:p>
            <a:pPr lvl="1" algn="just">
              <a:lnSpc>
                <a:spcPts val="4000"/>
              </a:lnSpc>
            </a:pPr>
            <a:r>
              <a:rPr lang="cs-CZ" sz="2600" b="1" dirty="0">
                <a:solidFill>
                  <a:schemeClr val="bg1"/>
                </a:solidFill>
              </a:rPr>
              <a:t>Oslabování výkonnosti ekonomiky</a:t>
            </a:r>
            <a:r>
              <a:rPr lang="cs-CZ" sz="2600" dirty="0">
                <a:solidFill>
                  <a:schemeClr val="bg1"/>
                </a:solidFill>
              </a:rPr>
              <a:t>, </a:t>
            </a:r>
            <a:r>
              <a:rPr lang="cs-CZ" sz="2600" b="1" dirty="0">
                <a:solidFill>
                  <a:schemeClr val="bg1"/>
                </a:solidFill>
              </a:rPr>
              <a:t>snižování průměrné mzdy a reálné ceny práce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b="1" dirty="0">
                <a:solidFill>
                  <a:schemeClr val="bg1"/>
                </a:solidFill>
              </a:rPr>
              <a:t>jak žen, tak mužů </a:t>
            </a:r>
            <a:r>
              <a:rPr lang="cs-CZ" sz="2600" dirty="0">
                <a:solidFill>
                  <a:schemeClr val="bg1"/>
                </a:solidFill>
              </a:rPr>
              <a:t>a </a:t>
            </a:r>
            <a:r>
              <a:rPr lang="cs-CZ" sz="2600" b="1" dirty="0">
                <a:solidFill>
                  <a:schemeClr val="bg1"/>
                </a:solidFill>
              </a:rPr>
              <a:t>zvyšování zátěže pro státní rozpočet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</a:p>
          <a:p>
            <a:endParaRPr lang="cs-CZ" sz="26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224749" y="6356350"/>
            <a:ext cx="2743200" cy="36512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8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2838</TotalTime>
  <Words>684</Words>
  <Application>Microsoft Office PowerPoint</Application>
  <PresentationFormat>Vlastní</PresentationFormat>
  <Paragraphs>123</Paragraphs>
  <Slides>15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Theme</vt:lpstr>
      <vt:lpstr>(Ne)rovné odměňování žen a mužů v ČR    Projekt 22 % K ROVNOSTI</vt:lpstr>
      <vt:lpstr>Projekt MPSV 22 % K ROVNOSTI* (2015–2020) </vt:lpstr>
      <vt:lpstr>Nerovné odměňování žen a mužů: data</vt:lpstr>
      <vt:lpstr>Nerovné odměňování žen a mužů v EU srovnání</vt:lpstr>
      <vt:lpstr>Nerovné odměňování žen a mužů dle profesí</vt:lpstr>
      <vt:lpstr>Nerovné odměňování žen a mužů: příčiny I.</vt:lpstr>
      <vt:lpstr>Nerovné odměňování žen a mužů: příčiny II.</vt:lpstr>
      <vt:lpstr>Nerovné odměňování žen a mužů: důsledky I.</vt:lpstr>
      <vt:lpstr>Nerovné odměňování žen a mužů: důsledky II.</vt:lpstr>
      <vt:lpstr>Nerovné odměňování žen a mužů: řešení I.</vt:lpstr>
      <vt:lpstr>Nerovné odměňování žen a mužů: řešení II.</vt:lpstr>
      <vt:lpstr>Vliv kolektivního vyjednávání na rozdíly v odměňování</vt:lpstr>
      <vt:lpstr>Logib – testovací nástroj pro zaměstnavatele</vt:lpstr>
      <vt:lpstr>Logib-CZ v projektu 22 % K ROVNOSTI</vt:lpstr>
      <vt:lpstr>Moc  vám děkujeme za pozornost a přejeme hezký den!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Romana Volejníčková</dc:creator>
  <cp:lastModifiedBy>Lada Wichterlova</cp:lastModifiedBy>
  <cp:revision>97</cp:revision>
  <dcterms:created xsi:type="dcterms:W3CDTF">2017-09-12T13:59:35Z</dcterms:created>
  <dcterms:modified xsi:type="dcterms:W3CDTF">2018-04-13T07:56:34Z</dcterms:modified>
</cp:coreProperties>
</file>