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66" r:id="rId3"/>
    <p:sldId id="270" r:id="rId4"/>
    <p:sldId id="273" r:id="rId5"/>
    <p:sldId id="280" r:id="rId6"/>
    <p:sldId id="282" r:id="rId7"/>
    <p:sldId id="284" r:id="rId8"/>
    <p:sldId id="283" r:id="rId9"/>
    <p:sldId id="285" r:id="rId10"/>
  </p:sldIdLst>
  <p:sldSz cx="9144000" cy="6858000" type="screen4x3"/>
  <p:notesSz cx="6797675" cy="987425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B5EA"/>
    <a:srgbClr val="B9E0F7"/>
    <a:srgbClr val="004B8D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7" autoAdjust="0"/>
    <p:restoredTop sz="57110" autoAdjust="0"/>
  </p:normalViewPr>
  <p:slideViewPr>
    <p:cSldViewPr snapToGrid="0" snapToObjects="1">
      <p:cViewPr varScale="1">
        <p:scale>
          <a:sx n="44" d="100"/>
          <a:sy n="44" d="100"/>
        </p:scale>
        <p:origin x="2130" y="54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2352" y="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11719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83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DE3640-84F7-4EA2-A696-AEB312DAA261}" type="datetimeFigureOut">
              <a:rPr lang="cs-CZ"/>
              <a:pPr>
                <a:defRPr/>
              </a:pPr>
              <a:t>30.11.2016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252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836" y="9378252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4CEDAC-05C0-470E-8F24-07A01F34F2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5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83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4E141A-B26D-493D-BFDD-6A1A94233C50}" type="datetimeFigureOut">
              <a:rPr lang="cs-CZ"/>
              <a:pPr>
                <a:defRPr/>
              </a:pPr>
              <a:t>30.11.2016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252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836" y="9378252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855194-8AC2-4A65-BDCB-58749F3E29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391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 smtClean="0"/>
              <a:t>Jedná se tedy o národní program, dotace</a:t>
            </a:r>
            <a:r>
              <a:rPr lang="cs-CZ" altLang="cs-CZ" baseline="0" dirty="0" smtClean="0"/>
              <a:t> bude poskytována v souladu </a:t>
            </a:r>
            <a:r>
              <a:rPr lang="cs-CZ" altLang="cs-CZ" baseline="0" smtClean="0"/>
              <a:t>s </a:t>
            </a:r>
            <a:r>
              <a:rPr lang="cs-CZ" altLang="cs-CZ" smtClean="0"/>
              <a:t>pravidly</a:t>
            </a:r>
            <a:r>
              <a:rPr lang="cs-CZ" altLang="cs-CZ" baseline="0" smtClean="0"/>
              <a:t> </a:t>
            </a:r>
            <a:r>
              <a:rPr lang="cs-CZ" altLang="cs-CZ" baseline="0" dirty="0" smtClean="0"/>
              <a:t>programového financování, velkou část administrace bude žadatel řešit přes agenturu </a:t>
            </a:r>
            <a:r>
              <a:rPr lang="cs-CZ" altLang="cs-CZ" baseline="0" dirty="0" err="1" smtClean="0"/>
              <a:t>czechinvest</a:t>
            </a:r>
            <a:endParaRPr lang="cs-CZ" altLang="cs-CZ" dirty="0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8E9142-19B5-4ADB-A4A6-708C72EFA7D7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99697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Způsob výpočtu</a:t>
            </a:r>
            <a:r>
              <a:rPr lang="cs-CZ" baseline="0" dirty="0" smtClean="0"/>
              <a:t> zda obec spadá do hospodářsky problémových regionů je uveden ve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„Strategie regionálního rozvoje ČR na období 2014–2020“na straně 58-59 tohoto dokumentu.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855194-8AC2-4A65-BDCB-58749F3E29A2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424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Mezi uznatelné náklady lze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tedy zařadit i p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rojektové dokumentace, inženýrské činnosti, studie proveditelnosti a ekologického auditu.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855194-8AC2-4A65-BDCB-58749F3E29A2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074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r>
              <a:rPr lang="cs-CZ" baseline="0" dirty="0" smtClean="0"/>
              <a:t> je nastaven tak, že částečně zvýhodňuje drobnější žadatelé a menší projekty, základní myšlenkou programu je podpořit více drobnějších projektů a přispět tak k pozvednutí regionu jako celku i z tohoto důvodu neplánujeme finanční prostředky, kterých máme jen omezené množství vložit do několika velkých akcí.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855194-8AC2-4A65-BDCB-58749F3E29A2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089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tato žádost musí obsahovat pouze -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identifikaci žadatele, umístění projektu, záměr projektu, což je předpokládané následné využití brownfieldu a odhad výše způsobilých výdajů.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Místem podání této předžádosti bude agentura CzechInvest.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základě posouzení předžádosti  -  Vám bude dopisem stanoven datum uznatelnosti nákladů projektu.</a:t>
            </a:r>
          </a:p>
          <a:p>
            <a:pPr marL="0" indent="0">
              <a:buFont typeface="+mj-lt"/>
              <a:buNone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Výzvy plánuje Ministerstvo průmyslu a obchodu vypisovat každoročně do roku 2021, to na jakou částku a kdy přesně budou vypsány, závisí na schválení Státního Rozpočtu, kterým budou každoročně určeny finanční prostředky na tento Program. Výzva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současně upřesní podmínky, za kterých bude dotace poskytována.</a:t>
            </a:r>
          </a:p>
          <a:p>
            <a:pPr lvl="0"/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K hodnocení žádostí - Žádosti budou bodovány (hodnoceny) na základě těchto hlavních kritérii -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Rozloha podpořeného území kde jsou částečně zvýhodněny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menší projekty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Dalším kritériem je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Podíl nezaměstnaných osob na obyvatelstvu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 poslednímu dni kalendářního měsíce před datem podání žádosti – velikost územního celku, na kterém bude podíl nezaměstnaných osob stanoven, bude určen ve výzvě (již nyní však můžeme říci, že pravděpodobně bude tato hodnota nastavena na úroveň obce s rozšířenou pravomocí),                                                                                      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(zdrojem dat bude Ministerstvo práce a sociálních věcí) 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Způsobilé výdaje na jeden kubický metr obestavěného prostoru rekonstruovaného areálu - nebo metr čtvereční vytvořené plochy -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tomto případě budou upřednostněny levnější projekty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posledním bodovaným kritériem je výše požadované dotace k poměru k maximálně možné výši dle sídla žadatele –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tomto hodnotícím kritériu je možné získat body navíc za zvýšení podílu vlastních zdrojů žadatele na dotační akci.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této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kontrole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MPO postoupí žádosti mezirezortní hodnotitelské komisi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Komise posoudí žádosti na základě jejich bodového hodnocení a dalších nebodovaných kritérii mezi které například patří  i vliv dotační akce na zlepšení životních podmínek obyvatel, udržitelnost projektu, plánovaný způsob budoucího využití brownfieldu atd. následně doporučí nebo nedoporučí jejich zařazení do Programu.                                                                                         </a:t>
            </a:r>
            <a:r>
              <a:rPr lang="cs-CZ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MF, MPO, Agentury CzechInvest, </a:t>
            </a:r>
            <a:r>
              <a:rPr lang="cs-CZ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MZe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 MD, MPSV, MMR, MŽP, Státního pozemkového úřadu, Svazu měst a obcí a Českomoravské záruční a rozvojové banky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855194-8AC2-4A65-BDCB-58749F3E29A2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990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tato žádost musí obsahovat pouze -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identifikaci žadatele, umístění projektu, záměr projektu, což je předpokládané následné využití brownfieldu a odhad výše způsobilých výdajů.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Místem podání této předžádosti bude agentura CzechInvest.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základě posouzení předžádosti  -  Vám bude dopisem stanoven datum uznatelnosti nákladů projektu.</a:t>
            </a:r>
          </a:p>
          <a:p>
            <a:pPr marL="0" indent="0">
              <a:buFont typeface="+mj-lt"/>
              <a:buNone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Výzvy plánuje Ministerstvo průmyslu a obchodu vypisovat každoročně do roku 2021, to na jakou částku a kdy přesně budou vypsány, závisí na schválení Státního Rozpočtu, kterým budou každoročně určeny finanční prostředky na tento Program. Výzva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současně upřesní podmínky, za kterých bude dotace poskytována.</a:t>
            </a:r>
          </a:p>
          <a:p>
            <a:pPr lvl="0"/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K hodnocení žádostí - Žádosti budou bodovány (hodnoceny) na základě těchto hlavních kritérii -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Rozloha podpořeného území kde jsou částečně zvýhodněny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menší projekty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Dalším kritériem je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Podíl nezaměstnaných osob na obyvatelstvu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 poslednímu dni kalendářního měsíce před datem podání žádosti – velikost územního celku, na kterém bude podíl nezaměstnaných osob stanoven, bude určen ve výzvě (již nyní však můžeme říci, že pravděpodobně bude tato hodnota nastavena na úroveň obce s rozšířenou pravomocí),                                                                                      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(zdrojem dat bude Ministerstvo práce a sociálních věcí) 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Způsobilé výdaje na jeden kubický metr obestavěného prostoru rekonstruovaného areálu - nebo metr čtvereční vytvořené plochy -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tomto případě budou upřednostněny levnější projekty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posledním bodovaným kritériem je výše požadované dotace k poměru k maximálně možné výši dle sídla žadatele –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tomto hodnotícím kritériu je možné získat body navíc za zvýšení podílu vlastních zdrojů žadatele na dotační akci.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této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kontrole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MPO postoupí žádosti mezirezortní hodnotitelské komisi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Komise posoudí žádosti na základě jejich bodového hodnocení a dalších nebodovaných kritérii mezi které například patří  i vliv dotační akce na zlepšení životních podmínek obyvatel, udržitelnost projektu, plánovaný způsob budoucího využití brownfieldu atd. následně doporučí nebo nedoporučí jejich zařazení do Programu.                                                                                         </a:t>
            </a:r>
            <a:r>
              <a:rPr lang="cs-CZ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MF, MPO, Agentury CzechInvest, </a:t>
            </a:r>
            <a:r>
              <a:rPr lang="cs-CZ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MZe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 MD, MPSV, MMR, MŽP, Státního pozemkového úřadu, Svazu měst a obcí a Českomoravské záruční a rozvojové banky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855194-8AC2-4A65-BDCB-58749F3E29A2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234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tato žádost musí obsahovat pouze -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identifikaci žadatele, umístění projektu, záměr projektu, což je předpokládané následné využití brownfieldu a odhad výše způsobilých výdajů.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Místem podání této předžádosti bude agentura CzechInvest.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základě posouzení předžádosti  -  Vám bude dopisem stanoven datum uznatelnosti nákladů projektu.</a:t>
            </a:r>
          </a:p>
          <a:p>
            <a:pPr marL="0" indent="0">
              <a:buFont typeface="+mj-lt"/>
              <a:buNone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Výzvy plánuje Ministerstvo průmyslu a obchodu vypisovat každoročně do roku 2021, to na jakou částku a kdy přesně budou vypsány, závisí na schválení Státního Rozpočtu, kterým budou každoročně určeny finanční prostředky na tento Program. Výzva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současně upřesní podmínky, za kterých bude dotace poskytována.</a:t>
            </a:r>
          </a:p>
          <a:p>
            <a:pPr lvl="0"/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K hodnocení žádostí - Žádosti budou bodovány (hodnoceny) na základě těchto hlavních kritérii -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Rozloha podpořeného území kde jsou částečně zvýhodněny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menší projekty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Dalším kritériem je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Podíl nezaměstnaných osob na obyvatelstvu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 poslednímu dni kalendářního měsíce před datem podání žádosti – velikost územního celku, na kterém bude podíl nezaměstnaných osob stanoven, bude určen ve výzvě (již nyní však můžeme říci, že pravděpodobně bude tato hodnota nastavena na úroveň obce s rozšířenou pravomocí),                                                                                      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(zdrojem dat bude Ministerstvo práce a sociálních věcí) 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Způsobilé výdaje na jeden kubický metr obestavěného prostoru rekonstruovaného areálu - nebo metr čtvereční vytvořené plochy -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tomto případě budou upřednostněny levnější projekty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posledním bodovaným kritériem je výše požadované dotace k poměru k maximálně možné výši dle sídla žadatele –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tomto hodnotícím kritériu je možné získat body navíc za zvýšení podílu vlastních zdrojů žadatele na dotační akci.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této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kontrole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MPO postoupí žádosti mezirezortní hodnotitelské komisi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Komise posoudí žádosti na základě jejich bodového hodnocení a dalších nebodovaných kritérii mezi které například patří  i vliv dotační akce na zlepšení životních podmínek obyvatel, udržitelnost projektu, plánovaný způsob budoucího využití brownfieldu atd. následně doporučí nebo nedoporučí jejich zařazení do Programu.                                                                                         </a:t>
            </a:r>
            <a:r>
              <a:rPr lang="cs-CZ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MF, MPO, Agentury CzechInvest, </a:t>
            </a:r>
            <a:r>
              <a:rPr lang="cs-CZ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MZe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 MD, MPSV, MMR, MŽP, Státního pozemkového úřadu, Svazu měst a obcí a Českomoravské záruční a rozvojové banky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855194-8AC2-4A65-BDCB-58749F3E29A2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85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tato žádost musí obsahovat pouze -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identifikaci žadatele, umístění projektu, záměr projektu, což je předpokládané následné využití brownfieldu a odhad výše způsobilých výdajů.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Místem podání této předžádosti bude agentura CzechInvest.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základě posouzení předžádosti  -  Vám bude dopisem stanoven datum uznatelnosti nákladů projektu.</a:t>
            </a:r>
          </a:p>
          <a:p>
            <a:pPr marL="0" indent="0">
              <a:buFont typeface="+mj-lt"/>
              <a:buNone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Výzvy plánuje Ministerstvo průmyslu a obchodu vypisovat každoročně do roku 2021, to na jakou částku a kdy přesně budou vypsány, závisí na schválení Státního Rozpočtu, kterým budou každoročně určeny finanční prostředky na tento Program. Výzva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současně upřesní podmínky, za kterých bude dotace poskytována.</a:t>
            </a:r>
          </a:p>
          <a:p>
            <a:pPr lvl="0"/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K hodnocení žádostí - Žádosti budou bodovány (hodnoceny) na základě těchto hlavních kritérii -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Rozloha podpořeného území kde jsou částečně zvýhodněny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menší projekty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Dalším kritériem je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Podíl nezaměstnaných osob na obyvatelstvu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 poslednímu dni kalendářního měsíce před datem podání žádosti – velikost územního celku, na kterém bude podíl nezaměstnaných osob stanoven, bude určen ve výzvě (již nyní však můžeme říci, že pravděpodobně bude tato hodnota nastavena na úroveň obce s rozšířenou pravomocí),                                                                                      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(zdrojem dat bude Ministerstvo práce a sociálních věcí) 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Způsobilé výdaje na jeden kubický metr obestavěného prostoru rekonstruovaného areálu - nebo metr čtvereční vytvořené plochy -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tomto případě budou upřednostněny levnější projekty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posledním bodovaným kritériem je výše požadované dotace k poměru k maximálně možné výši dle sídla žadatele –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tomto hodnotícím kritériu je možné získat body navíc za zvýšení podílu vlastních zdrojů žadatele na dotační akci.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této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kontrole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MPO postoupí žádosti mezirezortní hodnotitelské komisi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Komise posoudí žádosti na základě jejich bodového hodnocení a dalších nebodovaných kritérii mezi které například patří  i vliv dotační akce na zlepšení životních podmínek obyvatel, udržitelnost projektu, plánovaný způsob budoucího využití brownfieldu atd. následně doporučí nebo nedoporučí jejich zařazení do Programu.                                                                                         </a:t>
            </a:r>
            <a:r>
              <a:rPr lang="cs-CZ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MF, MPO, Agentury CzechInvest, </a:t>
            </a:r>
            <a:r>
              <a:rPr lang="cs-CZ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MZe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 MD, MPSV, MMR, MŽP, Státního pozemkového úřadu, Svazu měst a obcí a Českomoravské záruční a rozvojové banky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855194-8AC2-4A65-BDCB-58749F3E29A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334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tato žádost musí obsahovat pouze -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identifikaci žadatele, umístění projektu, záměr projektu, což je předpokládané následné využití brownfieldu a odhad výše způsobilých výdajů.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Místem podání této předžádosti bude agentura CzechInvest.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základě posouzení předžádosti  -  Vám bude dopisem stanoven datum uznatelnosti nákladů projektu.</a:t>
            </a:r>
          </a:p>
          <a:p>
            <a:pPr marL="0" indent="0">
              <a:buFont typeface="+mj-lt"/>
              <a:buNone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Výzvy plánuje Ministerstvo průmyslu a obchodu vypisovat každoročně do roku 2021, to na jakou částku a kdy přesně budou vypsány, závisí na schválení Státního Rozpočtu, kterým budou každoročně určeny finanční prostředky na tento Program. Výzva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současně upřesní podmínky, za kterých bude dotace poskytována.</a:t>
            </a:r>
          </a:p>
          <a:p>
            <a:pPr lvl="0"/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K hodnocení žádostí - Žádosti budou bodovány (hodnoceny) na základě těchto hlavních kritérii -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Rozloha podpořeného území kde jsou částečně zvýhodněny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menší projekty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Dalším kritériem je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Podíl nezaměstnaných osob na obyvatelstvu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 poslednímu dni kalendářního měsíce před datem podání žádosti – velikost územního celku, na kterém bude podíl nezaměstnaných osob stanoven, bude určen ve výzvě (již nyní však můžeme říci, že pravděpodobně bude tato hodnota nastavena na úroveň obce s rozšířenou pravomocí),                                                                                      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(zdrojem dat bude Ministerstvo práce a sociálních věcí) 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Způsobilé výdaje na jeden kubický metr obestavěného prostoru rekonstruovaného areálu - nebo metr čtvereční vytvořené plochy -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tomto případě budou upřednostněny levnější projekty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posledním bodovaným kritériem je výše požadované dotace k poměru k maximálně možné výši dle sídla žadatele –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tomto hodnotícím kritériu je možné získat body navíc za zvýšení podílu vlastních zdrojů žadatele na dotační akci.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této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kontrole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MPO postoupí žádosti mezirezortní hodnotitelské komisi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Komise posoudí žádosti na základě jejich bodového hodnocení a dalších nebodovaných kritérii mezi které například patří  i vliv dotační akce na zlepšení životních podmínek obyvatel, udržitelnost projektu, plánovaný způsob budoucího využití brownfieldu atd. následně doporučí nebo nedoporučí jejich zařazení do Programu.                                                                                         </a:t>
            </a:r>
            <a:r>
              <a:rPr lang="cs-CZ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MF, MPO, Agentury CzechInvest, </a:t>
            </a:r>
            <a:r>
              <a:rPr lang="cs-CZ" sz="120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MZe</a:t>
            </a: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 MD, MPSV, MMR, MŽP, Státního pozemkového úřadu, Svazu měst a obcí a Českomoravské záruční a rozvojové banky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855194-8AC2-4A65-BDCB-58749F3E29A2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21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205538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7075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2200"/>
            <a:ext cx="4052887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anchor="t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20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66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anchor="t"/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03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00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 userDrawn="1"/>
        </p:nvSpPr>
        <p:spPr>
          <a:xfrm>
            <a:off x="0" y="0"/>
            <a:ext cx="9144000" cy="6205538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7075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2200"/>
            <a:ext cx="4052887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48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2200"/>
            <a:ext cx="4052887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2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423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000125"/>
            <a:ext cx="8242300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3" r:id="rId2"/>
    <p:sldLayoutId id="2147483674" r:id="rId3"/>
    <p:sldLayoutId id="2147483675" r:id="rId4"/>
    <p:sldLayoutId id="2147483677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alibri" panose="020F0502020204030204" pitchFamily="34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1231106"/>
          </a:xfrm>
        </p:spPr>
        <p:txBody>
          <a:bodyPr/>
          <a:lstStyle/>
          <a:p>
            <a:pPr eaLnBrk="1" hangingPunct="1"/>
            <a:r>
              <a:rPr lang="cs-CZ" altLang="cs-CZ" b="1" i="1" dirty="0">
                <a:solidFill>
                  <a:srgbClr val="13B5EA"/>
                </a:solidFill>
                <a:latin typeface="Arial" panose="020B0604020202020204" pitchFamily="34" charset="0"/>
              </a:rPr>
              <a:t>D</a:t>
            </a:r>
            <a:r>
              <a:rPr lang="cs-CZ" altLang="cs-CZ" b="1" i="1" dirty="0" smtClean="0">
                <a:solidFill>
                  <a:srgbClr val="13B5EA"/>
                </a:solidFill>
                <a:latin typeface="Arial" panose="020B0604020202020204" pitchFamily="34" charset="0"/>
              </a:rPr>
              <a:t>otační Program Regenerace a podnikatelské využití brownfieldů</a:t>
            </a:r>
            <a:endParaRPr lang="cs-CZ" altLang="cs-CZ" dirty="0" smtClean="0">
              <a:solidFill>
                <a:srgbClr val="13B5EA"/>
              </a:solidFill>
            </a:endParaRPr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342900" y="2008188"/>
            <a:ext cx="8242300" cy="2092325"/>
          </a:xfrm>
        </p:spPr>
        <p:txBody>
          <a:bodyPr/>
          <a:lstStyle/>
          <a:p>
            <a:pPr algn="just" eaLnBrk="1" hangingPunct="1"/>
            <a:r>
              <a:rPr lang="cs-CZ" altLang="cs-CZ" sz="30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Poskytovatel dotace je stát prostřednictvím Ministerstva průmyslu a obchodu</a:t>
            </a:r>
            <a:r>
              <a:rPr lang="cs-CZ" altLang="cs-CZ" sz="3100" b="1" dirty="0" smtClean="0">
                <a:solidFill>
                  <a:schemeClr val="bg2"/>
                </a:solidFill>
              </a:rPr>
              <a:t> - </a:t>
            </a:r>
            <a:r>
              <a:rPr lang="cs-CZ" altLang="cs-CZ" sz="3100" dirty="0" smtClean="0">
                <a:solidFill>
                  <a:schemeClr val="bg2"/>
                </a:solidFill>
                <a:latin typeface="Arial" panose="020B0604020202020204" pitchFamily="34" charset="0"/>
              </a:rPr>
              <a:t>pověřenou organizací je Agentura CzechInvest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 idx="4294967295"/>
          </p:nvPr>
        </p:nvSpPr>
        <p:spPr>
          <a:xfrm>
            <a:off x="444500" y="446088"/>
            <a:ext cx="8242300" cy="553998"/>
          </a:xfrm>
        </p:spPr>
        <p:txBody>
          <a:bodyPr anchor="t"/>
          <a:lstStyle/>
          <a:p>
            <a:pPr eaLnBrk="1" hangingPunct="1"/>
            <a:r>
              <a:rPr lang="cs-CZ" altLang="cs-CZ" b="1" i="1" dirty="0" smtClean="0">
                <a:solidFill>
                  <a:srgbClr val="13B5EA"/>
                </a:solidFill>
                <a:latin typeface="Arial" panose="020B0604020202020204" pitchFamily="34" charset="0"/>
              </a:rPr>
              <a:t>Příjemci dotace</a:t>
            </a:r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sz="quarter" idx="4294967295"/>
          </p:nvPr>
        </p:nvSpPr>
        <p:spPr>
          <a:xfrm>
            <a:off x="444500" y="963613"/>
            <a:ext cx="8242300" cy="2635250"/>
          </a:xfrm>
        </p:spPr>
        <p:txBody>
          <a:bodyPr/>
          <a:lstStyle/>
          <a:p>
            <a:pPr algn="just" eaLnBrk="1" hangingPunct="1"/>
            <a:r>
              <a:rPr lang="cs-CZ" altLang="cs-CZ" sz="22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Obce a Kraje</a:t>
            </a:r>
            <a:r>
              <a:rPr lang="cs-CZ" altLang="cs-CZ" sz="2200" dirty="0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800" dirty="0" smtClean="0">
                <a:solidFill>
                  <a:schemeClr val="bg2"/>
                </a:solidFill>
                <a:latin typeface="Arial" panose="020B0604020202020204" pitchFamily="34" charset="0"/>
              </a:rPr>
              <a:t>jejichž katastrální území leží na území strukturálně postižených krajů (Moravskoslezský, Ústecký a Karlovarský) a hospodářsky problémových regionů dle „Strategie regionálního rozvoje ČR na období 2014–2020“.  </a:t>
            </a:r>
          </a:p>
          <a:p>
            <a:pPr algn="just" eaLnBrk="1" hangingPunct="1"/>
            <a:r>
              <a:rPr lang="cs-CZ" altLang="cs-CZ" sz="22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Cílem Programu je</a:t>
            </a:r>
            <a:r>
              <a:rPr lang="cs-CZ" altLang="cs-CZ" sz="1800" dirty="0" smtClean="0">
                <a:solidFill>
                  <a:schemeClr val="bg2"/>
                </a:solidFill>
              </a:rPr>
              <a:t> - </a:t>
            </a:r>
            <a:r>
              <a:rPr lang="cs-CZ" altLang="cs-CZ" sz="1800" dirty="0" smtClean="0">
                <a:solidFill>
                  <a:schemeClr val="bg2"/>
                </a:solidFill>
                <a:latin typeface="Arial" panose="020B0604020202020204" pitchFamily="34" charset="0"/>
              </a:rPr>
              <a:t>revitalizace a oživení zastaralých a nevyužívaných průmyslových i zemědělských areálů, příprava průmyslových ploch a objektů pro podnikání do velikosti 10 ha.</a:t>
            </a:r>
          </a:p>
          <a:p>
            <a:pPr eaLnBrk="1" hangingPunct="1">
              <a:buFontTx/>
              <a:buNone/>
            </a:pPr>
            <a:endParaRPr lang="cs-CZ" altLang="cs-CZ" sz="1800" dirty="0" smtClean="0">
              <a:solidFill>
                <a:srgbClr val="13B5EA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1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 idx="4294967295"/>
          </p:nvPr>
        </p:nvSpPr>
        <p:spPr>
          <a:xfrm>
            <a:off x="444500" y="446088"/>
            <a:ext cx="8242300" cy="553998"/>
          </a:xfrm>
        </p:spPr>
        <p:txBody>
          <a:bodyPr anchor="t"/>
          <a:lstStyle/>
          <a:p>
            <a:pPr eaLnBrk="1" hangingPunct="1"/>
            <a:r>
              <a:rPr lang="cs-CZ" alt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Podporovány jsou zejména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219" name="Zástupný symbol pro text 2"/>
          <p:cNvSpPr>
            <a:spLocks noGrp="1"/>
          </p:cNvSpPr>
          <p:nvPr>
            <p:ph type="body" sz="quarter" idx="4294967295"/>
          </p:nvPr>
        </p:nvSpPr>
        <p:spPr>
          <a:xfrm>
            <a:off x="444500" y="1211263"/>
            <a:ext cx="8242300" cy="2362200"/>
          </a:xfrm>
        </p:spPr>
        <p:txBody>
          <a:bodyPr/>
          <a:lstStyle/>
          <a:p>
            <a:pPr algn="just" eaLnBrk="1" hangingPunct="1"/>
            <a:r>
              <a:rPr lang="cs-CZ" altLang="cs-CZ" sz="2000" dirty="0" smtClean="0">
                <a:solidFill>
                  <a:schemeClr val="bg2"/>
                </a:solidFill>
              </a:rPr>
              <a:t>regenerace a rekonstrukce brownfieldů (bez výdajů na odstranění ekologických zátěží) a jejich přeměna na moderní podnikatelské objekty a vznik nově zrekonstruovaných podnikatelských ploch do velikosti 10 ha</a:t>
            </a:r>
          </a:p>
          <a:p>
            <a:pPr algn="just" eaLnBrk="1" hangingPunct="1"/>
            <a:r>
              <a:rPr lang="cs-CZ" altLang="cs-CZ" sz="2000" dirty="0" smtClean="0">
                <a:solidFill>
                  <a:schemeClr val="bg2"/>
                </a:solidFill>
              </a:rPr>
              <a:t>stavebně-technická opatření vedoucí k regeneracím technicky nevyhovujících podnikatelských (zemědělských) brownfieldů </a:t>
            </a:r>
            <a:endParaRPr lang="cs-CZ" altLang="cs-CZ" sz="2000" dirty="0" smtClean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 idx="4294967295"/>
          </p:nvPr>
        </p:nvSpPr>
        <p:spPr>
          <a:xfrm>
            <a:off x="444500" y="446088"/>
            <a:ext cx="8242300" cy="1098550"/>
          </a:xfrm>
        </p:spPr>
        <p:txBody>
          <a:bodyPr anchor="t"/>
          <a:lstStyle/>
          <a:p>
            <a:pPr eaLnBrk="1" hangingPunct="1"/>
            <a:r>
              <a:rPr lang="cs-CZ" alt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Výše podpory a podíl státního rozpočtu na financování akcí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sz="quarter" idx="4294967295"/>
          </p:nvPr>
        </p:nvSpPr>
        <p:spPr>
          <a:xfrm>
            <a:off x="444500" y="1701800"/>
            <a:ext cx="8242300" cy="3952875"/>
          </a:xfrm>
        </p:spPr>
        <p:txBody>
          <a:bodyPr tIns="180000"/>
          <a:lstStyle/>
          <a:p>
            <a:pPr marL="0" indent="0" algn="just" eaLnBrk="1">
              <a:buFontTx/>
              <a:buNone/>
            </a:pPr>
            <a:r>
              <a:rPr lang="cs-CZ" altLang="cs-CZ" dirty="0" smtClean="0">
                <a:solidFill>
                  <a:schemeClr val="bg2"/>
                </a:solidFill>
                <a:latin typeface="+mj-lt"/>
                <a:cs typeface="Arial" panose="020B0604020202020204" pitchFamily="34" charset="0"/>
              </a:rPr>
              <a:t>Podpora je poskytována maximálně do výše 85% způsobilých výdajů projektu. Dle velikosti sídla žadatele bude dotace poskytována takto:</a:t>
            </a:r>
          </a:p>
          <a:p>
            <a:pPr marL="0" indent="0" algn="just" eaLnBrk="1">
              <a:lnSpc>
                <a:spcPct val="150000"/>
              </a:lnSpc>
            </a:pPr>
            <a:r>
              <a:rPr lang="cs-CZ" altLang="cs-CZ" sz="175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sídla do 5000 obyvatel do výše 85 % způsobilých výdajů;</a:t>
            </a:r>
          </a:p>
          <a:p>
            <a:pPr marL="0" indent="0" algn="just" eaLnBrk="1">
              <a:lnSpc>
                <a:spcPct val="150000"/>
              </a:lnSpc>
            </a:pPr>
            <a:r>
              <a:rPr lang="cs-CZ" altLang="cs-CZ" sz="175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sídla od 5000 do 25 000 obyvatel do výše 80 % způsobilých výdajů;</a:t>
            </a:r>
          </a:p>
          <a:p>
            <a:pPr marL="0" indent="0" algn="just" eaLnBrk="1">
              <a:lnSpc>
                <a:spcPct val="150000"/>
              </a:lnSpc>
            </a:pPr>
            <a:r>
              <a:rPr lang="cs-CZ" altLang="cs-CZ" sz="175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sídla nad 25 000 obyvatel do výše 70 % způsobilých výdajů;</a:t>
            </a:r>
          </a:p>
          <a:p>
            <a:pPr marL="0" indent="0" algn="just" eaLnBrk="1">
              <a:lnSpc>
                <a:spcPct val="150000"/>
              </a:lnSpc>
            </a:pPr>
            <a:r>
              <a:rPr lang="cs-CZ" altLang="cs-CZ" sz="175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minimální výše uznatelných nákladů projektu</a:t>
            </a:r>
          </a:p>
          <a:p>
            <a:pPr marL="0" indent="0" algn="just" eaLnBrk="1">
              <a:buFontTx/>
              <a:buNone/>
            </a:pPr>
            <a:r>
              <a:rPr lang="cs-CZ" altLang="cs-CZ" sz="175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je 1 mil. Kč.. </a:t>
            </a:r>
            <a:r>
              <a:rPr lang="cs-CZ" altLang="cs-CZ" sz="2000" dirty="0" smtClean="0">
                <a:solidFill>
                  <a:schemeClr val="bg2"/>
                </a:solidFill>
              </a:rPr>
              <a:t>Kč</a:t>
            </a:r>
          </a:p>
          <a:p>
            <a:pPr marL="0" indent="0" algn="just" eaLnBrk="1">
              <a:lnSpc>
                <a:spcPct val="160000"/>
              </a:lnSpc>
              <a:buFontTx/>
              <a:buNone/>
            </a:pPr>
            <a:endParaRPr lang="cs-CZ" altLang="cs-CZ" sz="2000" dirty="0" smtClean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cs-CZ" altLang="cs-CZ" sz="1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 idx="4294967295"/>
          </p:nvPr>
        </p:nvSpPr>
        <p:spPr>
          <a:xfrm>
            <a:off x="444500" y="446088"/>
            <a:ext cx="8242300" cy="549275"/>
          </a:xfrm>
        </p:spPr>
        <p:txBody>
          <a:bodyPr anchor="t"/>
          <a:lstStyle/>
          <a:p>
            <a:pPr eaLnBrk="1" hangingPunct="1"/>
            <a:r>
              <a:rPr lang="cs-CZ" alt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Administrace</a:t>
            </a: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4294967295"/>
          </p:nvPr>
        </p:nvSpPr>
        <p:spPr>
          <a:xfrm>
            <a:off x="444500" y="995363"/>
            <a:ext cx="8242300" cy="4144962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cs-CZ" altLang="cs-CZ" sz="1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Předběžná žádost</a:t>
            </a:r>
          </a:p>
          <a:p>
            <a:pPr algn="just" eaLnBrk="1" hangingPunct="1">
              <a:defRPr/>
            </a:pPr>
            <a:r>
              <a:rPr lang="cs-CZ" altLang="cs-CZ" sz="1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 o zařazení do programu (na základě jednotlivých výzev)</a:t>
            </a:r>
          </a:p>
          <a:p>
            <a:pPr algn="just" eaLnBrk="1" hangingPunct="1">
              <a:defRPr/>
            </a:pPr>
            <a:r>
              <a:rPr lang="cs-CZ" altLang="cs-CZ" sz="1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 o registraci </a:t>
            </a:r>
          </a:p>
          <a:p>
            <a:pPr algn="just" eaLnBrk="1" hangingPunct="1">
              <a:defRPr/>
            </a:pPr>
            <a:r>
              <a:rPr lang="cs-CZ" altLang="cs-CZ" sz="1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 o rozhodnutí o poskytnutí dotace</a:t>
            </a:r>
          </a:p>
          <a:p>
            <a:pPr algn="just" eaLnBrk="1" hangingPunct="1">
              <a:defRPr/>
            </a:pPr>
            <a:r>
              <a:rPr lang="cs-CZ" altLang="cs-CZ" sz="1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Místem pro podání žádostí bude</a:t>
            </a:r>
            <a:r>
              <a:rPr lang="cs-CZ" altLang="cs-CZ" sz="1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agentura CzechInvest, která provede jejich kontrolu a základní hodnocení</a:t>
            </a:r>
          </a:p>
          <a:p>
            <a:pPr marL="0" indent="0" algn="just" eaLnBrk="1" hangingPunct="1">
              <a:buNone/>
              <a:defRPr/>
            </a:pPr>
            <a:endParaRPr lang="cs-CZ" altLang="cs-CZ" sz="1800" dirty="0" smtClean="0">
              <a:solidFill>
                <a:srgbClr val="13B5E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altLang="cs-CZ" sz="2200" dirty="0">
              <a:solidFill>
                <a:srgbClr val="13B5EA"/>
              </a:solidFill>
              <a:latin typeface="+mj-lt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altLang="cs-CZ" sz="2200" dirty="0" smtClean="0">
              <a:solidFill>
                <a:srgbClr val="13B5EA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 idx="4294967295"/>
          </p:nvPr>
        </p:nvSpPr>
        <p:spPr>
          <a:xfrm>
            <a:off x="444500" y="446088"/>
            <a:ext cx="8242300" cy="553998"/>
          </a:xfrm>
        </p:spPr>
        <p:txBody>
          <a:bodyPr anchor="t"/>
          <a:lstStyle/>
          <a:p>
            <a:pPr eaLnBrk="1" hangingPunct="1"/>
            <a:r>
              <a:rPr lang="cs-CZ" alt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Hlavní podmínky programu</a:t>
            </a: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4294967295"/>
          </p:nvPr>
        </p:nvSpPr>
        <p:spPr>
          <a:xfrm>
            <a:off x="444500" y="725714"/>
            <a:ext cx="8242300" cy="4992915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endParaRPr lang="cs-CZ" altLang="cs-CZ" sz="1800" b="1" dirty="0" smtClean="0">
              <a:solidFill>
                <a:srgbClr val="13B5E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dirty="0">
                <a:solidFill>
                  <a:schemeClr val="bg2"/>
                </a:solidFill>
              </a:rPr>
              <a:t>projekty, které svojí rozlohou </a:t>
            </a:r>
            <a:r>
              <a:rPr lang="cs-CZ" dirty="0" smtClean="0">
                <a:solidFill>
                  <a:schemeClr val="bg2"/>
                </a:solidFill>
              </a:rPr>
              <a:t>nepřevyšují </a:t>
            </a:r>
            <a:r>
              <a:rPr lang="cs-CZ" dirty="0">
                <a:solidFill>
                  <a:schemeClr val="bg2"/>
                </a:solidFill>
              </a:rPr>
              <a:t>10 ha,</a:t>
            </a:r>
          </a:p>
          <a:p>
            <a:pPr lvl="2"/>
            <a:r>
              <a:rPr lang="cs-CZ" dirty="0">
                <a:solidFill>
                  <a:schemeClr val="bg2"/>
                </a:solidFill>
              </a:rPr>
              <a:t>projekty </a:t>
            </a:r>
            <a:r>
              <a:rPr lang="cs-CZ" dirty="0" smtClean="0">
                <a:solidFill>
                  <a:schemeClr val="bg2"/>
                </a:solidFill>
              </a:rPr>
              <a:t>se nesmí nacházet v</a:t>
            </a:r>
            <a:r>
              <a:rPr lang="cs-CZ" dirty="0">
                <a:solidFill>
                  <a:schemeClr val="bg2"/>
                </a:solidFill>
              </a:rPr>
              <a:t> záplavovém území,</a:t>
            </a:r>
          </a:p>
          <a:p>
            <a:pPr lvl="2"/>
            <a:r>
              <a:rPr lang="cs-CZ" dirty="0" smtClean="0">
                <a:solidFill>
                  <a:schemeClr val="bg2"/>
                </a:solidFill>
              </a:rPr>
              <a:t>Projekty které nejsou regenerace </a:t>
            </a:r>
            <a:r>
              <a:rPr lang="cs-CZ" dirty="0">
                <a:solidFill>
                  <a:schemeClr val="bg2"/>
                </a:solidFill>
              </a:rPr>
              <a:t>památkově chráněných objektů,</a:t>
            </a:r>
          </a:p>
          <a:p>
            <a:pPr lvl="2"/>
            <a:r>
              <a:rPr lang="cs-CZ" dirty="0" smtClean="0">
                <a:solidFill>
                  <a:schemeClr val="bg2"/>
                </a:solidFill>
              </a:rPr>
              <a:t>Využití projektu musí plnit </a:t>
            </a:r>
            <a:r>
              <a:rPr lang="cs-CZ" dirty="0">
                <a:solidFill>
                  <a:schemeClr val="bg2"/>
                </a:solidFill>
              </a:rPr>
              <a:t>cíle Programu na budoucí využití </a:t>
            </a:r>
            <a:r>
              <a:rPr lang="cs-CZ" dirty="0" err="1">
                <a:solidFill>
                  <a:schemeClr val="bg2"/>
                </a:solidFill>
              </a:rPr>
              <a:t>brownfieldu</a:t>
            </a:r>
            <a:r>
              <a:rPr lang="cs-CZ" dirty="0">
                <a:solidFill>
                  <a:schemeClr val="bg2"/>
                </a:solidFill>
              </a:rPr>
              <a:t>.</a:t>
            </a:r>
          </a:p>
          <a:p>
            <a:pPr lvl="2"/>
            <a:r>
              <a:rPr lang="cs-CZ" dirty="0" smtClean="0">
                <a:solidFill>
                  <a:schemeClr val="bg2"/>
                </a:solidFill>
              </a:rPr>
              <a:t>Stabilizace územního plánu – žádost o registraci akce</a:t>
            </a:r>
          </a:p>
          <a:p>
            <a:pPr lvl="2"/>
            <a:r>
              <a:rPr lang="cs-CZ" dirty="0" smtClean="0">
                <a:solidFill>
                  <a:schemeClr val="bg2"/>
                </a:solidFill>
              </a:rPr>
              <a:t>Vlastnictví nemovitosti – žádost o rozhodnutí o poskytnutí </a:t>
            </a:r>
            <a:r>
              <a:rPr lang="cs-CZ" dirty="0" err="1" smtClean="0">
                <a:solidFill>
                  <a:schemeClr val="bg2"/>
                </a:solidFill>
              </a:rPr>
              <a:t>dotace</a:t>
            </a:r>
            <a:r>
              <a:rPr lang="cs-CZ" dirty="0" err="1" smtClean="0"/>
              <a:t>eldu</a:t>
            </a:r>
            <a:r>
              <a:rPr lang="cs-CZ" dirty="0"/>
              <a:t>.</a:t>
            </a:r>
            <a:endParaRPr lang="cs-CZ" sz="2000" dirty="0"/>
          </a:p>
          <a:p>
            <a:pPr algn="just" eaLnBrk="1" hangingPunct="1">
              <a:defRPr/>
            </a:pPr>
            <a:endParaRPr lang="cs-CZ" sz="1800" dirty="0" smtClean="0">
              <a:solidFill>
                <a:srgbClr val="13B5EA"/>
              </a:solidFill>
            </a:endParaRPr>
          </a:p>
          <a:p>
            <a:pPr algn="just" eaLnBrk="1" hangingPunct="1">
              <a:defRPr/>
            </a:pPr>
            <a:endParaRPr lang="cs-CZ" altLang="cs-CZ" sz="1800" b="1" dirty="0" smtClean="0">
              <a:solidFill>
                <a:srgbClr val="13B5E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altLang="cs-CZ" sz="1800" dirty="0" smtClean="0">
              <a:solidFill>
                <a:srgbClr val="13B5E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altLang="cs-CZ" sz="2200" dirty="0" smtClean="0">
              <a:solidFill>
                <a:srgbClr val="13B5E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107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 idx="4294967295"/>
          </p:nvPr>
        </p:nvSpPr>
        <p:spPr>
          <a:xfrm>
            <a:off x="444500" y="446088"/>
            <a:ext cx="8242300" cy="553998"/>
          </a:xfrm>
        </p:spPr>
        <p:txBody>
          <a:bodyPr anchor="t"/>
          <a:lstStyle/>
          <a:p>
            <a:pPr eaLnBrk="1" hangingPunct="1"/>
            <a:r>
              <a:rPr lang="cs-CZ" alt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Způsobilé výdaje</a:t>
            </a: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4294967295"/>
          </p:nvPr>
        </p:nvSpPr>
        <p:spPr>
          <a:xfrm>
            <a:off x="444500" y="725714"/>
            <a:ext cx="8242300" cy="4992915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endParaRPr lang="cs-CZ" altLang="cs-CZ" sz="1800" b="1" dirty="0" smtClean="0">
              <a:solidFill>
                <a:srgbClr val="13B5E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dirty="0" smtClean="0">
                <a:solidFill>
                  <a:schemeClr val="bg2"/>
                </a:solidFill>
              </a:rPr>
              <a:t>Investiční a neinvestiční výdaje spojené s realizací a přípravou projektu</a:t>
            </a:r>
          </a:p>
          <a:p>
            <a:pPr lvl="2"/>
            <a:r>
              <a:rPr lang="cs-CZ" altLang="cs-CZ" dirty="0" smtClean="0">
                <a:solidFill>
                  <a:schemeClr val="bg2"/>
                </a:solidFill>
              </a:rPr>
              <a:t>výkupy </a:t>
            </a:r>
            <a:r>
              <a:rPr lang="cs-CZ" altLang="cs-CZ" dirty="0">
                <a:solidFill>
                  <a:schemeClr val="bg2"/>
                </a:solidFill>
              </a:rPr>
              <a:t>nemovitostí typu </a:t>
            </a:r>
            <a:r>
              <a:rPr lang="cs-CZ" altLang="cs-CZ" dirty="0" err="1">
                <a:solidFill>
                  <a:schemeClr val="bg2"/>
                </a:solidFill>
              </a:rPr>
              <a:t>brownfield</a:t>
            </a:r>
            <a:r>
              <a:rPr lang="cs-CZ" altLang="cs-CZ" dirty="0">
                <a:solidFill>
                  <a:schemeClr val="bg2"/>
                </a:solidFill>
              </a:rPr>
              <a:t>, odstranění nevyužitelných staveb, výstavba páteřní infrastruktury, provedení nezbytných terénních úprav, stavební, přípravné a kontrolní práce spojené s projektem</a:t>
            </a:r>
            <a:endParaRPr lang="cs-CZ" dirty="0" smtClean="0">
              <a:solidFill>
                <a:schemeClr val="bg2"/>
              </a:solidFill>
            </a:endParaRPr>
          </a:p>
          <a:p>
            <a:pPr lvl="2"/>
            <a:r>
              <a:rPr lang="cs-CZ" altLang="cs-CZ" sz="2200" dirty="0" smtClean="0">
                <a:solidFill>
                  <a:schemeClr val="bg2"/>
                </a:solidFill>
                <a:latin typeface="+mj-lt"/>
              </a:rPr>
              <a:t>Od doby vydání registračního listu</a:t>
            </a:r>
          </a:p>
          <a:p>
            <a:pPr lvl="2"/>
            <a:r>
              <a:rPr lang="cs-CZ" altLang="cs-CZ" sz="2200" dirty="0">
                <a:solidFill>
                  <a:schemeClr val="bg2"/>
                </a:solidFill>
                <a:latin typeface="+mj-lt"/>
              </a:rPr>
              <a:t>´</a:t>
            </a:r>
            <a:r>
              <a:rPr lang="cs-CZ" altLang="cs-CZ" sz="2200" dirty="0" smtClean="0">
                <a:solidFill>
                  <a:schemeClr val="bg2"/>
                </a:solidFill>
                <a:latin typeface="+mj-lt"/>
              </a:rPr>
              <a:t>Stavbu lze zahájit od vydání registračního listu - Supervize</a:t>
            </a:r>
          </a:p>
          <a:p>
            <a:pPr lvl="2"/>
            <a:endParaRPr lang="cs-CZ" altLang="cs-CZ" sz="2200" dirty="0" smtClean="0">
              <a:solidFill>
                <a:schemeClr val="bg2"/>
              </a:solidFill>
              <a:latin typeface="+mj-lt"/>
            </a:endParaRPr>
          </a:p>
          <a:p>
            <a:pPr lvl="2"/>
            <a:endParaRPr lang="cs-CZ" altLang="cs-CZ" sz="2200" dirty="0" smtClean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21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 idx="4294967295"/>
          </p:nvPr>
        </p:nvSpPr>
        <p:spPr>
          <a:xfrm>
            <a:off x="444500" y="446088"/>
            <a:ext cx="8242300" cy="553998"/>
          </a:xfrm>
        </p:spPr>
        <p:txBody>
          <a:bodyPr anchor="t"/>
          <a:lstStyle/>
          <a:p>
            <a:pPr eaLnBrk="1" hangingPunct="1"/>
            <a:r>
              <a:rPr lang="cs-CZ" alt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Způsobilé výdaje</a:t>
            </a: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4294967295"/>
          </p:nvPr>
        </p:nvSpPr>
        <p:spPr>
          <a:xfrm>
            <a:off x="444500" y="725714"/>
            <a:ext cx="8242300" cy="4992915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endParaRPr lang="cs-CZ" altLang="cs-CZ" sz="1800" b="1" dirty="0" smtClean="0">
              <a:solidFill>
                <a:srgbClr val="13B5E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lvl="2" indent="0">
              <a:buNone/>
            </a:pPr>
            <a:r>
              <a:rPr lang="cs-CZ" dirty="0" smtClean="0">
                <a:solidFill>
                  <a:schemeClr val="bg2"/>
                </a:solidFill>
              </a:rPr>
              <a:t> </a:t>
            </a:r>
          </a:p>
          <a:p>
            <a:pPr lvl="2"/>
            <a:r>
              <a:rPr lang="cs-CZ" dirty="0" smtClean="0">
                <a:solidFill>
                  <a:schemeClr val="bg2"/>
                </a:solidFill>
              </a:rPr>
              <a:t>Výjimka: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bg2"/>
                </a:solidFill>
              </a:rPr>
              <a:t>	</a:t>
            </a:r>
            <a:r>
              <a:rPr lang="cs-CZ" sz="2000" dirty="0" smtClean="0">
                <a:solidFill>
                  <a:schemeClr val="bg2"/>
                </a:solidFill>
              </a:rPr>
              <a:t>- </a:t>
            </a:r>
            <a:r>
              <a:rPr lang="cs-CZ" dirty="0">
                <a:solidFill>
                  <a:schemeClr val="bg2"/>
                </a:solidFill>
              </a:rPr>
              <a:t>předběžné studie proveditelnosti, </a:t>
            </a:r>
          </a:p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	</a:t>
            </a:r>
            <a:r>
              <a:rPr lang="cs-CZ" dirty="0" smtClean="0">
                <a:solidFill>
                  <a:schemeClr val="bg2"/>
                </a:solidFill>
              </a:rPr>
              <a:t>- ekologický </a:t>
            </a:r>
            <a:r>
              <a:rPr lang="cs-CZ" dirty="0">
                <a:solidFill>
                  <a:schemeClr val="bg2"/>
                </a:solidFill>
              </a:rPr>
              <a:t>audit,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2"/>
                </a:solidFill>
              </a:rPr>
              <a:t>	- projektová </a:t>
            </a:r>
            <a:r>
              <a:rPr lang="cs-CZ" dirty="0">
                <a:solidFill>
                  <a:schemeClr val="bg2"/>
                </a:solidFill>
              </a:rPr>
              <a:t>dokumentace</a:t>
            </a:r>
            <a:r>
              <a:rPr lang="cs-CZ" dirty="0" smtClean="0">
                <a:solidFill>
                  <a:schemeClr val="bg2"/>
                </a:solidFill>
              </a:rPr>
              <a:t>,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2"/>
                </a:solidFill>
              </a:rPr>
              <a:t>	 - výkupy nemovitostí  </a:t>
            </a:r>
            <a:endParaRPr lang="cs-CZ" dirty="0">
              <a:solidFill>
                <a:schemeClr val="bg2"/>
              </a:solidFill>
            </a:endParaRPr>
          </a:p>
          <a:p>
            <a:r>
              <a:rPr lang="cs-CZ" dirty="0" smtClean="0">
                <a:solidFill>
                  <a:schemeClr val="bg2"/>
                </a:solidFill>
              </a:rPr>
              <a:t>platí od schválení předběžné </a:t>
            </a:r>
            <a:r>
              <a:rPr lang="cs-CZ" dirty="0" err="1" smtClean="0">
                <a:solidFill>
                  <a:schemeClr val="bg2"/>
                </a:solidFill>
              </a:rPr>
              <a:t>žádosti</a:t>
            </a:r>
            <a:r>
              <a:rPr lang="cs-CZ" dirty="0" err="1" smtClean="0"/>
              <a:t>a</a:t>
            </a:r>
            <a:endParaRPr lang="cs-CZ" altLang="cs-CZ" sz="180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altLang="cs-CZ" sz="2200" dirty="0" smtClean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746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 idx="4294967295"/>
          </p:nvPr>
        </p:nvSpPr>
        <p:spPr>
          <a:xfrm>
            <a:off x="444500" y="446088"/>
            <a:ext cx="8242300" cy="553998"/>
          </a:xfrm>
        </p:spPr>
        <p:txBody>
          <a:bodyPr anchor="t"/>
          <a:lstStyle/>
          <a:p>
            <a:pPr eaLnBrk="1" hangingPunct="1"/>
            <a:r>
              <a:rPr lang="cs-CZ" alt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Doba udržitelnosti</a:t>
            </a: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4294967295"/>
          </p:nvPr>
        </p:nvSpPr>
        <p:spPr>
          <a:xfrm>
            <a:off x="444500" y="725714"/>
            <a:ext cx="8242300" cy="4992915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endParaRPr lang="cs-CZ" altLang="cs-CZ" sz="1800" b="1" dirty="0" smtClean="0">
              <a:solidFill>
                <a:srgbClr val="13B5E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lvl="2" indent="0">
              <a:buNone/>
            </a:pPr>
            <a:r>
              <a:rPr lang="cs-CZ" dirty="0" smtClean="0">
                <a:solidFill>
                  <a:schemeClr val="bg2"/>
                </a:solidFill>
              </a:rPr>
              <a:t> </a:t>
            </a:r>
          </a:p>
          <a:p>
            <a:pPr lvl="2"/>
            <a:r>
              <a:rPr lang="cs-CZ" dirty="0" smtClean="0">
                <a:solidFill>
                  <a:schemeClr val="bg2"/>
                </a:solidFill>
              </a:rPr>
              <a:t>10 let od ukončení realizace akce</a:t>
            </a:r>
          </a:p>
          <a:p>
            <a:pPr lvl="2"/>
            <a:r>
              <a:rPr lang="cs-CZ" dirty="0" smtClean="0">
                <a:solidFill>
                  <a:schemeClr val="bg2"/>
                </a:solidFill>
              </a:rPr>
              <a:t>Možnost </a:t>
            </a:r>
            <a:r>
              <a:rPr lang="cs-CZ" smtClean="0">
                <a:solidFill>
                  <a:schemeClr val="bg2"/>
                </a:solidFill>
              </a:rPr>
              <a:t>prodloužení závazných podmínek</a:t>
            </a:r>
            <a:endParaRPr lang="cs-CZ" dirty="0" smtClean="0">
              <a:solidFill>
                <a:schemeClr val="bg2"/>
              </a:solidFill>
            </a:endParaRPr>
          </a:p>
          <a:p>
            <a:pPr lvl="2"/>
            <a:r>
              <a:rPr lang="cs-CZ" dirty="0" smtClean="0">
                <a:solidFill>
                  <a:schemeClr val="bg2"/>
                </a:solidFill>
              </a:rPr>
              <a:t>Příjemce nesmí tvořit zisk</a:t>
            </a:r>
          </a:p>
          <a:p>
            <a:pPr marL="720725" lvl="2" indent="0">
              <a:buNone/>
            </a:pPr>
            <a:endParaRPr lang="cs-CZ" altLang="cs-CZ" sz="1800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altLang="cs-CZ" sz="2200" dirty="0" smtClean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105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 V1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</Template>
  <TotalTime>5075</TotalTime>
  <Words>464</Words>
  <Application>Microsoft Office PowerPoint</Application>
  <PresentationFormat>Předvádění na obrazovce (4:3)</PresentationFormat>
  <Paragraphs>116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Předloha V1</vt:lpstr>
      <vt:lpstr>Dotační Program Regenerace a podnikatelské využití brownfieldů</vt:lpstr>
      <vt:lpstr>Příjemci dotace</vt:lpstr>
      <vt:lpstr>Podporovány jsou zejména </vt:lpstr>
      <vt:lpstr>Výše podpory a podíl státního rozpočtu na financování akcí </vt:lpstr>
      <vt:lpstr>Administrace</vt:lpstr>
      <vt:lpstr>Hlavní podmínky programu</vt:lpstr>
      <vt:lpstr>Způsobilé výdaje</vt:lpstr>
      <vt:lpstr>Způsobilé výdaje</vt:lpstr>
      <vt:lpstr>Doba udržitelnosti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dotační Program Regenerace a podnikatelské využití brownfieldů</dc:title>
  <dc:creator>Praun Pavel</dc:creator>
  <cp:lastModifiedBy>Hana Jan</cp:lastModifiedBy>
  <cp:revision>88</cp:revision>
  <cp:lastPrinted>2016-11-30T15:13:01Z</cp:lastPrinted>
  <dcterms:created xsi:type="dcterms:W3CDTF">2015-07-27T11:53:32Z</dcterms:created>
  <dcterms:modified xsi:type="dcterms:W3CDTF">2016-11-30T15:13:30Z</dcterms:modified>
</cp:coreProperties>
</file>