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12"/>
  </p:notesMasterIdLst>
  <p:sldIdLst>
    <p:sldId id="258" r:id="rId2"/>
    <p:sldId id="265" r:id="rId3"/>
    <p:sldId id="259" r:id="rId4"/>
    <p:sldId id="268" r:id="rId5"/>
    <p:sldId id="266" r:id="rId6"/>
    <p:sldId id="260" r:id="rId7"/>
    <p:sldId id="264" r:id="rId8"/>
    <p:sldId id="267" r:id="rId9"/>
    <p:sldId id="269" r:id="rId10"/>
    <p:sldId id="263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7354" autoAdjust="0"/>
  </p:normalViewPr>
  <p:slideViewPr>
    <p:cSldViewPr>
      <p:cViewPr varScale="1">
        <p:scale>
          <a:sx n="72" d="100"/>
          <a:sy n="72" d="100"/>
        </p:scale>
        <p:origin x="-45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7F06CA9-B2D6-419E-A6F3-9A4F49EB8D22}" type="datetimeFigureOut">
              <a:rPr lang="cs-CZ"/>
              <a:pPr>
                <a:defRPr/>
              </a:pPr>
              <a:t>2.2.2012</a:t>
            </a:fld>
            <a:endParaRPr lang="cs-CZ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C03E5EA-9C4D-4112-AE91-8859286319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095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095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AEB0B-30C5-461D-B0DF-9322E8D0C0E7}" type="datetimeFigureOut">
              <a:rPr lang="cs-CZ"/>
              <a:pPr>
                <a:defRPr/>
              </a:pPr>
              <a:t>2.2.2012</a:t>
            </a:fld>
            <a:endParaRPr lang="cs-CZ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B1B51-EE92-4D9D-BF4F-B51FF5AFC5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7D447-47E3-4F23-B7ED-521683A362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05890-0AD0-4779-8FFB-E8F5498F82FD}" type="datetimeFigureOut">
              <a:rPr lang="cs-CZ"/>
              <a:pPr>
                <a:defRPr/>
              </a:pPr>
              <a:t>2.2.2012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F1DA9-FF39-41CD-80C8-56D28A8F8A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66E00-CA7F-46F3-B2EB-79A3C8A4E2D1}" type="datetimeFigureOut">
              <a:rPr lang="cs-CZ"/>
              <a:pPr>
                <a:defRPr/>
              </a:pPr>
              <a:t>2.2.2012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48DA7-44A1-4CD6-BFEF-9A00E5F084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8B201-2988-4618-BE19-0104BA76D6B4}" type="datetimeFigureOut">
              <a:rPr lang="cs-CZ"/>
              <a:pPr>
                <a:defRPr/>
              </a:pPr>
              <a:t>2.2.2012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B4997A-F6F3-4F73-A54A-215689C13A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31897-88E7-4491-8FB1-7639412E3295}" type="datetimeFigureOut">
              <a:rPr lang="cs-CZ"/>
              <a:pPr>
                <a:defRPr/>
              </a:pPr>
              <a:t>2.2.2012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80D2F-C397-459E-8FC2-93CACE9AAD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609B4E-2410-4AF0-BEF7-85F90B2EB8F5}" type="datetimeFigureOut">
              <a:rPr lang="cs-CZ"/>
              <a:pPr>
                <a:defRPr/>
              </a:pPr>
              <a:t>2.2.2012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AFBE1-8F96-4150-A0EA-5D584284720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492D6-2CE9-487F-A8E4-911C6BBC14DC}" type="datetimeFigureOut">
              <a:rPr lang="cs-CZ"/>
              <a:pPr>
                <a:defRPr/>
              </a:pPr>
              <a:t>2.2.2012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A8FCA-ED63-4AB4-865D-CBFB7A6F1B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39DBD-F28E-4373-9C96-60251932D5F1}" type="datetimeFigureOut">
              <a:rPr lang="cs-CZ"/>
              <a:pPr>
                <a:defRPr/>
              </a:pPr>
              <a:t>2.2.2012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90E99-AD03-4796-92CA-2C5CCD5F7A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7D0AC-0CA7-4DFB-97B4-E78AC038EB8C}" type="datetimeFigureOut">
              <a:rPr lang="cs-CZ"/>
              <a:pPr>
                <a:defRPr/>
              </a:pPr>
              <a:t>2.2.2012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D42AF-BF87-4D6C-8A35-5056337F23F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E2A51C-5BA6-4803-811A-9A2819E202CB}" type="datetimeFigureOut">
              <a:rPr lang="cs-CZ"/>
              <a:pPr>
                <a:defRPr/>
              </a:pPr>
              <a:t>2.2.2012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040A3-138A-4766-9EE3-E0260C87DD6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DF055-9E55-449B-B512-AE3697EF12FD}" type="datetimeFigureOut">
              <a:rPr lang="cs-CZ"/>
              <a:pPr>
                <a:defRPr/>
              </a:pPr>
              <a:t>2.2.2012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EAB10D50-35DE-4B28-8FC8-A48674B425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854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10855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10855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chemeClr val="hlink"/>
                </a:solidFill>
              </a:endParaRPr>
            </a:p>
          </p:txBody>
        </p:sp>
        <p:sp>
          <p:nvSpPr>
            <p:cNvPr id="10855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chemeClr val="hlink"/>
                </a:solidFill>
              </a:endParaRPr>
            </a:p>
          </p:txBody>
        </p:sp>
        <p:sp>
          <p:nvSpPr>
            <p:cNvPr id="10855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chemeClr val="accent2"/>
                </a:solidFill>
              </a:endParaRPr>
            </a:p>
          </p:txBody>
        </p:sp>
        <p:sp>
          <p:nvSpPr>
            <p:cNvPr id="10855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chemeClr val="hlink"/>
                </a:solidFill>
              </a:endParaRPr>
            </a:p>
          </p:txBody>
        </p:sp>
        <p:sp>
          <p:nvSpPr>
            <p:cNvPr id="10855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10855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chemeClr val="accent2"/>
                </a:solidFill>
              </a:endParaRPr>
            </a:p>
          </p:txBody>
        </p:sp>
        <p:sp>
          <p:nvSpPr>
            <p:cNvPr id="10855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85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5584DB81-9664-4B71-946A-23CE006EC4E6}" type="datetimeFigureOut">
              <a:rPr lang="cs-CZ"/>
              <a:pPr>
                <a:defRPr/>
              </a:pPr>
              <a:t>2.2.2012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7" r:id="rId2"/>
    <p:sldLayoutId id="2147483726" r:id="rId3"/>
    <p:sldLayoutId id="2147483725" r:id="rId4"/>
    <p:sldLayoutId id="2147483724" r:id="rId5"/>
    <p:sldLayoutId id="2147483723" r:id="rId6"/>
    <p:sldLayoutId id="2147483722" r:id="rId7"/>
    <p:sldLayoutId id="2147483721" r:id="rId8"/>
    <p:sldLayoutId id="2147483720" r:id="rId9"/>
    <p:sldLayoutId id="2147483719" r:id="rId10"/>
    <p:sldLayoutId id="214748371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68413"/>
            <a:ext cx="8229600" cy="4321175"/>
          </a:xfrm>
        </p:spPr>
        <p:txBody>
          <a:bodyPr/>
          <a:lstStyle/>
          <a:p>
            <a:pPr algn="ctr" eaLnBrk="1" hangingPunct="1"/>
            <a:r>
              <a:rPr lang="cs-CZ" smtClean="0"/>
              <a:t>HSR-ÚK </a:t>
            </a:r>
            <a:br>
              <a:rPr lang="cs-CZ" smtClean="0"/>
            </a:br>
            <a:r>
              <a:rPr lang="cs-CZ" smtClean="0"/>
              <a:t>a</a:t>
            </a:r>
            <a:br>
              <a:rPr lang="cs-CZ" smtClean="0"/>
            </a:br>
            <a:r>
              <a:rPr lang="cs-CZ" smtClean="0"/>
              <a:t>Společenská odpovědnost firem</a:t>
            </a:r>
            <a:br>
              <a:rPr lang="cs-CZ" smtClean="0"/>
            </a:br>
            <a:r>
              <a:rPr lang="cs-CZ" smtClean="0"/>
              <a:t>(CSR)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752"/>
            <a:ext cx="8229600" cy="4678586"/>
          </a:xfrm>
        </p:spPr>
        <p:txBody>
          <a:bodyPr/>
          <a:lstStyle/>
          <a:p>
            <a:pPr eaLnBrk="1" hangingPunct="1"/>
            <a:endParaRPr lang="cs-CZ" dirty="0" smtClean="0"/>
          </a:p>
          <a:p>
            <a:pPr eaLnBrk="1" hangingPunct="1"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2400" dirty="0" smtClean="0"/>
              <a:t>DĚKUJI ZA POZORNOST</a:t>
            </a:r>
          </a:p>
          <a:p>
            <a:pPr eaLnBrk="1" hangingPunct="1">
              <a:buFont typeface="Wingdings" pitchFamily="2" charset="2"/>
              <a:buNone/>
            </a:pPr>
            <a:endParaRPr lang="cs-CZ" sz="2400" dirty="0" smtClean="0"/>
          </a:p>
          <a:p>
            <a:pPr eaLnBrk="1" hangingPunct="1">
              <a:buFont typeface="Wingdings" pitchFamily="2" charset="2"/>
              <a:buNone/>
            </a:pPr>
            <a:r>
              <a:rPr lang="cs-CZ" dirty="0" smtClean="0"/>
              <a:t>				</a:t>
            </a:r>
            <a:r>
              <a:rPr lang="cs-CZ" sz="2400" dirty="0" smtClean="0"/>
              <a:t>Gabriela </a:t>
            </a:r>
            <a:r>
              <a:rPr lang="cs-CZ" sz="2400" dirty="0" err="1" smtClean="0"/>
              <a:t>Nekolová</a:t>
            </a:r>
            <a:endParaRPr lang="cs-CZ" sz="2400" dirty="0" smtClean="0"/>
          </a:p>
          <a:p>
            <a:pPr eaLnBrk="1" hangingPunct="1">
              <a:buFont typeface="Wingdings" pitchFamily="2" charset="2"/>
              <a:buNone/>
            </a:pPr>
            <a:r>
              <a:rPr lang="cs-CZ" sz="2400" dirty="0" smtClean="0"/>
              <a:t>				člen realizačního týmu CSR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b="1" dirty="0" smtClean="0"/>
              <a:t>Hospodářská a sociální rada Ústeckého kraje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cs-CZ" sz="2000" dirty="0" smtClean="0"/>
              <a:t>Je krajskou tripartitou působností v Ústeckém kraji již 10 let</a:t>
            </a:r>
          </a:p>
          <a:p>
            <a:pPr algn="just">
              <a:lnSpc>
                <a:spcPct val="150000"/>
              </a:lnSpc>
            </a:pPr>
            <a:r>
              <a:rPr lang="cs-CZ" sz="2000" dirty="0" smtClean="0"/>
              <a:t>zastřešuje činnost okresních rad – Děčín, Chomutov, Litoměřice, Louny, Most, Teplice, Ústí n. L.</a:t>
            </a:r>
          </a:p>
          <a:p>
            <a:pPr algn="just">
              <a:lnSpc>
                <a:spcPct val="150000"/>
              </a:lnSpc>
            </a:pPr>
            <a:r>
              <a:rPr lang="cs-CZ" sz="2000" dirty="0" smtClean="0"/>
              <a:t>Členem jednotlivých okresních rad jsou statutární města, obce, podniky, vysoké školy, hospodářské komory, odbory, neziskové organizace a fyzické osoby</a:t>
            </a:r>
          </a:p>
          <a:p>
            <a:pPr algn="just">
              <a:lnSpc>
                <a:spcPct val="150000"/>
              </a:lnSpc>
            </a:pPr>
            <a:r>
              <a:rPr lang="cs-CZ" sz="2000" dirty="0" smtClean="0"/>
              <a:t>Cílem HSR-ÚK je vyvážený hospodářský a sociální rozvoj Ústeckého kraje a zvyšování životní úrovně jeho obyvatel</a:t>
            </a:r>
            <a:endParaRPr lang="cs-CZ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229600" cy="5688012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cs-CZ" sz="2400" b="1" dirty="0" smtClean="0"/>
              <a:t>CSR – obecná definice:</a:t>
            </a:r>
          </a:p>
          <a:p>
            <a:pPr algn="ctr" eaLnBrk="1" hangingPunct="1">
              <a:buFont typeface="Wingdings" pitchFamily="2" charset="2"/>
              <a:buNone/>
            </a:pPr>
            <a:endParaRPr lang="cs-CZ" sz="2400" b="1" dirty="0" smtClean="0"/>
          </a:p>
          <a:p>
            <a:pPr algn="ctr" eaLnBrk="1" hangingPunct="1">
              <a:buFont typeface="Wingdings" pitchFamily="2" charset="2"/>
              <a:buNone/>
            </a:pPr>
            <a:endParaRPr lang="cs-CZ" sz="2400" b="1" dirty="0" smtClean="0"/>
          </a:p>
          <a:p>
            <a:pPr algn="just" eaLnBrk="1" hangingPunct="1"/>
            <a:r>
              <a:rPr lang="cs-CZ" sz="2000" dirty="0" smtClean="0"/>
              <a:t>Je dobrovolné integrování sociálních a ekologických hledisek do každodenních firemních operací a interakcí s firemními </a:t>
            </a:r>
            <a:r>
              <a:rPr lang="cs-CZ" sz="2000" dirty="0" err="1" smtClean="0"/>
              <a:t>stakeholders</a:t>
            </a:r>
            <a:r>
              <a:rPr lang="cs-CZ" sz="2400" dirty="0" smtClean="0"/>
              <a:t>	</a:t>
            </a:r>
            <a:r>
              <a:rPr lang="cs-CZ" sz="2000" i="1" dirty="0" smtClean="0"/>
              <a:t>(</a:t>
            </a:r>
            <a:r>
              <a:rPr lang="cs-CZ" sz="1600" i="1" dirty="0" smtClean="0"/>
              <a:t>Evropská unie, Zelená kniha 2001)</a:t>
            </a:r>
          </a:p>
          <a:p>
            <a:pPr lvl="1" algn="just" eaLnBrk="1" hangingPunct="1">
              <a:buFont typeface="Wingdings" pitchFamily="2" charset="2"/>
              <a:buNone/>
            </a:pPr>
            <a:endParaRPr lang="cs-CZ" sz="1600" i="1" dirty="0" smtClean="0"/>
          </a:p>
          <a:p>
            <a:pPr algn="just"/>
            <a:r>
              <a:rPr lang="cs-CZ" sz="2000" dirty="0" smtClean="0"/>
              <a:t>CSR je kontinuální závazek podniků chovat se eticky, přispívat k ekonomickému růstu a zároveň se zasazovat o zlepšení kvality života zaměstnanců a jejich rodin, stejně jako lokální komunity a společnosti jako celku.</a:t>
            </a:r>
            <a:r>
              <a:rPr lang="cs-CZ" sz="2400" dirty="0" smtClean="0"/>
              <a:t>                                 </a:t>
            </a:r>
            <a:r>
              <a:rPr lang="cs-CZ" sz="1600" i="1" dirty="0" smtClean="0"/>
              <a:t>(</a:t>
            </a:r>
            <a:r>
              <a:rPr lang="cs-CZ" sz="1600" i="1" dirty="0" err="1" smtClean="0"/>
              <a:t>World</a:t>
            </a:r>
            <a:r>
              <a:rPr lang="cs-CZ" sz="1600" i="1" dirty="0" smtClean="0"/>
              <a:t> Business </a:t>
            </a:r>
            <a:r>
              <a:rPr lang="cs-CZ" sz="1600" i="1" dirty="0" err="1" smtClean="0"/>
              <a:t>Council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for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Sustainable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Development</a:t>
            </a:r>
            <a:r>
              <a:rPr lang="cs-CZ" sz="1600" i="1" dirty="0" smtClean="0"/>
              <a:t>)</a:t>
            </a:r>
          </a:p>
          <a:p>
            <a:pPr>
              <a:buNone/>
            </a:pPr>
            <a:endParaRPr lang="cs-CZ" dirty="0" smtClean="0"/>
          </a:p>
          <a:p>
            <a:pPr lvl="1" algn="just" eaLnBrk="1" hangingPunct="1">
              <a:buFont typeface="Wingdings" pitchFamily="2" charset="2"/>
              <a:buNone/>
            </a:pPr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b="1" dirty="0" smtClean="0"/>
              <a:t>CSR – pojetí v rámci HSR-ÚK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310608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cs-CZ" sz="2000" dirty="0" smtClean="0"/>
              <a:t>HSR-ÚK:</a:t>
            </a:r>
          </a:p>
          <a:p>
            <a:pPr algn="just">
              <a:lnSpc>
                <a:spcPct val="150000"/>
              </a:lnSpc>
            </a:pPr>
            <a:r>
              <a:rPr lang="cs-CZ" sz="2000" dirty="0" smtClean="0"/>
              <a:t>Vnímá CSR jako jeden z možných nástrojů ke zlepšení kvality života nás všech v tomto regionu</a:t>
            </a:r>
          </a:p>
          <a:p>
            <a:pPr algn="just">
              <a:lnSpc>
                <a:spcPct val="150000"/>
              </a:lnSpc>
            </a:pPr>
            <a:r>
              <a:rPr lang="cs-CZ" sz="2000" dirty="0" smtClean="0"/>
              <a:t>Za velmi důležité považuje v tomto směru dialog a spolupráci veřejného   i soukromého sektoru a představitelů regionu</a:t>
            </a:r>
          </a:p>
          <a:p>
            <a:pPr algn="just">
              <a:lnSpc>
                <a:spcPct val="150000"/>
              </a:lnSpc>
            </a:pPr>
            <a:r>
              <a:rPr lang="cs-CZ" sz="2000" dirty="0" smtClean="0"/>
              <a:t>Reaguje na celosvětově narůstající trend praktikování CSR jako konkurenční výhody firem s řadou dalších přínosů a na skutečnost, že neetické podnikatelské klima stále znevýhodňuje ČR v porovnání se západní Evropou a odrazuje řadu investorů</a:t>
            </a:r>
            <a:endParaRPr lang="cs-CZ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55576"/>
          </a:xfrm>
        </p:spPr>
        <p:txBody>
          <a:bodyPr/>
          <a:lstStyle/>
          <a:p>
            <a:pPr lvl="1" algn="ctr"/>
            <a:r>
              <a:rPr lang="cs-CZ" sz="2400" b="1" dirty="0" smtClean="0"/>
              <a:t/>
            </a:r>
            <a:br>
              <a:rPr lang="cs-CZ" sz="2400" b="1" dirty="0" smtClean="0"/>
            </a:br>
            <a:r>
              <a:rPr lang="cs-CZ" sz="2400" b="1" dirty="0" smtClean="0"/>
              <a:t/>
            </a:r>
            <a:br>
              <a:rPr lang="cs-CZ" sz="2400" b="1" dirty="0" smtClean="0"/>
            </a:br>
            <a:r>
              <a:rPr lang="cs-CZ" sz="2400" b="1" dirty="0" smtClean="0"/>
              <a:t>Role HSR-ÚK:</a:t>
            </a:r>
            <a:br>
              <a:rPr lang="cs-CZ" sz="2400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680520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cs-CZ" sz="2000" dirty="0" smtClean="0"/>
              <a:t>Vytvoří platformu pro výměnu informací a zkušeností pro konkrétní spolupráci mezi firmou a jejím okolím</a:t>
            </a:r>
          </a:p>
          <a:p>
            <a:pPr algn="just" eaLnBrk="1" hangingPunct="1">
              <a:lnSpc>
                <a:spcPct val="150000"/>
              </a:lnSpc>
            </a:pPr>
            <a:r>
              <a:rPr lang="cs-CZ" sz="2000" dirty="0" smtClean="0"/>
              <a:t>V rámci regionu „celospolečensky“ vysvětlí pojem CSR a jeho význam i přínos (firmy, instituce, média)</a:t>
            </a:r>
          </a:p>
          <a:p>
            <a:pPr lvl="0" algn="just">
              <a:lnSpc>
                <a:spcPct val="150000"/>
              </a:lnSpc>
            </a:pPr>
            <a:r>
              <a:rPr lang="cs-CZ" sz="2000" dirty="0" smtClean="0"/>
              <a:t>Podpoří aktivity, které jsou přínosné pro region, ale přinášejí užitek i firmám, jež se na nich podílejí</a:t>
            </a:r>
          </a:p>
          <a:p>
            <a:pPr algn="just">
              <a:lnSpc>
                <a:spcPct val="150000"/>
              </a:lnSpc>
            </a:pPr>
            <a:r>
              <a:rPr lang="cs-CZ" sz="2000" dirty="0" smtClean="0"/>
              <a:t>Bude bezplatně propagovat dobré příklady a demonstrovat na nich přínos CSR</a:t>
            </a:r>
          </a:p>
          <a:p>
            <a:pPr lvl="0"/>
            <a:endParaRPr lang="cs-CZ" sz="2400" dirty="0" smtClean="0"/>
          </a:p>
          <a:p>
            <a:pPr lvl="1" algn="just" eaLnBrk="1" hangingPunct="1"/>
            <a:endParaRPr lang="cs-CZ" sz="2400" dirty="0" smtClean="0"/>
          </a:p>
          <a:p>
            <a:pPr lvl="1" algn="just" eaLnBrk="1" hangingPunct="1">
              <a:buFontTx/>
              <a:buChar char="-"/>
            </a:pPr>
            <a:endParaRPr lang="cs-CZ" sz="24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4670648"/>
          </a:xfrm>
        </p:spPr>
        <p:txBody>
          <a:bodyPr/>
          <a:lstStyle/>
          <a:p>
            <a:pPr lvl="0" algn="just">
              <a:lnSpc>
                <a:spcPct val="150000"/>
              </a:lnSpc>
            </a:pPr>
            <a:r>
              <a:rPr lang="cs-CZ" sz="2000" dirty="0" smtClean="0"/>
              <a:t>Bude propagovat CSR nejen mezi firmami, ale za důležité považujeme, aby toto téma více vnímala také veřejná správa a média a začala nejen společensky odpovědný přístup oceňovat, ale také naplňovat ve svých řadách. </a:t>
            </a:r>
          </a:p>
          <a:p>
            <a:pPr lvl="0" algn="just">
              <a:lnSpc>
                <a:spcPct val="150000"/>
              </a:lnSpc>
              <a:buNone/>
            </a:pPr>
            <a:endParaRPr lang="cs-CZ" sz="2000" dirty="0" smtClean="0"/>
          </a:p>
          <a:p>
            <a:pPr lvl="0" algn="just">
              <a:lnSpc>
                <a:spcPct val="150000"/>
              </a:lnSpc>
            </a:pPr>
            <a:r>
              <a:rPr lang="cs-CZ" sz="2000" dirty="0" smtClean="0"/>
              <a:t>Bude bezplatně informovat a poskytovat poradenství o tvorbě strategií CSR a efektivním zavádění do praxe prostřednictvím seminářů a konferencí.</a:t>
            </a:r>
          </a:p>
          <a:p>
            <a:pPr eaLnBrk="1" hangingPunct="1">
              <a:lnSpc>
                <a:spcPct val="90000"/>
              </a:lnSpc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b="1" dirty="0" smtClean="0"/>
              <a:t>Dosavadní realizace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28775"/>
            <a:ext cx="8229600" cy="460851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sz="2000" dirty="0" smtClean="0"/>
              <a:t>Zmapování terénu, vytipování potenciálních partnerů (zjištění podpory od ÚK, HK, ÚP, VŠ…)</a:t>
            </a:r>
          </a:p>
          <a:p>
            <a:pPr>
              <a:lnSpc>
                <a:spcPct val="150000"/>
              </a:lnSpc>
            </a:pPr>
            <a:r>
              <a:rPr lang="cs-CZ" sz="2000" dirty="0" smtClean="0"/>
              <a:t>Vyslovení podpory projektu </a:t>
            </a:r>
            <a:r>
              <a:rPr lang="cs-CZ" sz="2000" dirty="0" err="1" smtClean="0"/>
              <a:t>Jeremie</a:t>
            </a:r>
            <a:r>
              <a:rPr lang="cs-CZ" sz="2000" dirty="0" smtClean="0"/>
              <a:t> vycházející ze strategie „</a:t>
            </a:r>
            <a:r>
              <a:rPr lang="cs-CZ" sz="2000" dirty="0" err="1" smtClean="0"/>
              <a:t>European</a:t>
            </a:r>
            <a:r>
              <a:rPr lang="cs-CZ" sz="2000" dirty="0" smtClean="0"/>
              <a:t> Union‘s 2020 </a:t>
            </a:r>
            <a:r>
              <a:rPr lang="cs-CZ" sz="2000" dirty="0" err="1" smtClean="0"/>
              <a:t>Strategy</a:t>
            </a:r>
            <a:r>
              <a:rPr lang="cs-CZ" sz="2000" dirty="0" smtClean="0"/>
              <a:t>“</a:t>
            </a:r>
          </a:p>
          <a:p>
            <a:pPr>
              <a:lnSpc>
                <a:spcPct val="150000"/>
              </a:lnSpc>
            </a:pPr>
            <a:r>
              <a:rPr lang="cs-CZ" sz="2000" dirty="0" smtClean="0"/>
              <a:t>Přihlášení k partnerské účasti na projektu OHK a UJEP </a:t>
            </a:r>
            <a:r>
              <a:rPr lang="cs-CZ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(více zástupce AC)</a:t>
            </a:r>
          </a:p>
          <a:p>
            <a:pPr>
              <a:lnSpc>
                <a:spcPct val="150000"/>
              </a:lnSpc>
            </a:pPr>
            <a:r>
              <a:rPr lang="cs-CZ" sz="2000" dirty="0" smtClean="0"/>
              <a:t>Rozeslání dopisu a dotazníku společnostem Ústeckého kraje nad 50 zaměstnanců</a:t>
            </a:r>
          </a:p>
          <a:p>
            <a:pPr>
              <a:lnSpc>
                <a:spcPct val="150000"/>
              </a:lnSpc>
            </a:pPr>
            <a:r>
              <a:rPr lang="cs-CZ" sz="2000" dirty="0" smtClean="0"/>
              <a:t>Jednání u kulatého stolu s oslovenými partnery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67544"/>
          </a:xfrm>
        </p:spPr>
        <p:txBody>
          <a:bodyPr/>
          <a:lstStyle/>
          <a:p>
            <a:pPr algn="ctr"/>
            <a:r>
              <a:rPr lang="cs-CZ" sz="2400" b="1" dirty="0" smtClean="0"/>
              <a:t>Plánovaná realizace 2012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cs-CZ" sz="2000" dirty="0" smtClean="0"/>
              <a:t>Spuštění samostatných webových stránek věnovaným CSR</a:t>
            </a:r>
          </a:p>
          <a:p>
            <a:pPr algn="just">
              <a:lnSpc>
                <a:spcPct val="150000"/>
              </a:lnSpc>
            </a:pPr>
            <a:r>
              <a:rPr lang="cs-CZ" sz="2000" dirty="0" smtClean="0"/>
              <a:t>Vyhodnocení dotazníkového šetření a vyrozumění účastníků šetření, nabídnutí další spolupráce</a:t>
            </a:r>
          </a:p>
          <a:p>
            <a:pPr algn="just">
              <a:lnSpc>
                <a:spcPct val="150000"/>
              </a:lnSpc>
            </a:pPr>
            <a:r>
              <a:rPr lang="cs-CZ" sz="2000" dirty="0" smtClean="0"/>
              <a:t>Dotazníkové šetření veřejná správa</a:t>
            </a:r>
          </a:p>
          <a:p>
            <a:pPr algn="just">
              <a:lnSpc>
                <a:spcPct val="150000"/>
              </a:lnSpc>
            </a:pPr>
            <a:r>
              <a:rPr lang="cs-CZ" sz="2000" dirty="0" smtClean="0"/>
              <a:t>Vyhodnocení druhého dotazníkového šetření a vytvoření materiálu, který zmapuje očekávání firem a očekávání institucí (porovnání obou šetření)</a:t>
            </a:r>
          </a:p>
          <a:p>
            <a:pPr algn="just">
              <a:lnSpc>
                <a:spcPct val="150000"/>
              </a:lnSpc>
            </a:pPr>
            <a:r>
              <a:rPr lang="cs-CZ" sz="2000" dirty="0" smtClean="0"/>
              <a:t>Seznámení zástupců veřejné správy s představami podniků a konstatování problematických témat, vyjednávání součinnosti obou stran</a:t>
            </a:r>
          </a:p>
          <a:p>
            <a:pPr algn="just">
              <a:lnSpc>
                <a:spcPct val="150000"/>
              </a:lnSpc>
            </a:pPr>
            <a:r>
              <a:rPr lang="cs-CZ" sz="2000" dirty="0" smtClean="0"/>
              <a:t>Počátek realizace projektů, ve kterých jsme partnerem</a:t>
            </a:r>
          </a:p>
          <a:p>
            <a:pPr algn="just">
              <a:lnSpc>
                <a:spcPct val="150000"/>
              </a:lnSpc>
              <a:buNone/>
            </a:pPr>
            <a:r>
              <a:rPr lang="cs-CZ" sz="2000" dirty="0" smtClean="0"/>
              <a:t>		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b="1" dirty="0" smtClean="0"/>
              <a:t>Očekávání od partnerů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cs-CZ" sz="2000" dirty="0" smtClean="0"/>
              <a:t>Spolupráce s HSR-ÚK při naplňování konceptu Společenské odpovědnosti firem v Ústeckém kraji</a:t>
            </a:r>
          </a:p>
          <a:p>
            <a:pPr algn="just">
              <a:lnSpc>
                <a:spcPct val="150000"/>
              </a:lnSpc>
            </a:pPr>
            <a:r>
              <a:rPr lang="cs-CZ" sz="2000" dirty="0" smtClean="0"/>
              <a:t>Morální podpora záměru</a:t>
            </a:r>
          </a:p>
          <a:p>
            <a:pPr algn="just">
              <a:lnSpc>
                <a:spcPct val="150000"/>
              </a:lnSpc>
            </a:pPr>
            <a:r>
              <a:rPr lang="cs-CZ" sz="2000" dirty="0" smtClean="0"/>
              <a:t>Poskytnutí součinnosti odpovědným firmám při jejich </a:t>
            </a:r>
            <a:r>
              <a:rPr lang="cs-CZ" sz="2000" dirty="0" err="1" smtClean="0"/>
              <a:t>proregionálních</a:t>
            </a:r>
            <a:r>
              <a:rPr lang="cs-CZ" sz="2000" dirty="0" smtClean="0"/>
              <a:t> aktivitách</a:t>
            </a:r>
          </a:p>
          <a:p>
            <a:pPr algn="just">
              <a:lnSpc>
                <a:spcPct val="150000"/>
              </a:lnSpc>
            </a:pPr>
            <a:r>
              <a:rPr lang="cs-CZ" sz="2000" dirty="0" smtClean="0"/>
              <a:t>Účast na dotazníkovém šetření</a:t>
            </a:r>
          </a:p>
          <a:p>
            <a:pPr>
              <a:lnSpc>
                <a:spcPct val="150000"/>
              </a:lnSpc>
            </a:pPr>
            <a:endParaRPr lang="cs-CZ" sz="2000" dirty="0" smtClean="0"/>
          </a:p>
          <a:p>
            <a:pPr>
              <a:lnSpc>
                <a:spcPct val="150000"/>
              </a:lnSpc>
            </a:pPr>
            <a:endParaRPr lang="cs-CZ" sz="2000" dirty="0" smtClean="0"/>
          </a:p>
          <a:p>
            <a:endParaRPr lang="cs-CZ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376</TotalTime>
  <Words>403</Words>
  <Application>Microsoft Office PowerPoint</Application>
  <PresentationFormat>Předvádění na obrazovce (4:3)</PresentationFormat>
  <Paragraphs>51</Paragraphs>
  <Slides>10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Pixel</vt:lpstr>
      <vt:lpstr>HSR-ÚK  a Společenská odpovědnost firem (CSR)</vt:lpstr>
      <vt:lpstr>Hospodářská a sociální rada Ústeckého kraje</vt:lpstr>
      <vt:lpstr>Snímek 3</vt:lpstr>
      <vt:lpstr>CSR – pojetí v rámci HSR-ÚK</vt:lpstr>
      <vt:lpstr>  Role HSR-ÚK: </vt:lpstr>
      <vt:lpstr>Snímek 6</vt:lpstr>
      <vt:lpstr>Dosavadní realizace</vt:lpstr>
      <vt:lpstr>Plánovaná realizace 2012</vt:lpstr>
      <vt:lpstr>Očekávání od partnerů</vt:lpstr>
      <vt:lpstr>Snímek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PC</dc:creator>
  <cp:lastModifiedBy>Your User Name</cp:lastModifiedBy>
  <cp:revision>63</cp:revision>
  <dcterms:created xsi:type="dcterms:W3CDTF">2011-05-29T09:56:33Z</dcterms:created>
  <dcterms:modified xsi:type="dcterms:W3CDTF">2012-02-02T12:05:13Z</dcterms:modified>
</cp:coreProperties>
</file>