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notesSlides/notesSlide35.xml" ContentType="application/vnd.openxmlformats-officedocument.presentationml.notesSlide+xml"/>
  <Override PartName="/ppt/charts/chart2.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9"/>
  </p:notesMasterIdLst>
  <p:sldIdLst>
    <p:sldId id="256" r:id="rId2"/>
    <p:sldId id="263" r:id="rId3"/>
    <p:sldId id="260" r:id="rId4"/>
    <p:sldId id="278" r:id="rId5"/>
    <p:sldId id="279" r:id="rId6"/>
    <p:sldId id="277" r:id="rId7"/>
    <p:sldId id="262" r:id="rId8"/>
    <p:sldId id="276" r:id="rId9"/>
    <p:sldId id="281" r:id="rId10"/>
    <p:sldId id="282" r:id="rId11"/>
    <p:sldId id="280" r:id="rId12"/>
    <p:sldId id="283" r:id="rId13"/>
    <p:sldId id="292" r:id="rId14"/>
    <p:sldId id="295" r:id="rId15"/>
    <p:sldId id="296" r:id="rId16"/>
    <p:sldId id="297" r:id="rId17"/>
    <p:sldId id="294" r:id="rId18"/>
    <p:sldId id="298" r:id="rId19"/>
    <p:sldId id="300" r:id="rId20"/>
    <p:sldId id="293" r:id="rId21"/>
    <p:sldId id="286" r:id="rId22"/>
    <p:sldId id="265" r:id="rId23"/>
    <p:sldId id="269" r:id="rId24"/>
    <p:sldId id="272" r:id="rId25"/>
    <p:sldId id="270" r:id="rId26"/>
    <p:sldId id="287" r:id="rId27"/>
    <p:sldId id="284" r:id="rId28"/>
    <p:sldId id="285" r:id="rId29"/>
    <p:sldId id="288" r:id="rId30"/>
    <p:sldId id="289" r:id="rId31"/>
    <p:sldId id="290" r:id="rId32"/>
    <p:sldId id="291" r:id="rId33"/>
    <p:sldId id="299" r:id="rId34"/>
    <p:sldId id="257" r:id="rId35"/>
    <p:sldId id="274" r:id="rId36"/>
    <p:sldId id="301" r:id="rId37"/>
    <p:sldId id="273" r:id="rId38"/>
  </p:sldIdLst>
  <p:sldSz cx="9144000" cy="6858000" type="screen4x3"/>
  <p:notesSz cx="6797675" cy="9928225"/>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66"/>
    <a:srgbClr val="66CC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Tmavý styl 1 – zvýraznění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02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09446336028023"/>
          <c:y val="0.13060366241483953"/>
          <c:w val="0.71601159628388633"/>
          <c:h val="0.729042531983634"/>
        </c:manualLayout>
      </c:layout>
      <c:barChart>
        <c:barDir val="bar"/>
        <c:grouping val="stacked"/>
        <c:varyColors val="0"/>
        <c:ser>
          <c:idx val="0"/>
          <c:order val="0"/>
          <c:tx>
            <c:strRef>
              <c:f>List1!$B$1</c:f>
              <c:strCache>
                <c:ptCount val="1"/>
                <c:pt idx="0">
                  <c:v>celková alokace</c:v>
                </c:pt>
              </c:strCache>
            </c:strRef>
          </c:tx>
          <c:spPr>
            <a:solidFill>
              <a:srgbClr val="FFFF00"/>
            </a:solidFill>
            <a:ln w="47625">
              <a:solidFill>
                <a:schemeClr val="tx1"/>
              </a:solidFill>
            </a:ln>
          </c:spPr>
          <c:invertIfNegative val="0"/>
          <c:dLbls>
            <c:dLbl>
              <c:idx val="0"/>
              <c:layout>
                <c:manualLayout>
                  <c:x val="0.42707007811456993"/>
                  <c:y val="-5.0234003436480483E-3"/>
                </c:manualLayout>
              </c:layout>
              <c:dLblPos val="ctr"/>
              <c:showLegendKey val="0"/>
              <c:showVal val="1"/>
              <c:showCatName val="0"/>
              <c:showSerName val="0"/>
              <c:showPercent val="0"/>
              <c:showBubbleSize val="0"/>
            </c:dLbl>
            <c:dLbl>
              <c:idx val="1"/>
              <c:layout>
                <c:manualLayout>
                  <c:x val="0.42558798322128538"/>
                  <c:y val="-1.9777166707275782E-7"/>
                </c:manualLayout>
              </c:layout>
              <c:dLblPos val="ctr"/>
              <c:showLegendKey val="0"/>
              <c:showVal val="1"/>
              <c:showCatName val="0"/>
              <c:showSerName val="0"/>
              <c:showPercent val="0"/>
              <c:showBubbleSize val="0"/>
            </c:dLbl>
            <c:dLbl>
              <c:idx val="2"/>
              <c:layout>
                <c:manualLayout>
                  <c:x val="0.36045458067684366"/>
                  <c:y val="2.5117001718240241E-3"/>
                </c:manualLayout>
              </c:layout>
              <c:dLblPos val="ctr"/>
              <c:showLegendKey val="0"/>
              <c:showVal val="1"/>
              <c:showCatName val="0"/>
              <c:showSerName val="0"/>
              <c:showPercent val="0"/>
              <c:showBubbleSize val="0"/>
            </c:dLbl>
            <c:dLbl>
              <c:idx val="3"/>
              <c:layout>
                <c:manualLayout>
                  <c:x val="0.46176358555865421"/>
                  <c:y val="-5.0234003436480483E-3"/>
                </c:manualLayout>
              </c:layout>
              <c:dLblPos val="ctr"/>
              <c:showLegendKey val="0"/>
              <c:showVal val="1"/>
              <c:showCatName val="0"/>
              <c:showSerName val="0"/>
              <c:showPercent val="0"/>
              <c:showBubbleSize val="0"/>
            </c:dLbl>
            <c:dLbl>
              <c:idx val="4"/>
              <c:layout>
                <c:manualLayout>
                  <c:x val="0.38232481638361376"/>
                  <c:y val="0"/>
                </c:manualLayout>
              </c:layout>
              <c:dLblPos val="ctr"/>
              <c:showLegendKey val="0"/>
              <c:showVal val="1"/>
              <c:showCatName val="0"/>
              <c:showSerName val="0"/>
              <c:showPercent val="0"/>
              <c:showBubbleSize val="0"/>
            </c:dLbl>
            <c:dLbl>
              <c:idx val="5"/>
              <c:layout>
                <c:manualLayout>
                  <c:x val="0.52876419426786392"/>
                  <c:y val="0"/>
                </c:manualLayout>
              </c:layout>
              <c:dLblPos val="ctr"/>
              <c:showLegendKey val="0"/>
              <c:showVal val="1"/>
              <c:showCatName val="0"/>
              <c:showSerName val="0"/>
              <c:showPercent val="0"/>
              <c:showBubbleSize val="0"/>
            </c:dLbl>
            <c:dLbl>
              <c:idx val="6"/>
              <c:layout>
                <c:manualLayout>
                  <c:x val="0.64199017569476413"/>
                  <c:y val="-7.5351005154720733E-3"/>
                </c:manualLayout>
              </c:layout>
              <c:dLblPos val="ctr"/>
              <c:showLegendKey val="0"/>
              <c:showVal val="1"/>
              <c:showCatName val="0"/>
              <c:showSerName val="0"/>
              <c:showPercent val="0"/>
              <c:showBubbleSize val="0"/>
            </c:dLbl>
            <c:numFmt formatCode="#,##0.000" sourceLinked="0"/>
            <c:txPr>
              <a:bodyPr anchor="ctr" anchorCtr="1"/>
              <a:lstStyle/>
              <a:p>
                <a:pPr>
                  <a:defRPr b="1">
                    <a:effectLst>
                      <a:outerShdw blurRad="38100" dist="38100" dir="2700000" algn="tl">
                        <a:srgbClr val="000000">
                          <a:alpha val="43137"/>
                        </a:srgbClr>
                      </a:outerShdw>
                    </a:effectLst>
                  </a:defRPr>
                </a:pPr>
                <a:endParaRPr lang="cs-CZ"/>
              </a:p>
            </c:txPr>
            <c:dLblPos val="inEnd"/>
            <c:showLegendKey val="0"/>
            <c:showVal val="1"/>
            <c:showCatName val="0"/>
            <c:showSerName val="0"/>
            <c:showPercent val="0"/>
            <c:showBubbleSize val="0"/>
            <c:showLeaderLines val="0"/>
          </c:dLbls>
          <c:cat>
            <c:strRef>
              <c:f>List1!$A$2:$A$8</c:f>
              <c:strCache>
                <c:ptCount val="7"/>
                <c:pt idx="0">
                  <c:v>Mostecká uhelná spol.</c:v>
                </c:pt>
                <c:pt idx="1">
                  <c:v>Severočeské doly</c:v>
                </c:pt>
                <c:pt idx="2">
                  <c:v>Palivový kombinát Ústí</c:v>
                </c:pt>
                <c:pt idx="3">
                  <c:v>Ústecký kraj</c:v>
                </c:pt>
                <c:pt idx="4">
                  <c:v>Sokolovská uhelná</c:v>
                </c:pt>
                <c:pt idx="5">
                  <c:v>Karlovarský kraj</c:v>
                </c:pt>
                <c:pt idx="6">
                  <c:v>Ministerstvo financí</c:v>
                </c:pt>
              </c:strCache>
            </c:strRef>
          </c:cat>
          <c:val>
            <c:numRef>
              <c:f>List1!$B$2:$B$8</c:f>
              <c:numCache>
                <c:formatCode>General</c:formatCode>
                <c:ptCount val="7"/>
                <c:pt idx="0">
                  <c:v>2.4319999999999999</c:v>
                </c:pt>
                <c:pt idx="1">
                  <c:v>2.4319999999999999</c:v>
                </c:pt>
                <c:pt idx="2">
                  <c:v>3.1269999999999998</c:v>
                </c:pt>
                <c:pt idx="3">
                  <c:v>2.073</c:v>
                </c:pt>
                <c:pt idx="4">
                  <c:v>3.27</c:v>
                </c:pt>
                <c:pt idx="5">
                  <c:v>1.401</c:v>
                </c:pt>
                <c:pt idx="6">
                  <c:v>0.26500000000000001</c:v>
                </c:pt>
              </c:numCache>
            </c:numRef>
          </c:val>
        </c:ser>
        <c:dLbls>
          <c:showLegendKey val="0"/>
          <c:showVal val="0"/>
          <c:showCatName val="0"/>
          <c:showSerName val="0"/>
          <c:showPercent val="0"/>
          <c:showBubbleSize val="0"/>
        </c:dLbls>
        <c:gapWidth val="80"/>
        <c:overlap val="100"/>
        <c:axId val="107239296"/>
        <c:axId val="107240832"/>
      </c:barChart>
      <c:barChart>
        <c:barDir val="bar"/>
        <c:grouping val="stacked"/>
        <c:varyColors val="0"/>
        <c:ser>
          <c:idx val="1"/>
          <c:order val="1"/>
          <c:tx>
            <c:strRef>
              <c:f>List1!$C$1</c:f>
              <c:strCache>
                <c:ptCount val="1"/>
                <c:pt idx="0">
                  <c:v>ukončené projekty</c:v>
                </c:pt>
              </c:strCache>
            </c:strRef>
          </c:tx>
          <c:spPr>
            <a:solidFill>
              <a:srgbClr val="C00000"/>
            </a:solidFill>
          </c:spPr>
          <c:invertIfNegative val="0"/>
          <c:cat>
            <c:strRef>
              <c:f>List1!$A$2:$A$8</c:f>
              <c:strCache>
                <c:ptCount val="7"/>
                <c:pt idx="0">
                  <c:v>Mostecká uhelná spol.</c:v>
                </c:pt>
                <c:pt idx="1">
                  <c:v>Severočeské doly</c:v>
                </c:pt>
                <c:pt idx="2">
                  <c:v>Palivový kombinát Ústí</c:v>
                </c:pt>
                <c:pt idx="3">
                  <c:v>Ústecký kraj</c:v>
                </c:pt>
                <c:pt idx="4">
                  <c:v>Sokolovská uhelná</c:v>
                </c:pt>
                <c:pt idx="5">
                  <c:v>Karlovarský kraj</c:v>
                </c:pt>
                <c:pt idx="6">
                  <c:v>Ministerstvo financí</c:v>
                </c:pt>
              </c:strCache>
            </c:strRef>
          </c:cat>
          <c:val>
            <c:numRef>
              <c:f>List1!$C$2:$C$8</c:f>
              <c:numCache>
                <c:formatCode>#,##0.000</c:formatCode>
                <c:ptCount val="7"/>
                <c:pt idx="0">
                  <c:v>0.53087465199999995</c:v>
                </c:pt>
                <c:pt idx="1">
                  <c:v>2.0439954760000001</c:v>
                </c:pt>
                <c:pt idx="2">
                  <c:v>2.5595736770000004</c:v>
                </c:pt>
                <c:pt idx="3">
                  <c:v>0.69031385400000012</c:v>
                </c:pt>
                <c:pt idx="4">
                  <c:v>1.3342257400000002</c:v>
                </c:pt>
                <c:pt idx="5">
                  <c:v>0.52089254900000004</c:v>
                </c:pt>
                <c:pt idx="6">
                  <c:v>1.6878832E-2</c:v>
                </c:pt>
              </c:numCache>
            </c:numRef>
          </c:val>
        </c:ser>
        <c:ser>
          <c:idx val="2"/>
          <c:order val="2"/>
          <c:tx>
            <c:strRef>
              <c:f>List1!$D$1</c:f>
              <c:strCache>
                <c:ptCount val="1"/>
                <c:pt idx="0">
                  <c:v>projekty v realizaci</c:v>
                </c:pt>
              </c:strCache>
            </c:strRef>
          </c:tx>
          <c:spPr>
            <a:solidFill>
              <a:srgbClr val="FFC000"/>
            </a:solidFill>
          </c:spPr>
          <c:invertIfNegative val="0"/>
          <c:cat>
            <c:strRef>
              <c:f>List1!$A$2:$A$8</c:f>
              <c:strCache>
                <c:ptCount val="7"/>
                <c:pt idx="0">
                  <c:v>Mostecká uhelná spol.</c:v>
                </c:pt>
                <c:pt idx="1">
                  <c:v>Severočeské doly</c:v>
                </c:pt>
                <c:pt idx="2">
                  <c:v>Palivový kombinát Ústí</c:v>
                </c:pt>
                <c:pt idx="3">
                  <c:v>Ústecký kraj</c:v>
                </c:pt>
                <c:pt idx="4">
                  <c:v>Sokolovská uhelná</c:v>
                </c:pt>
                <c:pt idx="5">
                  <c:v>Karlovarský kraj</c:v>
                </c:pt>
                <c:pt idx="6">
                  <c:v>Ministerstvo financí</c:v>
                </c:pt>
              </c:strCache>
            </c:strRef>
          </c:cat>
          <c:val>
            <c:numRef>
              <c:f>List1!$D$2:$D$8</c:f>
              <c:numCache>
                <c:formatCode>#,##0.000</c:formatCode>
                <c:ptCount val="7"/>
                <c:pt idx="0">
                  <c:v>1.4532405349999999</c:v>
                </c:pt>
                <c:pt idx="1">
                  <c:v>2.8885604000000002E-2</c:v>
                </c:pt>
                <c:pt idx="2">
                  <c:v>0.567710626</c:v>
                </c:pt>
                <c:pt idx="3">
                  <c:v>0.12595703</c:v>
                </c:pt>
                <c:pt idx="4">
                  <c:v>1.88668244</c:v>
                </c:pt>
                <c:pt idx="5">
                  <c:v>0.53349799800000008</c:v>
                </c:pt>
                <c:pt idx="6">
                  <c:v>0.176460017</c:v>
                </c:pt>
              </c:numCache>
            </c:numRef>
          </c:val>
        </c:ser>
        <c:ser>
          <c:idx val="3"/>
          <c:order val="3"/>
          <c:tx>
            <c:strRef>
              <c:f>List1!$E$1</c:f>
              <c:strCache>
                <c:ptCount val="1"/>
                <c:pt idx="0">
                  <c:v>projekty schválené MK</c:v>
                </c:pt>
              </c:strCache>
            </c:strRef>
          </c:tx>
          <c:spPr>
            <a:solidFill>
              <a:srgbClr val="00B050">
                <a:alpha val="50000"/>
              </a:srgbClr>
            </a:solidFill>
            <a:ln w="28575">
              <a:noFill/>
            </a:ln>
            <a:effectLst>
              <a:glow>
                <a:schemeClr val="accent1"/>
              </a:glow>
            </a:effectLst>
          </c:spPr>
          <c:invertIfNegative val="0"/>
          <c:cat>
            <c:strRef>
              <c:f>List1!$A$2:$A$8</c:f>
              <c:strCache>
                <c:ptCount val="7"/>
                <c:pt idx="0">
                  <c:v>Mostecká uhelná spol.</c:v>
                </c:pt>
                <c:pt idx="1">
                  <c:v>Severočeské doly</c:v>
                </c:pt>
                <c:pt idx="2">
                  <c:v>Palivový kombinát Ústí</c:v>
                </c:pt>
                <c:pt idx="3">
                  <c:v>Ústecký kraj</c:v>
                </c:pt>
                <c:pt idx="4">
                  <c:v>Sokolovská uhelná</c:v>
                </c:pt>
                <c:pt idx="5">
                  <c:v>Karlovarský kraj</c:v>
                </c:pt>
                <c:pt idx="6">
                  <c:v>Ministerstvo financí</c:v>
                </c:pt>
              </c:strCache>
            </c:strRef>
          </c:cat>
          <c:val>
            <c:numRef>
              <c:f>List1!$E$2:$E$8</c:f>
              <c:numCache>
                <c:formatCode>#,##0.000</c:formatCode>
                <c:ptCount val="7"/>
                <c:pt idx="0">
                  <c:v>0.362487</c:v>
                </c:pt>
                <c:pt idx="1">
                  <c:v>0.45506400000000002</c:v>
                </c:pt>
                <c:pt idx="2">
                  <c:v>0</c:v>
                </c:pt>
                <c:pt idx="3">
                  <c:v>2.1888392190000001</c:v>
                </c:pt>
                <c:pt idx="4">
                  <c:v>7.7828000000000008E-2</c:v>
                </c:pt>
                <c:pt idx="5">
                  <c:v>8.6039365000000007E-2</c:v>
                </c:pt>
                <c:pt idx="6">
                  <c:v>0</c:v>
                </c:pt>
              </c:numCache>
            </c:numRef>
          </c:val>
        </c:ser>
        <c:dLbls>
          <c:showLegendKey val="0"/>
          <c:showVal val="0"/>
          <c:showCatName val="0"/>
          <c:showSerName val="0"/>
          <c:showPercent val="0"/>
          <c:showBubbleSize val="0"/>
        </c:dLbls>
        <c:gapWidth val="100"/>
        <c:overlap val="100"/>
        <c:axId val="107248640"/>
        <c:axId val="107247104"/>
      </c:barChart>
      <c:catAx>
        <c:axId val="107239296"/>
        <c:scaling>
          <c:orientation val="minMax"/>
        </c:scaling>
        <c:delete val="0"/>
        <c:axPos val="l"/>
        <c:majorTickMark val="out"/>
        <c:minorTickMark val="none"/>
        <c:tickLblPos val="nextTo"/>
        <c:txPr>
          <a:bodyPr/>
          <a:lstStyle/>
          <a:p>
            <a:pPr>
              <a:defRPr sz="1400"/>
            </a:pPr>
            <a:endParaRPr lang="cs-CZ"/>
          </a:p>
        </c:txPr>
        <c:crossAx val="107240832"/>
        <c:crosses val="autoZero"/>
        <c:auto val="1"/>
        <c:lblAlgn val="ctr"/>
        <c:lblOffset val="100"/>
        <c:noMultiLvlLbl val="0"/>
      </c:catAx>
      <c:valAx>
        <c:axId val="107240832"/>
        <c:scaling>
          <c:orientation val="minMax"/>
          <c:max val="3.5"/>
          <c:min val="0"/>
        </c:scaling>
        <c:delete val="0"/>
        <c:axPos val="b"/>
        <c:majorGridlines/>
        <c:title>
          <c:tx>
            <c:rich>
              <a:bodyPr/>
              <a:lstStyle/>
              <a:p>
                <a:pPr>
                  <a:defRPr/>
                </a:pPr>
                <a:r>
                  <a:rPr lang="cs-CZ" sz="1400" dirty="0" smtClean="0"/>
                  <a:t>mld. Kč</a:t>
                </a:r>
                <a:endParaRPr lang="cs-CZ" sz="1400" dirty="0"/>
              </a:p>
            </c:rich>
          </c:tx>
          <c:layout>
            <c:manualLayout>
              <c:xMode val="edge"/>
              <c:yMode val="edge"/>
              <c:x val="0.19401170644905003"/>
              <c:y val="0.88802425313507649"/>
            </c:manualLayout>
          </c:layout>
          <c:overlay val="0"/>
          <c:spPr>
            <a:solidFill>
              <a:schemeClr val="bg1"/>
            </a:solidFill>
            <a:effectLst>
              <a:outerShdw blurRad="50800" dist="50800" dir="5400000" algn="ctr" rotWithShape="0">
                <a:schemeClr val="bg1"/>
              </a:outerShdw>
            </a:effectLst>
          </c:spPr>
        </c:title>
        <c:numFmt formatCode="#,##0.000" sourceLinked="0"/>
        <c:majorTickMark val="out"/>
        <c:minorTickMark val="none"/>
        <c:tickLblPos val="nextTo"/>
        <c:txPr>
          <a:bodyPr/>
          <a:lstStyle/>
          <a:p>
            <a:pPr>
              <a:defRPr sz="1400"/>
            </a:pPr>
            <a:endParaRPr lang="cs-CZ"/>
          </a:p>
        </c:txPr>
        <c:crossAx val="107239296"/>
        <c:crosses val="autoZero"/>
        <c:crossBetween val="between"/>
      </c:valAx>
      <c:valAx>
        <c:axId val="107247104"/>
        <c:scaling>
          <c:orientation val="minMax"/>
          <c:max val="3.5"/>
          <c:min val="0"/>
        </c:scaling>
        <c:delete val="0"/>
        <c:axPos val="t"/>
        <c:numFmt formatCode="#,##0.000" sourceLinked="1"/>
        <c:majorTickMark val="none"/>
        <c:minorTickMark val="none"/>
        <c:tickLblPos val="none"/>
        <c:crossAx val="107248640"/>
        <c:crosses val="max"/>
        <c:crossBetween val="between"/>
      </c:valAx>
      <c:catAx>
        <c:axId val="107248640"/>
        <c:scaling>
          <c:orientation val="minMax"/>
        </c:scaling>
        <c:delete val="1"/>
        <c:axPos val="l"/>
        <c:majorTickMark val="out"/>
        <c:minorTickMark val="none"/>
        <c:tickLblPos val="nextTo"/>
        <c:crossAx val="107247104"/>
        <c:crosses val="autoZero"/>
        <c:auto val="1"/>
        <c:lblAlgn val="ctr"/>
        <c:lblOffset val="100"/>
        <c:noMultiLvlLbl val="0"/>
      </c:catAx>
    </c:plotArea>
    <c:legend>
      <c:legendPos val="t"/>
      <c:layout>
        <c:manualLayout>
          <c:xMode val="edge"/>
          <c:yMode val="edge"/>
          <c:x val="5.7801700838095486E-2"/>
          <c:y val="1.5512018760992769E-2"/>
          <c:w val="0.89999990663969176"/>
          <c:h val="5.4631654225510327E-2"/>
        </c:manualLayout>
      </c:layout>
      <c:overlay val="0"/>
      <c:txPr>
        <a:bodyPr/>
        <a:lstStyle/>
        <a:p>
          <a:pPr>
            <a:defRPr sz="1400"/>
          </a:pPr>
          <a:endParaRPr lang="cs-CZ"/>
        </a:p>
      </c:txPr>
    </c:legend>
    <c:plotVisOnly val="1"/>
    <c:dispBlanksAs val="gap"/>
    <c:showDLblsOverMax val="0"/>
  </c:chart>
  <c:txPr>
    <a:bodyPr/>
    <a:lstStyle/>
    <a:p>
      <a:pPr>
        <a:defRPr sz="1800"/>
      </a:pPr>
      <a:endParaRPr lang="cs-CZ"/>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4491559761333707E-2"/>
          <c:y val="2.8861775852465708E-2"/>
          <c:w val="0.67772161636568862"/>
          <c:h val="0.86775170691476089"/>
        </c:manualLayout>
      </c:layout>
      <c:barChart>
        <c:barDir val="bar"/>
        <c:grouping val="stacked"/>
        <c:varyColors val="0"/>
        <c:ser>
          <c:idx val="0"/>
          <c:order val="0"/>
          <c:tx>
            <c:strRef>
              <c:f>List1!$B$1</c:f>
              <c:strCache>
                <c:ptCount val="1"/>
                <c:pt idx="0">
                  <c:v>alokace</c:v>
                </c:pt>
              </c:strCache>
            </c:strRef>
          </c:tx>
          <c:spPr>
            <a:solidFill>
              <a:srgbClr val="FFFF00"/>
            </a:solidFill>
            <a:ln w="53975">
              <a:solidFill>
                <a:schemeClr val="tx1"/>
              </a:solidFill>
            </a:ln>
          </c:spPr>
          <c:invertIfNegative val="0"/>
          <c:dLbls>
            <c:dLbl>
              <c:idx val="0"/>
              <c:layout>
                <c:manualLayout>
                  <c:x val="0.15043169806529433"/>
                  <c:y val="-0.38307447949636303"/>
                </c:manualLayout>
              </c:layout>
              <c:dLblPos val="ctr"/>
              <c:showLegendKey val="0"/>
              <c:showVal val="1"/>
              <c:showCatName val="0"/>
              <c:showSerName val="0"/>
              <c:showPercent val="0"/>
              <c:showBubbleSize val="0"/>
            </c:dLbl>
            <c:numFmt formatCode="#,##0.000" sourceLinked="0"/>
            <c:txPr>
              <a:bodyPr/>
              <a:lstStyle/>
              <a:p>
                <a:pPr>
                  <a:defRPr b="1">
                    <a:effectLst>
                      <a:outerShdw blurRad="38100" dist="38100" dir="2700000" algn="tl">
                        <a:srgbClr val="000000">
                          <a:alpha val="43137"/>
                        </a:srgbClr>
                      </a:outerShdw>
                    </a:effectLst>
                  </a:defRPr>
                </a:pPr>
                <a:endParaRPr lang="cs-CZ"/>
              </a:p>
            </c:txPr>
            <c:dLblPos val="inEnd"/>
            <c:showLegendKey val="0"/>
            <c:showVal val="1"/>
            <c:showCatName val="0"/>
            <c:showSerName val="0"/>
            <c:showPercent val="0"/>
            <c:showBubbleSize val="0"/>
            <c:showLeaderLines val="0"/>
          </c:dLbls>
          <c:cat>
            <c:strRef>
              <c:f>List1!$A$2</c:f>
              <c:strCache>
                <c:ptCount val="1"/>
                <c:pt idx="0">
                  <c:v>Kategorie 1</c:v>
                </c:pt>
              </c:strCache>
            </c:strRef>
          </c:cat>
          <c:val>
            <c:numRef>
              <c:f>List1!$B$2</c:f>
              <c:numCache>
                <c:formatCode>General</c:formatCode>
                <c:ptCount val="1"/>
                <c:pt idx="0">
                  <c:v>15</c:v>
                </c:pt>
              </c:numCache>
            </c:numRef>
          </c:val>
        </c:ser>
        <c:dLbls>
          <c:showLegendKey val="0"/>
          <c:showVal val="0"/>
          <c:showCatName val="0"/>
          <c:showSerName val="0"/>
          <c:showPercent val="0"/>
          <c:showBubbleSize val="0"/>
        </c:dLbls>
        <c:gapWidth val="28"/>
        <c:overlap val="100"/>
        <c:axId val="107841024"/>
        <c:axId val="107842560"/>
      </c:barChart>
      <c:barChart>
        <c:barDir val="bar"/>
        <c:grouping val="stacked"/>
        <c:varyColors val="0"/>
        <c:ser>
          <c:idx val="1"/>
          <c:order val="1"/>
          <c:tx>
            <c:strRef>
              <c:f>List1!$C$1</c:f>
              <c:strCache>
                <c:ptCount val="1"/>
                <c:pt idx="0">
                  <c:v>ukončené projekty</c:v>
                </c:pt>
              </c:strCache>
            </c:strRef>
          </c:tx>
          <c:spPr>
            <a:solidFill>
              <a:srgbClr val="C00000"/>
            </a:solidFill>
          </c:spPr>
          <c:invertIfNegative val="0"/>
          <c:dLbls>
            <c:dLbl>
              <c:idx val="0"/>
              <c:layout>
                <c:manualLayout>
                  <c:x val="-1.4820948932844997E-3"/>
                  <c:y val="-0.22302281340541683"/>
                </c:manualLayout>
              </c:layout>
              <c:tx>
                <c:rich>
                  <a:bodyPr/>
                  <a:lstStyle/>
                  <a:p>
                    <a:r>
                      <a:rPr lang="cs-CZ" b="0" dirty="0" smtClean="0">
                        <a:effectLst>
                          <a:outerShdw blurRad="38100" dist="38100" dir="2700000" algn="tl">
                            <a:srgbClr val="000000">
                              <a:alpha val="43137"/>
                            </a:srgbClr>
                          </a:outerShdw>
                        </a:effectLst>
                      </a:rPr>
                      <a:t>51 %</a:t>
                    </a:r>
                  </a:p>
                  <a:p>
                    <a:r>
                      <a:rPr lang="cs-CZ" b="0" dirty="0" smtClean="0">
                        <a:effectLst>
                          <a:outerShdw blurRad="38100" dist="38100" dir="2700000" algn="tl">
                            <a:srgbClr val="000000">
                              <a:alpha val="43137"/>
                            </a:srgbClr>
                          </a:outerShdw>
                        </a:effectLst>
                      </a:rPr>
                      <a:t>7,7 mld.</a:t>
                    </a:r>
                    <a:endParaRPr lang="en-US" dirty="0"/>
                  </a:p>
                </c:rich>
              </c:tx>
              <c:showLegendKey val="0"/>
              <c:showVal val="1"/>
              <c:showCatName val="0"/>
              <c:showSerName val="0"/>
              <c:showPercent val="0"/>
              <c:showBubbleSize val="0"/>
            </c:dLbl>
            <c:spPr>
              <a:solidFill>
                <a:schemeClr val="bg1"/>
              </a:solidFill>
            </c:spPr>
            <c:txPr>
              <a:bodyPr/>
              <a:lstStyle/>
              <a:p>
                <a:pPr>
                  <a:defRPr b="0">
                    <a:effectLst>
                      <a:outerShdw blurRad="38100" dist="38100" dir="2700000" algn="tl">
                        <a:srgbClr val="000000">
                          <a:alpha val="43137"/>
                        </a:srgbClr>
                      </a:outerShdw>
                    </a:effectLst>
                  </a:defRPr>
                </a:pPr>
                <a:endParaRPr lang="cs-CZ"/>
              </a:p>
            </c:txPr>
            <c:showLegendKey val="0"/>
            <c:showVal val="1"/>
            <c:showCatName val="0"/>
            <c:showSerName val="0"/>
            <c:showPercent val="0"/>
            <c:showBubbleSize val="0"/>
            <c:showLeaderLines val="0"/>
          </c:dLbls>
          <c:cat>
            <c:strRef>
              <c:f>List1!$A$2</c:f>
              <c:strCache>
                <c:ptCount val="1"/>
                <c:pt idx="0">
                  <c:v>Kategorie 1</c:v>
                </c:pt>
              </c:strCache>
            </c:strRef>
          </c:cat>
          <c:val>
            <c:numRef>
              <c:f>List1!$C$2</c:f>
              <c:numCache>
                <c:formatCode>General</c:formatCode>
                <c:ptCount val="1"/>
                <c:pt idx="0">
                  <c:v>7.69675478</c:v>
                </c:pt>
              </c:numCache>
            </c:numRef>
          </c:val>
        </c:ser>
        <c:ser>
          <c:idx val="2"/>
          <c:order val="2"/>
          <c:tx>
            <c:strRef>
              <c:f>List1!$D$1</c:f>
              <c:strCache>
                <c:ptCount val="1"/>
                <c:pt idx="0">
                  <c:v>projekty v realizaci</c:v>
                </c:pt>
              </c:strCache>
            </c:strRef>
          </c:tx>
          <c:spPr>
            <a:solidFill>
              <a:srgbClr val="FFC000"/>
            </a:solidFill>
          </c:spPr>
          <c:invertIfNegative val="0"/>
          <c:dLbls>
            <c:dLbl>
              <c:idx val="0"/>
              <c:layout>
                <c:manualLayout>
                  <c:x val="-2.7171425823586083E-17"/>
                  <c:y val="-7.346633853354903E-2"/>
                </c:manualLayout>
              </c:layout>
              <c:tx>
                <c:rich>
                  <a:bodyPr/>
                  <a:lstStyle/>
                  <a:p>
                    <a:r>
                      <a:rPr lang="cs-CZ" b="0" dirty="0" smtClean="0">
                        <a:effectLst>
                          <a:outerShdw blurRad="38100" dist="38100" dir="2700000" algn="tl">
                            <a:srgbClr val="000000">
                              <a:alpha val="43137"/>
                            </a:srgbClr>
                          </a:outerShdw>
                        </a:effectLst>
                      </a:rPr>
                      <a:t>32 %</a:t>
                    </a:r>
                  </a:p>
                  <a:p>
                    <a:r>
                      <a:rPr lang="cs-CZ" b="0" dirty="0" smtClean="0">
                        <a:effectLst>
                          <a:outerShdw blurRad="38100" dist="38100" dir="2700000" algn="tl">
                            <a:srgbClr val="000000">
                              <a:alpha val="43137"/>
                            </a:srgbClr>
                          </a:outerShdw>
                        </a:effectLst>
                      </a:rPr>
                      <a:t>4,8 mld.</a:t>
                    </a:r>
                    <a:endParaRPr lang="en-US" dirty="0"/>
                  </a:p>
                </c:rich>
              </c:tx>
              <c:showLegendKey val="0"/>
              <c:showVal val="1"/>
              <c:showCatName val="0"/>
              <c:showSerName val="0"/>
              <c:showPercent val="0"/>
              <c:showBubbleSize val="0"/>
            </c:dLbl>
            <c:spPr>
              <a:solidFill>
                <a:schemeClr val="bg1"/>
              </a:solidFill>
            </c:spPr>
            <c:txPr>
              <a:bodyPr/>
              <a:lstStyle/>
              <a:p>
                <a:pPr>
                  <a:defRPr b="0">
                    <a:effectLst>
                      <a:outerShdw blurRad="38100" dist="38100" dir="2700000" algn="tl">
                        <a:srgbClr val="000000">
                          <a:alpha val="43137"/>
                        </a:srgbClr>
                      </a:outerShdw>
                    </a:effectLst>
                  </a:defRPr>
                </a:pPr>
                <a:endParaRPr lang="cs-CZ"/>
              </a:p>
            </c:txPr>
            <c:showLegendKey val="0"/>
            <c:showVal val="1"/>
            <c:showCatName val="0"/>
            <c:showSerName val="0"/>
            <c:showPercent val="0"/>
            <c:showBubbleSize val="0"/>
            <c:showLeaderLines val="0"/>
          </c:dLbls>
          <c:cat>
            <c:strRef>
              <c:f>List1!$A$2</c:f>
              <c:strCache>
                <c:ptCount val="1"/>
                <c:pt idx="0">
                  <c:v>Kategorie 1</c:v>
                </c:pt>
              </c:strCache>
            </c:strRef>
          </c:cat>
          <c:val>
            <c:numRef>
              <c:f>List1!$D$2</c:f>
              <c:numCache>
                <c:formatCode>General</c:formatCode>
                <c:ptCount val="1"/>
                <c:pt idx="0">
                  <c:v>4.7724342499999999</c:v>
                </c:pt>
              </c:numCache>
            </c:numRef>
          </c:val>
        </c:ser>
        <c:ser>
          <c:idx val="3"/>
          <c:order val="3"/>
          <c:tx>
            <c:strRef>
              <c:f>List1!$E$1</c:f>
              <c:strCache>
                <c:ptCount val="1"/>
                <c:pt idx="0">
                  <c:v>priorita 1</c:v>
                </c:pt>
              </c:strCache>
            </c:strRef>
          </c:tx>
          <c:spPr>
            <a:solidFill>
              <a:srgbClr val="92D050"/>
            </a:solidFill>
          </c:spPr>
          <c:invertIfNegative val="0"/>
          <c:dLbls>
            <c:dLbl>
              <c:idx val="0"/>
              <c:layout>
                <c:manualLayout>
                  <c:x val="1.4820948932844997E-3"/>
                  <c:y val="0.10232811438601479"/>
                </c:manualLayout>
              </c:layout>
              <c:tx>
                <c:rich>
                  <a:bodyPr/>
                  <a:lstStyle/>
                  <a:p>
                    <a:r>
                      <a:rPr lang="cs-CZ" dirty="0" smtClean="0">
                        <a:effectLst>
                          <a:outerShdw blurRad="38100" dist="38100" dir="2700000" algn="tl">
                            <a:srgbClr val="000000">
                              <a:alpha val="43137"/>
                            </a:srgbClr>
                          </a:outerShdw>
                        </a:effectLst>
                      </a:rPr>
                      <a:t>17 %</a:t>
                    </a:r>
                  </a:p>
                  <a:p>
                    <a:r>
                      <a:rPr lang="cs-CZ" dirty="0" smtClean="0">
                        <a:effectLst>
                          <a:outerShdw blurRad="38100" dist="38100" dir="2700000" algn="tl">
                            <a:srgbClr val="000000">
                              <a:alpha val="43137"/>
                            </a:srgbClr>
                          </a:outerShdw>
                        </a:effectLst>
                      </a:rPr>
                      <a:t>2,5 mld.</a:t>
                    </a:r>
                    <a:endParaRPr lang="en-US" dirty="0"/>
                  </a:p>
                </c:rich>
              </c:tx>
              <c:showLegendKey val="0"/>
              <c:showVal val="1"/>
              <c:showCatName val="0"/>
              <c:showSerName val="0"/>
              <c:showPercent val="0"/>
              <c:showBubbleSize val="0"/>
            </c:dLbl>
            <c:spPr>
              <a:solidFill>
                <a:schemeClr val="bg1"/>
              </a:solidFill>
            </c:spPr>
            <c:txPr>
              <a:bodyPr/>
              <a:lstStyle/>
              <a:p>
                <a:pPr>
                  <a:defRPr>
                    <a:effectLst>
                      <a:outerShdw blurRad="38100" dist="38100" dir="2700000" algn="tl">
                        <a:srgbClr val="000000">
                          <a:alpha val="43137"/>
                        </a:srgbClr>
                      </a:outerShdw>
                    </a:effectLst>
                  </a:defRPr>
                </a:pPr>
                <a:endParaRPr lang="cs-CZ"/>
              </a:p>
            </c:txPr>
            <c:showLegendKey val="0"/>
            <c:showVal val="1"/>
            <c:showCatName val="0"/>
            <c:showSerName val="0"/>
            <c:showPercent val="0"/>
            <c:showBubbleSize val="0"/>
            <c:showLeaderLines val="0"/>
          </c:dLbls>
          <c:cat>
            <c:strRef>
              <c:f>List1!$A$2</c:f>
              <c:strCache>
                <c:ptCount val="1"/>
                <c:pt idx="0">
                  <c:v>Kategorie 1</c:v>
                </c:pt>
              </c:strCache>
            </c:strRef>
          </c:cat>
          <c:val>
            <c:numRef>
              <c:f>List1!$E$2</c:f>
              <c:numCache>
                <c:formatCode>General</c:formatCode>
                <c:ptCount val="1"/>
                <c:pt idx="0">
                  <c:v>2.43081097</c:v>
                </c:pt>
              </c:numCache>
            </c:numRef>
          </c:val>
        </c:ser>
        <c:ser>
          <c:idx val="4"/>
          <c:order val="4"/>
          <c:tx>
            <c:strRef>
              <c:f>List1!$F$1</c:f>
              <c:strCache>
                <c:ptCount val="1"/>
                <c:pt idx="0">
                  <c:v>-</c:v>
                </c:pt>
              </c:strCache>
            </c:strRef>
          </c:tx>
          <c:spPr>
            <a:solidFill>
              <a:schemeClr val="bg1">
                <a:alpha val="0"/>
              </a:schemeClr>
            </a:solidFill>
          </c:spPr>
          <c:invertIfNegative val="0"/>
          <c:cat>
            <c:strRef>
              <c:f>List1!$A$2</c:f>
              <c:strCache>
                <c:ptCount val="1"/>
                <c:pt idx="0">
                  <c:v>Kategorie 1</c:v>
                </c:pt>
              </c:strCache>
            </c:strRef>
          </c:cat>
          <c:val>
            <c:numRef>
              <c:f>List1!$F$2</c:f>
              <c:numCache>
                <c:formatCode>General</c:formatCode>
                <c:ptCount val="1"/>
                <c:pt idx="0">
                  <c:v>0.2</c:v>
                </c:pt>
              </c:numCache>
            </c:numRef>
          </c:val>
        </c:ser>
        <c:ser>
          <c:idx val="5"/>
          <c:order val="5"/>
          <c:tx>
            <c:strRef>
              <c:f>List1!$G$1</c:f>
              <c:strCache>
                <c:ptCount val="1"/>
                <c:pt idx="0">
                  <c:v>priorita 2</c:v>
                </c:pt>
              </c:strCache>
            </c:strRef>
          </c:tx>
          <c:spPr>
            <a:solidFill>
              <a:srgbClr val="7030A0"/>
            </a:solidFill>
          </c:spPr>
          <c:invertIfNegative val="0"/>
          <c:dLbls>
            <c:dLbl>
              <c:idx val="0"/>
              <c:layout>
                <c:manualLayout>
                  <c:x val="-4.446284679853499E-3"/>
                  <c:y val="-0.38307447949636303"/>
                </c:manualLayout>
              </c:layout>
              <c:showLegendKey val="0"/>
              <c:showVal val="1"/>
              <c:showCatName val="0"/>
              <c:showSerName val="0"/>
              <c:showPercent val="0"/>
              <c:showBubbleSize val="0"/>
            </c:dLbl>
            <c:numFmt formatCode="#,##0.000" sourceLinked="0"/>
            <c:txPr>
              <a:bodyPr/>
              <a:lstStyle/>
              <a:p>
                <a:pPr>
                  <a:defRPr b="1">
                    <a:effectLst>
                      <a:outerShdw blurRad="38100" dist="38100" dir="2700000" algn="tl">
                        <a:srgbClr val="000000">
                          <a:alpha val="43137"/>
                        </a:srgbClr>
                      </a:outerShdw>
                    </a:effectLst>
                  </a:defRPr>
                </a:pPr>
                <a:endParaRPr lang="cs-CZ"/>
              </a:p>
            </c:txPr>
            <c:showLegendKey val="0"/>
            <c:showVal val="1"/>
            <c:showCatName val="0"/>
            <c:showSerName val="0"/>
            <c:showPercent val="0"/>
            <c:showBubbleSize val="0"/>
            <c:showLeaderLines val="0"/>
          </c:dLbls>
          <c:cat>
            <c:strRef>
              <c:f>List1!$A$2</c:f>
              <c:strCache>
                <c:ptCount val="1"/>
                <c:pt idx="0">
                  <c:v>Kategorie 1</c:v>
                </c:pt>
              </c:strCache>
            </c:strRef>
          </c:cat>
          <c:val>
            <c:numRef>
              <c:f>List1!$G$2</c:f>
              <c:numCache>
                <c:formatCode>General</c:formatCode>
                <c:ptCount val="1"/>
                <c:pt idx="0">
                  <c:v>6.7956034306159996</c:v>
                </c:pt>
              </c:numCache>
            </c:numRef>
          </c:val>
        </c:ser>
        <c:ser>
          <c:idx val="6"/>
          <c:order val="6"/>
          <c:tx>
            <c:strRef>
              <c:f>List1!$H$1</c:f>
              <c:strCache>
                <c:ptCount val="1"/>
                <c:pt idx="0">
                  <c:v>priorita 3</c:v>
                </c:pt>
              </c:strCache>
            </c:strRef>
          </c:tx>
          <c:invertIfNegative val="0"/>
          <c:dLbls>
            <c:dLbl>
              <c:idx val="0"/>
              <c:layout>
                <c:manualLayout>
                  <c:x val="0"/>
                  <c:y val="-0.38307447949636309"/>
                </c:manualLayout>
              </c:layout>
              <c:numFmt formatCode="#,##0.000" sourceLinked="0"/>
              <c:spPr/>
              <c:txPr>
                <a:bodyPr/>
                <a:lstStyle/>
                <a:p>
                  <a:pPr>
                    <a:defRPr b="1">
                      <a:effectLst>
                        <a:outerShdw blurRad="38100" dist="38100" dir="2700000" algn="tl">
                          <a:srgbClr val="000000">
                            <a:alpha val="43137"/>
                          </a:srgbClr>
                        </a:outerShdw>
                      </a:effectLst>
                    </a:defRPr>
                  </a:pPr>
                  <a:endParaRPr lang="cs-CZ"/>
                </a:p>
              </c:txPr>
              <c:showLegendKey val="0"/>
              <c:showVal val="1"/>
              <c:showCatName val="0"/>
              <c:showSerName val="0"/>
              <c:showPercent val="0"/>
              <c:showBubbleSize val="0"/>
            </c:dLbl>
            <c:numFmt formatCode="#,##0.000" sourceLinked="0"/>
            <c:txPr>
              <a:bodyPr/>
              <a:lstStyle/>
              <a:p>
                <a:pPr>
                  <a:defRPr b="1"/>
                </a:pPr>
                <a:endParaRPr lang="cs-CZ"/>
              </a:p>
            </c:txPr>
            <c:showLegendKey val="0"/>
            <c:showVal val="1"/>
            <c:showCatName val="0"/>
            <c:showSerName val="0"/>
            <c:showPercent val="0"/>
            <c:showBubbleSize val="0"/>
            <c:showLeaderLines val="0"/>
          </c:dLbls>
          <c:cat>
            <c:strRef>
              <c:f>List1!$A$2</c:f>
              <c:strCache>
                <c:ptCount val="1"/>
                <c:pt idx="0">
                  <c:v>Kategorie 1</c:v>
                </c:pt>
              </c:strCache>
            </c:strRef>
          </c:cat>
          <c:val>
            <c:numRef>
              <c:f>List1!$H$2</c:f>
              <c:numCache>
                <c:formatCode>General</c:formatCode>
                <c:ptCount val="1"/>
                <c:pt idx="0">
                  <c:v>2.9082408000000002</c:v>
                </c:pt>
              </c:numCache>
            </c:numRef>
          </c:val>
        </c:ser>
        <c:dLbls>
          <c:showLegendKey val="0"/>
          <c:showVal val="0"/>
          <c:showCatName val="0"/>
          <c:showSerName val="0"/>
          <c:showPercent val="0"/>
          <c:showBubbleSize val="0"/>
        </c:dLbls>
        <c:gapWidth val="30"/>
        <c:overlap val="100"/>
        <c:axId val="107858560"/>
        <c:axId val="107857024"/>
      </c:barChart>
      <c:catAx>
        <c:axId val="107841024"/>
        <c:scaling>
          <c:orientation val="minMax"/>
        </c:scaling>
        <c:delete val="0"/>
        <c:axPos val="l"/>
        <c:majorTickMark val="out"/>
        <c:minorTickMark val="none"/>
        <c:tickLblPos val="none"/>
        <c:crossAx val="107842560"/>
        <c:crosses val="autoZero"/>
        <c:auto val="1"/>
        <c:lblAlgn val="ctr"/>
        <c:lblOffset val="100"/>
        <c:noMultiLvlLbl val="0"/>
      </c:catAx>
      <c:valAx>
        <c:axId val="107842560"/>
        <c:scaling>
          <c:orientation val="minMax"/>
          <c:max val="25"/>
          <c:min val="0"/>
        </c:scaling>
        <c:delete val="0"/>
        <c:axPos val="b"/>
        <c:majorGridlines/>
        <c:title>
          <c:tx>
            <c:rich>
              <a:bodyPr/>
              <a:lstStyle/>
              <a:p>
                <a:pPr>
                  <a:defRPr/>
                </a:pPr>
                <a:r>
                  <a:rPr lang="cs-CZ" dirty="0" smtClean="0"/>
                  <a:t>mld. Kč</a:t>
                </a:r>
                <a:endParaRPr lang="cs-CZ" dirty="0"/>
              </a:p>
            </c:rich>
          </c:tx>
          <c:layout>
            <c:manualLayout>
              <c:xMode val="edge"/>
              <c:yMode val="edge"/>
              <c:x val="9.7579027166915886E-3"/>
              <c:y val="0.92797675025907422"/>
            </c:manualLayout>
          </c:layout>
          <c:overlay val="0"/>
          <c:spPr>
            <a:solidFill>
              <a:schemeClr val="bg1"/>
            </a:solidFill>
          </c:spPr>
        </c:title>
        <c:numFmt formatCode="General" sourceLinked="1"/>
        <c:majorTickMark val="out"/>
        <c:minorTickMark val="none"/>
        <c:tickLblPos val="nextTo"/>
        <c:crossAx val="107841024"/>
        <c:crosses val="autoZero"/>
        <c:crossBetween val="between"/>
      </c:valAx>
      <c:valAx>
        <c:axId val="107857024"/>
        <c:scaling>
          <c:orientation val="minMax"/>
          <c:max val="25"/>
          <c:min val="0"/>
        </c:scaling>
        <c:delete val="0"/>
        <c:axPos val="t"/>
        <c:numFmt formatCode="General" sourceLinked="1"/>
        <c:majorTickMark val="none"/>
        <c:minorTickMark val="none"/>
        <c:tickLblPos val="none"/>
        <c:crossAx val="107858560"/>
        <c:crosses val="max"/>
        <c:crossBetween val="between"/>
      </c:valAx>
      <c:catAx>
        <c:axId val="107858560"/>
        <c:scaling>
          <c:orientation val="minMax"/>
        </c:scaling>
        <c:delete val="1"/>
        <c:axPos val="l"/>
        <c:majorTickMark val="out"/>
        <c:minorTickMark val="none"/>
        <c:tickLblPos val="nextTo"/>
        <c:crossAx val="107857024"/>
        <c:crosses val="autoZero"/>
        <c:auto val="1"/>
        <c:lblAlgn val="ctr"/>
        <c:lblOffset val="100"/>
        <c:noMultiLvlLbl val="0"/>
      </c:catAx>
    </c:plotArea>
    <c:legend>
      <c:legendPos val="r"/>
      <c:overlay val="0"/>
    </c:legend>
    <c:plotVisOnly val="1"/>
    <c:dispBlanksAs val="gap"/>
    <c:showDLblsOverMax val="0"/>
  </c:chart>
  <c:txPr>
    <a:bodyPr/>
    <a:lstStyle/>
    <a:p>
      <a:pPr>
        <a:defRPr sz="1800"/>
      </a:pPr>
      <a:endParaRPr lang="cs-CZ"/>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967"/>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49688" y="0"/>
            <a:ext cx="2946400" cy="496967"/>
          </a:xfrm>
          <a:prstGeom prst="rect">
            <a:avLst/>
          </a:prstGeom>
        </p:spPr>
        <p:txBody>
          <a:bodyPr vert="horz" lIns="91440" tIns="45720" rIns="91440" bIns="45720" rtlCol="0"/>
          <a:lstStyle>
            <a:lvl1pPr algn="r">
              <a:defRPr sz="1200"/>
            </a:lvl1pPr>
          </a:lstStyle>
          <a:p>
            <a:fld id="{FCE32B9F-B731-4BA6-87FC-A48FFD56FD27}" type="datetimeFigureOut">
              <a:rPr lang="cs-CZ" smtClean="0"/>
              <a:t>20.11.2013</a:t>
            </a:fld>
            <a:endParaRPr lang="cs-CZ"/>
          </a:p>
        </p:txBody>
      </p:sp>
      <p:sp>
        <p:nvSpPr>
          <p:cNvPr id="4" name="Zástupný symbol pro obrázek snímku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450" y="4715629"/>
            <a:ext cx="5438775" cy="4467939"/>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9429671"/>
            <a:ext cx="2946400" cy="496966"/>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49688" y="9429671"/>
            <a:ext cx="2946400" cy="496966"/>
          </a:xfrm>
          <a:prstGeom prst="rect">
            <a:avLst/>
          </a:prstGeom>
        </p:spPr>
        <p:txBody>
          <a:bodyPr vert="horz" lIns="91440" tIns="45720" rIns="91440" bIns="45720" rtlCol="0" anchor="b"/>
          <a:lstStyle>
            <a:lvl1pPr algn="r">
              <a:defRPr sz="1200"/>
            </a:lvl1pPr>
          </a:lstStyle>
          <a:p>
            <a:fld id="{9E4B1E54-A6B8-4822-9782-3E1FAC22D751}" type="slidenum">
              <a:rPr lang="cs-CZ" smtClean="0"/>
              <a:t>‹#›</a:t>
            </a:fld>
            <a:endParaRPr lang="cs-CZ"/>
          </a:p>
        </p:txBody>
      </p:sp>
    </p:spTree>
    <p:extLst>
      <p:ext uri="{BB962C8B-B14F-4D97-AF65-F5344CB8AC3E}">
        <p14:creationId xmlns:p14="http://schemas.microsoft.com/office/powerpoint/2010/main" val="3938778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1</a:t>
            </a:fld>
            <a:endParaRPr lang="cs-CZ"/>
          </a:p>
        </p:txBody>
      </p:sp>
    </p:spTree>
    <p:extLst>
      <p:ext uri="{BB962C8B-B14F-4D97-AF65-F5344CB8AC3E}">
        <p14:creationId xmlns:p14="http://schemas.microsoft.com/office/powerpoint/2010/main" val="3096564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10</a:t>
            </a:fld>
            <a:endParaRPr lang="cs-CZ"/>
          </a:p>
        </p:txBody>
      </p:sp>
    </p:spTree>
    <p:extLst>
      <p:ext uri="{BB962C8B-B14F-4D97-AF65-F5344CB8AC3E}">
        <p14:creationId xmlns:p14="http://schemas.microsoft.com/office/powerpoint/2010/main" val="1385727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smtClean="0"/>
              <a:t>Dokončené sanace a rekultivace</a:t>
            </a:r>
            <a:r>
              <a:rPr lang="cs-CZ" dirty="0" smtClean="0"/>
              <a:t>: jímací objekt, sanační skrývka, sanace sesuvu,</a:t>
            </a:r>
            <a:r>
              <a:rPr lang="cs-CZ" baseline="0" dirty="0" smtClean="0"/>
              <a:t> rekultivace okolních ploch</a:t>
            </a:r>
          </a:p>
          <a:p>
            <a:r>
              <a:rPr lang="cs-CZ" b="1" baseline="0" dirty="0" smtClean="0"/>
              <a:t>Rekultivace v realizaci</a:t>
            </a:r>
            <a:r>
              <a:rPr lang="cs-CZ" baseline="0" dirty="0" smtClean="0"/>
              <a:t>: rekultivace okolních ploch</a:t>
            </a:r>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11</a:t>
            </a:fld>
            <a:endParaRPr lang="cs-CZ"/>
          </a:p>
        </p:txBody>
      </p:sp>
    </p:spTree>
    <p:extLst>
      <p:ext uri="{BB962C8B-B14F-4D97-AF65-F5344CB8AC3E}">
        <p14:creationId xmlns:p14="http://schemas.microsoft.com/office/powerpoint/2010/main" val="4187650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12</a:t>
            </a:fld>
            <a:endParaRPr lang="cs-CZ"/>
          </a:p>
        </p:txBody>
      </p:sp>
    </p:spTree>
    <p:extLst>
      <p:ext uri="{BB962C8B-B14F-4D97-AF65-F5344CB8AC3E}">
        <p14:creationId xmlns:p14="http://schemas.microsoft.com/office/powerpoint/2010/main" val="653396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13</a:t>
            </a:fld>
            <a:endParaRPr lang="cs-CZ"/>
          </a:p>
        </p:txBody>
      </p:sp>
    </p:spTree>
    <p:extLst>
      <p:ext uri="{BB962C8B-B14F-4D97-AF65-F5344CB8AC3E}">
        <p14:creationId xmlns:p14="http://schemas.microsoft.com/office/powerpoint/2010/main" val="107847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14</a:t>
            </a:fld>
            <a:endParaRPr lang="cs-CZ"/>
          </a:p>
        </p:txBody>
      </p:sp>
    </p:spTree>
    <p:extLst>
      <p:ext uri="{BB962C8B-B14F-4D97-AF65-F5344CB8AC3E}">
        <p14:creationId xmlns:p14="http://schemas.microsoft.com/office/powerpoint/2010/main" val="3706767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15</a:t>
            </a:fld>
            <a:endParaRPr lang="cs-CZ"/>
          </a:p>
        </p:txBody>
      </p:sp>
    </p:spTree>
    <p:extLst>
      <p:ext uri="{BB962C8B-B14F-4D97-AF65-F5344CB8AC3E}">
        <p14:creationId xmlns:p14="http://schemas.microsoft.com/office/powerpoint/2010/main" val="1437373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16</a:t>
            </a:fld>
            <a:endParaRPr lang="cs-CZ"/>
          </a:p>
        </p:txBody>
      </p:sp>
    </p:spTree>
    <p:extLst>
      <p:ext uri="{BB962C8B-B14F-4D97-AF65-F5344CB8AC3E}">
        <p14:creationId xmlns:p14="http://schemas.microsoft.com/office/powerpoint/2010/main" val="2893320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17</a:t>
            </a:fld>
            <a:endParaRPr lang="cs-CZ"/>
          </a:p>
        </p:txBody>
      </p:sp>
    </p:spTree>
    <p:extLst>
      <p:ext uri="{BB962C8B-B14F-4D97-AF65-F5344CB8AC3E}">
        <p14:creationId xmlns:p14="http://schemas.microsoft.com/office/powerpoint/2010/main" val="3069969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18</a:t>
            </a:fld>
            <a:endParaRPr lang="cs-CZ"/>
          </a:p>
        </p:txBody>
      </p:sp>
    </p:spTree>
    <p:extLst>
      <p:ext uri="{BB962C8B-B14F-4D97-AF65-F5344CB8AC3E}">
        <p14:creationId xmlns:p14="http://schemas.microsoft.com/office/powerpoint/2010/main" val="559749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19</a:t>
            </a:fld>
            <a:endParaRPr lang="cs-CZ"/>
          </a:p>
        </p:txBody>
      </p:sp>
    </p:spTree>
    <p:extLst>
      <p:ext uri="{BB962C8B-B14F-4D97-AF65-F5344CB8AC3E}">
        <p14:creationId xmlns:p14="http://schemas.microsoft.com/office/powerpoint/2010/main" val="3706190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2</a:t>
            </a:fld>
            <a:endParaRPr lang="cs-CZ"/>
          </a:p>
        </p:txBody>
      </p:sp>
    </p:spTree>
    <p:extLst>
      <p:ext uri="{BB962C8B-B14F-4D97-AF65-F5344CB8AC3E}">
        <p14:creationId xmlns:p14="http://schemas.microsoft.com/office/powerpoint/2010/main" val="594671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20</a:t>
            </a:fld>
            <a:endParaRPr lang="cs-CZ"/>
          </a:p>
        </p:txBody>
      </p:sp>
    </p:spTree>
    <p:extLst>
      <p:ext uri="{BB962C8B-B14F-4D97-AF65-F5344CB8AC3E}">
        <p14:creationId xmlns:p14="http://schemas.microsoft.com/office/powerpoint/2010/main" val="619776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21</a:t>
            </a:fld>
            <a:endParaRPr lang="cs-CZ"/>
          </a:p>
        </p:txBody>
      </p:sp>
    </p:spTree>
    <p:extLst>
      <p:ext uri="{BB962C8B-B14F-4D97-AF65-F5344CB8AC3E}">
        <p14:creationId xmlns:p14="http://schemas.microsoft.com/office/powerpoint/2010/main" val="1420225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22</a:t>
            </a:fld>
            <a:endParaRPr lang="cs-CZ"/>
          </a:p>
        </p:txBody>
      </p:sp>
    </p:spTree>
    <p:extLst>
      <p:ext uri="{BB962C8B-B14F-4D97-AF65-F5344CB8AC3E}">
        <p14:creationId xmlns:p14="http://schemas.microsoft.com/office/powerpoint/2010/main" val="1965360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23</a:t>
            </a:fld>
            <a:endParaRPr lang="cs-CZ"/>
          </a:p>
        </p:txBody>
      </p:sp>
    </p:spTree>
    <p:extLst>
      <p:ext uri="{BB962C8B-B14F-4D97-AF65-F5344CB8AC3E}">
        <p14:creationId xmlns:p14="http://schemas.microsoft.com/office/powerpoint/2010/main" val="173468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24</a:t>
            </a:fld>
            <a:endParaRPr lang="cs-CZ"/>
          </a:p>
        </p:txBody>
      </p:sp>
    </p:spTree>
    <p:extLst>
      <p:ext uri="{BB962C8B-B14F-4D97-AF65-F5344CB8AC3E}">
        <p14:creationId xmlns:p14="http://schemas.microsoft.com/office/powerpoint/2010/main" val="154954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25</a:t>
            </a:fld>
            <a:endParaRPr lang="cs-CZ"/>
          </a:p>
        </p:txBody>
      </p:sp>
    </p:spTree>
    <p:extLst>
      <p:ext uri="{BB962C8B-B14F-4D97-AF65-F5344CB8AC3E}">
        <p14:creationId xmlns:p14="http://schemas.microsoft.com/office/powerpoint/2010/main" val="3136792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26</a:t>
            </a:fld>
            <a:endParaRPr lang="cs-CZ"/>
          </a:p>
        </p:txBody>
      </p:sp>
    </p:spTree>
    <p:extLst>
      <p:ext uri="{BB962C8B-B14F-4D97-AF65-F5344CB8AC3E}">
        <p14:creationId xmlns:p14="http://schemas.microsoft.com/office/powerpoint/2010/main" val="1400160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27</a:t>
            </a:fld>
            <a:endParaRPr lang="cs-CZ"/>
          </a:p>
        </p:txBody>
      </p:sp>
    </p:spTree>
    <p:extLst>
      <p:ext uri="{BB962C8B-B14F-4D97-AF65-F5344CB8AC3E}">
        <p14:creationId xmlns:p14="http://schemas.microsoft.com/office/powerpoint/2010/main" val="19727496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28</a:t>
            </a:fld>
            <a:endParaRPr lang="cs-CZ"/>
          </a:p>
        </p:txBody>
      </p:sp>
    </p:spTree>
    <p:extLst>
      <p:ext uri="{BB962C8B-B14F-4D97-AF65-F5344CB8AC3E}">
        <p14:creationId xmlns:p14="http://schemas.microsoft.com/office/powerpoint/2010/main" val="2960161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29</a:t>
            </a:fld>
            <a:endParaRPr lang="cs-CZ"/>
          </a:p>
        </p:txBody>
      </p:sp>
    </p:spTree>
    <p:extLst>
      <p:ext uri="{BB962C8B-B14F-4D97-AF65-F5344CB8AC3E}">
        <p14:creationId xmlns:p14="http://schemas.microsoft.com/office/powerpoint/2010/main" val="122225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Těžba na lomu Chabařovice zahájena v roce 1977. Hlavním důvodem otvírky Lomu Chabařovice a prioritním úkolem těžby byla nutnost zajištění Tlakové plynárny </a:t>
            </a:r>
            <a:r>
              <a:rPr lang="cs-CZ" dirty="0" err="1" smtClean="0"/>
              <a:t>Úžín</a:t>
            </a:r>
            <a:r>
              <a:rPr lang="cs-CZ" dirty="0" smtClean="0"/>
              <a:t> a Teplárny Trmice uhlím požadované kvality. Chabařovické uhlí pro svůj bezkonkurenčně nejnižší obsah síry v ČR (0,35 %), jakož i ostatních karcinogenů, nejlépe vyhovovalo podmínkám pro minimalizování zátěží životního prostředí v době inverzních stavů. </a:t>
            </a:r>
            <a:r>
              <a:rPr lang="cs-CZ" b="1" dirty="0" smtClean="0"/>
              <a:t>Po dobu těžby Lomu Chabařovice bylo vytěženo celkem 61,5 mil. t </a:t>
            </a:r>
            <a:r>
              <a:rPr lang="cs-CZ" b="1" dirty="0" err="1" smtClean="0"/>
              <a:t>nízkosírnatého</a:t>
            </a:r>
            <a:r>
              <a:rPr lang="cs-CZ" b="1" dirty="0" smtClean="0"/>
              <a:t> kvalitního hnědého uhlí a 256,1 mil. m</a:t>
            </a:r>
            <a:r>
              <a:rPr lang="cs-CZ" b="1" baseline="30000" dirty="0" smtClean="0"/>
              <a:t>3</a:t>
            </a:r>
            <a:r>
              <a:rPr lang="cs-CZ" b="1" dirty="0" smtClean="0"/>
              <a:t> skrývky.</a:t>
            </a:r>
            <a:r>
              <a:rPr lang="cs-CZ" dirty="0" smtClean="0"/>
              <a:t> V roce 1991 bylo Usnesením vlády ČR rozhodnuto o zastavení Lomu Chabařovice. Samotný útlum s využitím dotace ze státního rozpočtu byl zahájen v roce 1994.</a:t>
            </a:r>
            <a:endParaRPr lang="cs-CZ" dirty="0"/>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3</a:t>
            </a:fld>
            <a:endParaRPr lang="cs-CZ"/>
          </a:p>
        </p:txBody>
      </p:sp>
    </p:spTree>
    <p:extLst>
      <p:ext uri="{BB962C8B-B14F-4D97-AF65-F5344CB8AC3E}">
        <p14:creationId xmlns:p14="http://schemas.microsoft.com/office/powerpoint/2010/main" val="18713031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30</a:t>
            </a:fld>
            <a:endParaRPr lang="cs-CZ"/>
          </a:p>
        </p:txBody>
      </p:sp>
    </p:spTree>
    <p:extLst>
      <p:ext uri="{BB962C8B-B14F-4D97-AF65-F5344CB8AC3E}">
        <p14:creationId xmlns:p14="http://schemas.microsoft.com/office/powerpoint/2010/main" val="13140858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31</a:t>
            </a:fld>
            <a:endParaRPr lang="cs-CZ"/>
          </a:p>
        </p:txBody>
      </p:sp>
    </p:spTree>
    <p:extLst>
      <p:ext uri="{BB962C8B-B14F-4D97-AF65-F5344CB8AC3E}">
        <p14:creationId xmlns:p14="http://schemas.microsoft.com/office/powerpoint/2010/main" val="9515355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32</a:t>
            </a:fld>
            <a:endParaRPr lang="cs-CZ"/>
          </a:p>
        </p:txBody>
      </p:sp>
    </p:spTree>
    <p:extLst>
      <p:ext uri="{BB962C8B-B14F-4D97-AF65-F5344CB8AC3E}">
        <p14:creationId xmlns:p14="http://schemas.microsoft.com/office/powerpoint/2010/main" val="12369911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33</a:t>
            </a:fld>
            <a:endParaRPr lang="cs-CZ"/>
          </a:p>
        </p:txBody>
      </p:sp>
    </p:spTree>
    <p:extLst>
      <p:ext uri="{BB962C8B-B14F-4D97-AF65-F5344CB8AC3E}">
        <p14:creationId xmlns:p14="http://schemas.microsoft.com/office/powerpoint/2010/main" val="33891881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34</a:t>
            </a:fld>
            <a:endParaRPr lang="cs-CZ"/>
          </a:p>
        </p:txBody>
      </p:sp>
    </p:spTree>
    <p:extLst>
      <p:ext uri="{BB962C8B-B14F-4D97-AF65-F5344CB8AC3E}">
        <p14:creationId xmlns:p14="http://schemas.microsoft.com/office/powerpoint/2010/main" val="20104385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35</a:t>
            </a:fld>
            <a:endParaRPr lang="cs-CZ"/>
          </a:p>
        </p:txBody>
      </p:sp>
    </p:spTree>
    <p:extLst>
      <p:ext uri="{BB962C8B-B14F-4D97-AF65-F5344CB8AC3E}">
        <p14:creationId xmlns:p14="http://schemas.microsoft.com/office/powerpoint/2010/main" val="27168215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36</a:t>
            </a:fld>
            <a:endParaRPr lang="cs-CZ"/>
          </a:p>
        </p:txBody>
      </p:sp>
    </p:spTree>
    <p:extLst>
      <p:ext uri="{BB962C8B-B14F-4D97-AF65-F5344CB8AC3E}">
        <p14:creationId xmlns:p14="http://schemas.microsoft.com/office/powerpoint/2010/main" val="30577326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37</a:t>
            </a:fld>
            <a:endParaRPr lang="cs-CZ"/>
          </a:p>
        </p:txBody>
      </p:sp>
    </p:spTree>
    <p:extLst>
      <p:ext uri="{BB962C8B-B14F-4D97-AF65-F5344CB8AC3E}">
        <p14:creationId xmlns:p14="http://schemas.microsoft.com/office/powerpoint/2010/main" val="3374314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4</a:t>
            </a:fld>
            <a:endParaRPr lang="cs-CZ"/>
          </a:p>
        </p:txBody>
      </p:sp>
    </p:spTree>
    <p:extLst>
      <p:ext uri="{BB962C8B-B14F-4D97-AF65-F5344CB8AC3E}">
        <p14:creationId xmlns:p14="http://schemas.microsoft.com/office/powerpoint/2010/main" val="1296599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smtClean="0"/>
              <a:t>Dokončené sanace a rekultivace</a:t>
            </a:r>
            <a:r>
              <a:rPr lang="cs-CZ" dirty="0" smtClean="0"/>
              <a:t>: </a:t>
            </a:r>
            <a:r>
              <a:rPr lang="cs-CZ" dirty="0" err="1" smtClean="0"/>
              <a:t>protiabrazivní</a:t>
            </a:r>
            <a:r>
              <a:rPr lang="cs-CZ" dirty="0" smtClean="0"/>
              <a:t> opatření břehů, sanace havarijních</a:t>
            </a:r>
            <a:r>
              <a:rPr lang="cs-CZ" baseline="0" dirty="0" smtClean="0"/>
              <a:t> stavů – severní svahy a jihovýchodní část, rekultivace vnitřní výsypky</a:t>
            </a:r>
          </a:p>
          <a:p>
            <a:r>
              <a:rPr lang="cs-CZ" b="1" baseline="0" dirty="0" smtClean="0"/>
              <a:t>Rekultivace v realizaci</a:t>
            </a:r>
            <a:r>
              <a:rPr lang="cs-CZ" baseline="0" dirty="0" smtClean="0"/>
              <a:t>: rekultivace severních svahů, plochy pro rekreační využití, uhelné depo</a:t>
            </a:r>
          </a:p>
          <a:p>
            <a:r>
              <a:rPr lang="cs-CZ" b="1" baseline="0" dirty="0" smtClean="0"/>
              <a:t>Dokončené revitalizace</a:t>
            </a:r>
            <a:r>
              <a:rPr lang="cs-CZ" baseline="0" dirty="0" smtClean="0"/>
              <a:t>: likvidace splaškových vod obce </a:t>
            </a:r>
            <a:r>
              <a:rPr lang="cs-CZ" baseline="0" dirty="0" err="1" smtClean="0"/>
              <a:t>Roudníky</a:t>
            </a:r>
            <a:r>
              <a:rPr lang="cs-CZ" baseline="0" dirty="0" smtClean="0"/>
              <a:t>, cyklostezka </a:t>
            </a:r>
            <a:r>
              <a:rPr lang="cs-CZ" baseline="0" dirty="0" err="1" smtClean="0"/>
              <a:t>Vyklická</a:t>
            </a:r>
            <a:r>
              <a:rPr lang="cs-CZ" baseline="0" dirty="0" smtClean="0"/>
              <a:t> cesta</a:t>
            </a:r>
          </a:p>
          <a:p>
            <a:r>
              <a:rPr lang="cs-CZ" b="1" baseline="0" dirty="0" smtClean="0"/>
              <a:t>Schválené revitalizace</a:t>
            </a:r>
            <a:r>
              <a:rPr lang="cs-CZ" baseline="0" dirty="0" smtClean="0"/>
              <a:t>: účelové a veřejné komunikace, centrální kanalizace, plochy pro rekreační využití</a:t>
            </a:r>
            <a:endParaRPr lang="cs-CZ" dirty="0"/>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5</a:t>
            </a:fld>
            <a:endParaRPr lang="cs-CZ"/>
          </a:p>
        </p:txBody>
      </p:sp>
    </p:spTree>
    <p:extLst>
      <p:ext uri="{BB962C8B-B14F-4D97-AF65-F5344CB8AC3E}">
        <p14:creationId xmlns:p14="http://schemas.microsoft.com/office/powerpoint/2010/main" val="2021409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První těžba v roce 1900 na dole Richard. V roce 1971 byla zahájena těžba v uhelném pilíři samotného města Most (jež byl tvořený asi ze 100 mil. tun kvalitního hnědého uhlí), jejíž podmínkou byla postupná likvidace historické části města, schválena již roku 1964 díky usnesení vlády ČSSR č. 180 o likvidaci starého Mostu. Vznikl tak </a:t>
            </a:r>
            <a:r>
              <a:rPr lang="cs-CZ" b="1" dirty="0" smtClean="0"/>
              <a:t>lom Most.</a:t>
            </a:r>
            <a:r>
              <a:rPr lang="cs-CZ" dirty="0" smtClean="0"/>
              <a:t> </a:t>
            </a:r>
            <a:r>
              <a:rPr lang="pl-PL" dirty="0" smtClean="0"/>
              <a:t>Od roku 1995 se započalo s útlumem těžby.</a:t>
            </a:r>
            <a:r>
              <a:rPr lang="pl-PL" baseline="0" dirty="0" smtClean="0"/>
              <a:t> </a:t>
            </a:r>
            <a:r>
              <a:rPr lang="cs-CZ" dirty="0" smtClean="0"/>
              <a:t>Samotná </a:t>
            </a:r>
            <a:r>
              <a:rPr lang="cs-CZ" b="1" dirty="0" smtClean="0"/>
              <a:t>těžba uhlí byla definitivně ukončena k 31.8.1999.</a:t>
            </a:r>
            <a:endParaRPr lang="cs-CZ" dirty="0"/>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6</a:t>
            </a:fld>
            <a:endParaRPr lang="cs-CZ"/>
          </a:p>
        </p:txBody>
      </p:sp>
    </p:spTree>
    <p:extLst>
      <p:ext uri="{BB962C8B-B14F-4D97-AF65-F5344CB8AC3E}">
        <p14:creationId xmlns:p14="http://schemas.microsoft.com/office/powerpoint/2010/main" val="2976138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7</a:t>
            </a:fld>
            <a:endParaRPr lang="cs-CZ"/>
          </a:p>
        </p:txBody>
      </p:sp>
    </p:spTree>
    <p:extLst>
      <p:ext uri="{BB962C8B-B14F-4D97-AF65-F5344CB8AC3E}">
        <p14:creationId xmlns:p14="http://schemas.microsoft.com/office/powerpoint/2010/main" val="4102010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smtClean="0"/>
              <a:t>Dokončené sanace a rekultivace</a:t>
            </a:r>
            <a:r>
              <a:rPr lang="cs-CZ" dirty="0" smtClean="0"/>
              <a:t>: těsnění dna, sanace sesuvů, přivaděč z PVN, podzemní těsnící stěna, čerpání vody, rekultivace okolních ploch, pěstební péče</a:t>
            </a:r>
            <a:endParaRPr lang="cs-CZ" baseline="0" dirty="0" smtClean="0"/>
          </a:p>
          <a:p>
            <a:r>
              <a:rPr lang="cs-CZ" b="1" baseline="0" dirty="0" smtClean="0"/>
              <a:t>Rekultivace v realizaci</a:t>
            </a:r>
            <a:r>
              <a:rPr lang="cs-CZ" baseline="0" dirty="0" smtClean="0"/>
              <a:t>: rekultivace severních a severozápadních svahů</a:t>
            </a:r>
          </a:p>
          <a:p>
            <a:r>
              <a:rPr lang="cs-CZ" b="1" baseline="0" dirty="0" smtClean="0"/>
              <a:t>Dokončené revitalizace</a:t>
            </a:r>
            <a:r>
              <a:rPr lang="cs-CZ" baseline="0" dirty="0" smtClean="0"/>
              <a:t>: technická opatření pro přístaviště lodí, silnice k </a:t>
            </a:r>
            <a:r>
              <a:rPr lang="cs-CZ" baseline="0" dirty="0" err="1" smtClean="0"/>
              <a:t>MiniMostu</a:t>
            </a:r>
            <a:r>
              <a:rPr lang="cs-CZ" baseline="0" dirty="0" smtClean="0"/>
              <a:t>, přemístění sousoší </a:t>
            </a:r>
            <a:r>
              <a:rPr lang="cs-CZ" baseline="0" dirty="0" err="1" smtClean="0"/>
              <a:t>sv.J</a:t>
            </a:r>
            <a:r>
              <a:rPr lang="cs-CZ" baseline="0" dirty="0" smtClean="0"/>
              <a:t>. Nepomuka</a:t>
            </a:r>
          </a:p>
          <a:p>
            <a:r>
              <a:rPr lang="cs-CZ" b="1" baseline="0" dirty="0" smtClean="0"/>
              <a:t>Schválené revitalizace</a:t>
            </a:r>
            <a:r>
              <a:rPr lang="cs-CZ" baseline="0" dirty="0" smtClean="0"/>
              <a:t>: </a:t>
            </a:r>
            <a:r>
              <a:rPr lang="pl-PL" baseline="0" dirty="0" smtClean="0"/>
              <a:t>napojení na komunikace a inženýrské sítě</a:t>
            </a:r>
            <a:r>
              <a:rPr lang="cs-CZ" baseline="0" dirty="0" smtClean="0"/>
              <a:t>, silnice Most – M. Radčice, arboretum, </a:t>
            </a:r>
            <a:r>
              <a:rPr lang="cs-CZ" baseline="0" dirty="0" err="1" smtClean="0"/>
              <a:t>MiniMost</a:t>
            </a:r>
            <a:r>
              <a:rPr lang="cs-CZ" baseline="0" dirty="0" smtClean="0"/>
              <a:t>, pláže</a:t>
            </a:r>
            <a:endParaRPr lang="cs-CZ" dirty="0"/>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8</a:t>
            </a:fld>
            <a:endParaRPr lang="cs-CZ"/>
          </a:p>
        </p:txBody>
      </p:sp>
    </p:spTree>
    <p:extLst>
      <p:ext uri="{BB962C8B-B14F-4D97-AF65-F5344CB8AC3E}">
        <p14:creationId xmlns:p14="http://schemas.microsoft.com/office/powerpoint/2010/main" val="1544113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Těžba uhlí v lomu Medard-</a:t>
            </a:r>
            <a:r>
              <a:rPr lang="cs-CZ" sz="1200" kern="1200" dirty="0" err="1" smtClean="0">
                <a:solidFill>
                  <a:schemeClr val="tx1"/>
                </a:solidFill>
                <a:effectLst/>
                <a:latin typeface="+mn-lt"/>
                <a:ea typeface="+mn-ea"/>
                <a:cs typeface="+mn-cs"/>
              </a:rPr>
              <a:t>Libík</a:t>
            </a:r>
            <a:r>
              <a:rPr lang="cs-CZ" sz="1200" kern="1200" dirty="0" smtClean="0">
                <a:solidFill>
                  <a:schemeClr val="tx1"/>
                </a:solidFill>
                <a:effectLst/>
                <a:latin typeface="+mn-lt"/>
                <a:ea typeface="+mn-ea"/>
                <a:cs typeface="+mn-cs"/>
              </a:rPr>
              <a:t> byla ukončena v březnu 2000, v letech 1999 až 2007 pak byla zahájena rekultivace zbytkové jámy nad kótou budoucího zatopení. V současné době jsou ukončeny nebo probíhají v okolí budoucího jezera zemědělské, lesnické a ostatní rekultivace. </a:t>
            </a:r>
            <a:endParaRPr lang="cs-CZ" dirty="0"/>
          </a:p>
        </p:txBody>
      </p:sp>
      <p:sp>
        <p:nvSpPr>
          <p:cNvPr id="4" name="Zástupný symbol pro číslo snímku 3"/>
          <p:cNvSpPr>
            <a:spLocks noGrp="1"/>
          </p:cNvSpPr>
          <p:nvPr>
            <p:ph type="sldNum" sz="quarter" idx="10"/>
          </p:nvPr>
        </p:nvSpPr>
        <p:spPr/>
        <p:txBody>
          <a:bodyPr/>
          <a:lstStyle/>
          <a:p>
            <a:fld id="{9E4B1E54-A6B8-4822-9782-3E1FAC22D751}" type="slidenum">
              <a:rPr lang="cs-CZ" smtClean="0"/>
              <a:t>9</a:t>
            </a:fld>
            <a:endParaRPr lang="cs-CZ"/>
          </a:p>
        </p:txBody>
      </p:sp>
    </p:spTree>
    <p:extLst>
      <p:ext uri="{BB962C8B-B14F-4D97-AF65-F5344CB8AC3E}">
        <p14:creationId xmlns:p14="http://schemas.microsoft.com/office/powerpoint/2010/main" val="276468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1">
        <a:schemeClr val="bg2"/>
      </p:bgRef>
    </p:bg>
    <p:spTree>
      <p:nvGrpSpPr>
        <p:cNvPr id="1" name=""/>
        <p:cNvGrpSpPr/>
        <p:nvPr/>
      </p:nvGrpSpPr>
      <p:grpSpPr>
        <a:xfrm>
          <a:off x="0" y="0"/>
          <a:ext cx="0" cy="0"/>
          <a:chOff x="0" y="0"/>
          <a:chExt cx="0" cy="0"/>
        </a:xfrm>
      </p:grpSpPr>
      <p:sp>
        <p:nvSpPr>
          <p:cNvPr id="15" name="Obdélní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Obdélník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Podnadpis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28" name="Zástupný symbol pro datum 27"/>
          <p:cNvSpPr>
            <a:spLocks noGrp="1"/>
          </p:cNvSpPr>
          <p:nvPr>
            <p:ph type="dt" sz="half" idx="10"/>
          </p:nvPr>
        </p:nvSpPr>
        <p:spPr/>
        <p:txBody>
          <a:bodyPr/>
          <a:lstStyle/>
          <a:p>
            <a:fld id="{8F9C4231-4A8D-4C32-A37E-170625D30886}" type="datetimeFigureOut">
              <a:rPr lang="cs-CZ" smtClean="0"/>
              <a:pPr/>
              <a:t>20.11.2013</a:t>
            </a:fld>
            <a:endParaRPr lang="cs-CZ"/>
          </a:p>
        </p:txBody>
      </p:sp>
      <p:sp>
        <p:nvSpPr>
          <p:cNvPr id="17" name="Zástupný symbol pro zápatí 16"/>
          <p:cNvSpPr>
            <a:spLocks noGrp="1"/>
          </p:cNvSpPr>
          <p:nvPr>
            <p:ph type="ftr" sz="quarter" idx="11"/>
          </p:nvPr>
        </p:nvSpPr>
        <p:spPr/>
        <p:txBody>
          <a:bodyPr/>
          <a:lstStyle/>
          <a:p>
            <a:endParaRPr lang="cs-CZ"/>
          </a:p>
        </p:txBody>
      </p:sp>
      <p:sp>
        <p:nvSpPr>
          <p:cNvPr id="7" name="Přímá spojovací čára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bdélník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Elipsa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Elipsa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Zástupný symbol pro číslo snímku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0C27D14-5441-4037-8E4F-EA05CDC0C432}" type="slidenum">
              <a:rPr lang="cs-CZ" smtClean="0"/>
              <a:pPr/>
              <a:t>‹#›</a:t>
            </a:fld>
            <a:endParaRPr lang="cs-CZ"/>
          </a:p>
        </p:txBody>
      </p:sp>
      <p:sp>
        <p:nvSpPr>
          <p:cNvPr id="8" name="Nadpis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cs-CZ" smtClean="0"/>
              <a:t>Klepnutím lze upravit styl předlohy nadpisů.</a:t>
            </a:r>
            <a:endParaRPr kumimoji="0" lang="en-US"/>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8F9C4231-4A8D-4C32-A37E-170625D30886}" type="datetimeFigureOut">
              <a:rPr lang="cs-CZ" smtClean="0"/>
              <a:pPr/>
              <a:t>20.11.2013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C27D14-5441-4037-8E4F-EA05CDC0C432}" type="slidenum">
              <a:rPr lang="cs-CZ" smtClean="0"/>
              <a:pPr/>
              <a:t>‹#›</a:t>
            </a:fld>
            <a:endParaRPr lang="cs-CZ"/>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bg>
      <p:bgRef idx="1001">
        <a:schemeClr val="bg2"/>
      </p:bgRef>
    </p:bg>
    <p:spTree>
      <p:nvGrpSpPr>
        <p:cNvPr id="1" name=""/>
        <p:cNvGrpSpPr/>
        <p:nvPr/>
      </p:nvGrpSpPr>
      <p:grpSpPr>
        <a:xfrm>
          <a:off x="0" y="0"/>
          <a:ext cx="0" cy="0"/>
          <a:chOff x="0" y="0"/>
          <a:chExt cx="0" cy="0"/>
        </a:xfrm>
      </p:grpSpPr>
      <p:sp>
        <p:nvSpPr>
          <p:cNvPr id="7" name="Obdélník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Obdélník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Obdélník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Obdélník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Obdélník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Obdélník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Přímá spojovací čára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Elipsa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ipsa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Zástupný symbol pro číslo snímku 5"/>
          <p:cNvSpPr>
            <a:spLocks noGrp="1"/>
          </p:cNvSpPr>
          <p:nvPr>
            <p:ph type="sldNum" sz="quarter" idx="12"/>
          </p:nvPr>
        </p:nvSpPr>
        <p:spPr>
          <a:xfrm>
            <a:off x="6915912" y="3009901"/>
            <a:ext cx="457200" cy="441325"/>
          </a:xfrm>
        </p:spPr>
        <p:txBody>
          <a:bodyPr/>
          <a:lstStyle/>
          <a:p>
            <a:fld id="{20C27D14-5441-4037-8E4F-EA05CDC0C432}" type="slidenum">
              <a:rPr lang="cs-CZ" smtClean="0"/>
              <a:pPr/>
              <a:t>‹#›</a:t>
            </a:fld>
            <a:endParaRPr lang="cs-CZ"/>
          </a:p>
        </p:txBody>
      </p:sp>
      <p:sp>
        <p:nvSpPr>
          <p:cNvPr id="3" name="Zástupný symbol pro svislý text 2"/>
          <p:cNvSpPr>
            <a:spLocks noGrp="1"/>
          </p:cNvSpPr>
          <p:nvPr>
            <p:ph type="body" orient="vert" idx="1"/>
          </p:nvPr>
        </p:nvSpPr>
        <p:spPr>
          <a:xfrm>
            <a:off x="304800" y="304800"/>
            <a:ext cx="6553200" cy="5821366"/>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8F9C4231-4A8D-4C32-A37E-170625D30886}" type="datetimeFigureOut">
              <a:rPr lang="cs-CZ" smtClean="0"/>
              <a:pPr/>
              <a:t>20.11.2013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2" name="Svislý nadpis 1"/>
          <p:cNvSpPr>
            <a:spLocks noGrp="1"/>
          </p:cNvSpPr>
          <p:nvPr>
            <p:ph type="title" orient="vert"/>
          </p:nvPr>
        </p:nvSpPr>
        <p:spPr>
          <a:xfrm>
            <a:off x="7391400" y="304801"/>
            <a:ext cx="1447800" cy="5851525"/>
          </a:xfrm>
        </p:spPr>
        <p:txBody>
          <a:bodyPr vert="eaVert"/>
          <a:lstStyle/>
          <a:p>
            <a:r>
              <a:rPr kumimoji="0" lang="cs-CZ" smtClean="0"/>
              <a:t>Klepnutím lze upravit styl předlohy nadpisů.</a:t>
            </a:r>
            <a:endParaRPr kumimoji="0" lang="en-US"/>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solidFill>
                  <a:schemeClr val="accent3">
                    <a:shade val="75000"/>
                  </a:schemeClr>
                </a:solidFill>
              </a:defRPr>
            </a:lvl1pPr>
          </a:lstStyle>
          <a:p>
            <a:r>
              <a:rPr kumimoji="0" lang="cs-CZ" smtClean="0"/>
              <a:t>Klepnutím lze upravit styl předlohy nadpisů.</a:t>
            </a:r>
            <a:endParaRPr kumimoji="0" lang="en-US"/>
          </a:p>
        </p:txBody>
      </p:sp>
      <p:sp>
        <p:nvSpPr>
          <p:cNvPr id="4" name="Zástupný symbol pro datum 3"/>
          <p:cNvSpPr>
            <a:spLocks noGrp="1"/>
          </p:cNvSpPr>
          <p:nvPr>
            <p:ph type="dt" sz="half" idx="10"/>
          </p:nvPr>
        </p:nvSpPr>
        <p:spPr/>
        <p:txBody>
          <a:bodyPr/>
          <a:lstStyle/>
          <a:p>
            <a:fld id="{8F9C4231-4A8D-4C32-A37E-170625D30886}" type="datetimeFigureOut">
              <a:rPr lang="cs-CZ" smtClean="0"/>
              <a:pPr/>
              <a:t>20.11.2013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a:xfrm>
            <a:off x="4361688" y="1026372"/>
            <a:ext cx="457200" cy="441325"/>
          </a:xfrm>
        </p:spPr>
        <p:txBody>
          <a:bodyPr/>
          <a:lstStyle/>
          <a:p>
            <a:fld id="{20C27D14-5441-4037-8E4F-EA05CDC0C432}" type="slidenum">
              <a:rPr lang="cs-CZ" smtClean="0"/>
              <a:pPr/>
              <a:t>‹#›</a:t>
            </a:fld>
            <a:endParaRPr lang="cs-CZ"/>
          </a:p>
        </p:txBody>
      </p:sp>
      <p:sp>
        <p:nvSpPr>
          <p:cNvPr id="8" name="Zástupný symbol pro obsah 7"/>
          <p:cNvSpPr>
            <a:spLocks noGrp="1"/>
          </p:cNvSpPr>
          <p:nvPr>
            <p:ph sz="quarter" idx="1"/>
          </p:nvPr>
        </p:nvSpPr>
        <p:spPr>
          <a:xfrm>
            <a:off x="301752" y="1527048"/>
            <a:ext cx="8503920" cy="45720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1">
        <a:schemeClr val="bg1"/>
      </p:bgRef>
    </p:bg>
    <p:spTree>
      <p:nvGrpSpPr>
        <p:cNvPr id="1" name=""/>
        <p:cNvGrpSpPr/>
        <p:nvPr/>
      </p:nvGrpSpPr>
      <p:grpSpPr>
        <a:xfrm>
          <a:off x="0" y="0"/>
          <a:ext cx="0" cy="0"/>
          <a:chOff x="0" y="0"/>
          <a:chExt cx="0" cy="0"/>
        </a:xfrm>
      </p:grpSpPr>
      <p:sp>
        <p:nvSpPr>
          <p:cNvPr id="17" name="Obdélník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Obdélní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Obdélník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Zástupný symbol pro text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sp>
        <p:nvSpPr>
          <p:cNvPr id="13" name="Obdélník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Obdélník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Zástupný symbol pro zápatí 4"/>
          <p:cNvSpPr>
            <a:spLocks noGrp="1"/>
          </p:cNvSpPr>
          <p:nvPr>
            <p:ph type="ftr" sz="quarter" idx="11"/>
          </p:nvPr>
        </p:nvSpPr>
        <p:spPr/>
        <p:txBody>
          <a:bodyPr/>
          <a:lstStyle/>
          <a:p>
            <a:endParaRPr lang="cs-CZ"/>
          </a:p>
        </p:txBody>
      </p:sp>
      <p:sp>
        <p:nvSpPr>
          <p:cNvPr id="4" name="Zástupný symbol pro datum 3"/>
          <p:cNvSpPr>
            <a:spLocks noGrp="1"/>
          </p:cNvSpPr>
          <p:nvPr>
            <p:ph type="dt" sz="half" idx="10"/>
          </p:nvPr>
        </p:nvSpPr>
        <p:spPr/>
        <p:txBody>
          <a:bodyPr/>
          <a:lstStyle/>
          <a:p>
            <a:fld id="{8F9C4231-4A8D-4C32-A37E-170625D30886}" type="datetimeFigureOut">
              <a:rPr lang="cs-CZ" smtClean="0"/>
              <a:pPr/>
              <a:t>20.11.2013</a:t>
            </a:fld>
            <a:endParaRPr lang="cs-CZ"/>
          </a:p>
        </p:txBody>
      </p:sp>
      <p:sp>
        <p:nvSpPr>
          <p:cNvPr id="8" name="Přímá spojovací čára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Elipsa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ipsa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Zástupný symbol pro číslo snímku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0C27D14-5441-4037-8E4F-EA05CDC0C432}" type="slidenum">
              <a:rPr lang="cs-CZ" smtClean="0"/>
              <a:pPr/>
              <a:t>‹#›</a:t>
            </a:fld>
            <a:endParaRPr lang="cs-CZ"/>
          </a:p>
        </p:txBody>
      </p:sp>
      <p:sp>
        <p:nvSpPr>
          <p:cNvPr id="2" name="Nadpis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cs-CZ" smtClean="0"/>
              <a:t>Klepnutím lze upravit styl předlohy nadpisů.</a:t>
            </a:r>
            <a:endParaRPr kumimoji="0" lang="en-US"/>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301752" y="228600"/>
            <a:ext cx="8534400" cy="758952"/>
          </a:xfrm>
        </p:spPr>
        <p:txBody>
          <a:bodyPr/>
          <a:lstStyle/>
          <a:p>
            <a:r>
              <a:rPr kumimoji="0" lang="cs-CZ" smtClean="0"/>
              <a:t>Klepnutím lze upravit styl předlohy nadpisů.</a:t>
            </a:r>
            <a:endParaRPr kumimoji="0" lang="en-US"/>
          </a:p>
        </p:txBody>
      </p:sp>
      <p:sp>
        <p:nvSpPr>
          <p:cNvPr id="5" name="Zástupný symbol pro datum 4"/>
          <p:cNvSpPr>
            <a:spLocks noGrp="1"/>
          </p:cNvSpPr>
          <p:nvPr>
            <p:ph type="dt" sz="half" idx="10"/>
          </p:nvPr>
        </p:nvSpPr>
        <p:spPr>
          <a:xfrm>
            <a:off x="5791200" y="6409944"/>
            <a:ext cx="3044952" cy="365760"/>
          </a:xfrm>
        </p:spPr>
        <p:txBody>
          <a:bodyPr/>
          <a:lstStyle/>
          <a:p>
            <a:fld id="{8F9C4231-4A8D-4C32-A37E-170625D30886}" type="datetimeFigureOut">
              <a:rPr lang="cs-CZ" smtClean="0"/>
              <a:pPr/>
              <a:t>20.11.2013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C27D14-5441-4037-8E4F-EA05CDC0C432}" type="slidenum">
              <a:rPr lang="cs-CZ" smtClean="0"/>
              <a:pPr/>
              <a:t>‹#›</a:t>
            </a:fld>
            <a:endParaRPr lang="cs-CZ"/>
          </a:p>
        </p:txBody>
      </p:sp>
      <p:sp>
        <p:nvSpPr>
          <p:cNvPr id="8" name="Přímá spojovací čára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Zástupný symbol pro obsah 9"/>
          <p:cNvSpPr>
            <a:spLocks noGrp="1"/>
          </p:cNvSpPr>
          <p:nvPr>
            <p:ph sz="half" idx="1"/>
          </p:nvPr>
        </p:nvSpPr>
        <p:spPr>
          <a:xfrm>
            <a:off x="301752" y="1371600"/>
            <a:ext cx="4038600" cy="4681728"/>
          </a:xfrm>
        </p:spPr>
        <p:txBody>
          <a:bodyPr/>
          <a:lstStyle>
            <a:lvl1pPr>
              <a:defRPr sz="2500"/>
            </a:lvl1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2" name="Zástupný symbol pro obsah 11"/>
          <p:cNvSpPr>
            <a:spLocks noGrp="1"/>
          </p:cNvSpPr>
          <p:nvPr>
            <p:ph sz="half" idx="2"/>
          </p:nvPr>
        </p:nvSpPr>
        <p:spPr>
          <a:xfrm>
            <a:off x="4800600" y="1371600"/>
            <a:ext cx="4038600" cy="4681728"/>
          </a:xfrm>
        </p:spPr>
        <p:txBody>
          <a:bodyPr/>
          <a:lstStyle>
            <a:lvl1pPr>
              <a:defRPr sz="2500"/>
            </a:lvl1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bg>
      <p:bgRef idx="1001">
        <a:schemeClr val="bg2"/>
      </p:bgRef>
    </p:bg>
    <p:spTree>
      <p:nvGrpSpPr>
        <p:cNvPr id="1" name=""/>
        <p:cNvGrpSpPr/>
        <p:nvPr/>
      </p:nvGrpSpPr>
      <p:grpSpPr>
        <a:xfrm>
          <a:off x="0" y="0"/>
          <a:ext cx="0" cy="0"/>
          <a:chOff x="0" y="0"/>
          <a:chExt cx="0" cy="0"/>
        </a:xfrm>
      </p:grpSpPr>
      <p:sp>
        <p:nvSpPr>
          <p:cNvPr id="10" name="Přímá spojovací čára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Obdélník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Obdélník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Obdélník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Obdélník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bdélník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Zástupný symbol pro text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4" name="Zástupný symbol pro text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7" name="Zástupný symbol pro datum 6"/>
          <p:cNvSpPr>
            <a:spLocks noGrp="1"/>
          </p:cNvSpPr>
          <p:nvPr>
            <p:ph type="dt" sz="half" idx="10"/>
          </p:nvPr>
        </p:nvSpPr>
        <p:spPr/>
        <p:txBody>
          <a:bodyPr/>
          <a:lstStyle/>
          <a:p>
            <a:fld id="{8F9C4231-4A8D-4C32-A37E-170625D30886}" type="datetimeFigureOut">
              <a:rPr lang="cs-CZ" smtClean="0"/>
              <a:pPr/>
              <a:t>20.11.2013</a:t>
            </a:fld>
            <a:endParaRPr lang="cs-CZ"/>
          </a:p>
        </p:txBody>
      </p:sp>
      <p:sp>
        <p:nvSpPr>
          <p:cNvPr id="8" name="Zástupný symbol pro zápatí 7"/>
          <p:cNvSpPr>
            <a:spLocks noGrp="1"/>
          </p:cNvSpPr>
          <p:nvPr>
            <p:ph type="ftr" sz="quarter" idx="11"/>
          </p:nvPr>
        </p:nvSpPr>
        <p:spPr>
          <a:xfrm>
            <a:off x="304800" y="6409944"/>
            <a:ext cx="3581400" cy="365760"/>
          </a:xfrm>
        </p:spPr>
        <p:txBody>
          <a:bodyPr/>
          <a:lstStyle/>
          <a:p>
            <a:endParaRPr lang="cs-CZ"/>
          </a:p>
        </p:txBody>
      </p:sp>
      <p:sp>
        <p:nvSpPr>
          <p:cNvPr id="15" name="Přímá spojovací čára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Zástupný symbol pro obsah 23"/>
          <p:cNvSpPr>
            <a:spLocks noGrp="1"/>
          </p:cNvSpPr>
          <p:nvPr>
            <p:ph sz="quarter" idx="2"/>
          </p:nvPr>
        </p:nvSpPr>
        <p:spPr>
          <a:xfrm>
            <a:off x="301752" y="2471383"/>
            <a:ext cx="4041648" cy="3818404"/>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6" name="Zástupný symbol pro obsah 25"/>
          <p:cNvSpPr>
            <a:spLocks noGrp="1"/>
          </p:cNvSpPr>
          <p:nvPr>
            <p:ph sz="quarter" idx="4"/>
          </p:nvPr>
        </p:nvSpPr>
        <p:spPr>
          <a:xfrm>
            <a:off x="4800600" y="2471383"/>
            <a:ext cx="4038600" cy="3822192"/>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5" name="Elipsa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Elipsa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Zástupný symbol pro číslo snímku 8"/>
          <p:cNvSpPr>
            <a:spLocks noGrp="1"/>
          </p:cNvSpPr>
          <p:nvPr>
            <p:ph type="sldNum" sz="quarter" idx="12"/>
          </p:nvPr>
        </p:nvSpPr>
        <p:spPr>
          <a:xfrm>
            <a:off x="4343400" y="1042416"/>
            <a:ext cx="457200" cy="441325"/>
          </a:xfrm>
        </p:spPr>
        <p:txBody>
          <a:bodyPr/>
          <a:lstStyle>
            <a:lvl1pPr algn="ctr">
              <a:defRPr/>
            </a:lvl1pPr>
          </a:lstStyle>
          <a:p>
            <a:fld id="{20C27D14-5441-4037-8E4F-EA05CDC0C432}" type="slidenum">
              <a:rPr lang="cs-CZ" smtClean="0"/>
              <a:pPr/>
              <a:t>‹#›</a:t>
            </a:fld>
            <a:endParaRPr lang="cs-CZ"/>
          </a:p>
        </p:txBody>
      </p:sp>
      <p:sp>
        <p:nvSpPr>
          <p:cNvPr id="23" name="Nadpis 22"/>
          <p:cNvSpPr>
            <a:spLocks noGrp="1"/>
          </p:cNvSpPr>
          <p:nvPr>
            <p:ph type="title"/>
          </p:nvPr>
        </p:nvSpPr>
        <p:spPr/>
        <p:txBody>
          <a:bodyPr rtlCol="0" anchor="b" anchorCtr="0"/>
          <a:lstStyle/>
          <a:p>
            <a:r>
              <a:rPr kumimoji="0" lang="cs-CZ" smtClean="0"/>
              <a:t>Klepnutím lze upravit styl předlohy nadpisů.</a:t>
            </a:r>
            <a:endParaRPr kumimoji="0" lang="en-US"/>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datum 2"/>
          <p:cNvSpPr>
            <a:spLocks noGrp="1"/>
          </p:cNvSpPr>
          <p:nvPr>
            <p:ph type="dt" sz="half" idx="10"/>
          </p:nvPr>
        </p:nvSpPr>
        <p:spPr/>
        <p:txBody>
          <a:bodyPr/>
          <a:lstStyle/>
          <a:p>
            <a:fld id="{8F9C4231-4A8D-4C32-A37E-170625D30886}" type="datetimeFigureOut">
              <a:rPr lang="cs-CZ" smtClean="0"/>
              <a:pPr/>
              <a:t>20.11.2013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a:xfrm>
            <a:off x="4343400" y="1036020"/>
            <a:ext cx="457200" cy="441325"/>
          </a:xfrm>
        </p:spPr>
        <p:txBody>
          <a:bodyPr/>
          <a:lstStyle/>
          <a:p>
            <a:fld id="{20C27D14-5441-4037-8E4F-EA05CDC0C432}" type="slidenum">
              <a:rPr lang="cs-CZ" smtClean="0"/>
              <a:pPr/>
              <a:t>‹#›</a:t>
            </a:fld>
            <a:endParaRPr lang="cs-CZ"/>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7" name="Obdélník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Obdélník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Obdélník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Obdélník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Obdélník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Obdélník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Zástupný symbol pro datum 1"/>
          <p:cNvSpPr>
            <a:spLocks noGrp="1"/>
          </p:cNvSpPr>
          <p:nvPr>
            <p:ph type="dt" sz="half" idx="10"/>
          </p:nvPr>
        </p:nvSpPr>
        <p:spPr/>
        <p:txBody>
          <a:bodyPr/>
          <a:lstStyle/>
          <a:p>
            <a:fld id="{8F9C4231-4A8D-4C32-A37E-170625D30886}" type="datetimeFigureOut">
              <a:rPr lang="cs-CZ" smtClean="0"/>
              <a:pPr/>
              <a:t>20.11.2013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a:xfrm>
            <a:off x="4267200" y="6324600"/>
            <a:ext cx="609600" cy="441324"/>
          </a:xfrm>
        </p:spPr>
        <p:txBody>
          <a:bodyPr/>
          <a:lstStyle>
            <a:lvl1pPr>
              <a:defRPr>
                <a:solidFill>
                  <a:srgbClr val="FFFFFF"/>
                </a:solidFill>
              </a:defRPr>
            </a:lvl1pPr>
          </a:lstStyle>
          <a:p>
            <a:fld id="{20C27D14-5441-4037-8E4F-EA05CDC0C432}" type="slidenum">
              <a:rPr lang="cs-CZ" smtClean="0"/>
              <a:pPr/>
              <a:t>‹#›</a:t>
            </a:fld>
            <a:endParaRPr lang="cs-CZ"/>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bg>
      <p:bgRef idx="1001">
        <a:schemeClr val="bg1"/>
      </p:bgRef>
    </p:bg>
    <p:spTree>
      <p:nvGrpSpPr>
        <p:cNvPr id="1" name=""/>
        <p:cNvGrpSpPr/>
        <p:nvPr/>
      </p:nvGrpSpPr>
      <p:grpSpPr>
        <a:xfrm>
          <a:off x="0" y="0"/>
          <a:ext cx="0" cy="0"/>
          <a:chOff x="0" y="0"/>
          <a:chExt cx="0" cy="0"/>
        </a:xfrm>
      </p:grpSpPr>
      <p:sp>
        <p:nvSpPr>
          <p:cNvPr id="19" name="Obdélník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Obdélní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Obdélník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Obdélník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Nadpis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cs-CZ" smtClean="0"/>
              <a:t>Klepnutím lze upravit styly předlohy textu.</a:t>
            </a:r>
          </a:p>
        </p:txBody>
      </p:sp>
      <p:sp>
        <p:nvSpPr>
          <p:cNvPr id="8" name="Obdélník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Přímá spojovací čára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Zástupný symbol pro obsah 19"/>
          <p:cNvSpPr>
            <a:spLocks noGrp="1"/>
          </p:cNvSpPr>
          <p:nvPr>
            <p:ph sz="quarter" idx="1"/>
          </p:nvPr>
        </p:nvSpPr>
        <p:spPr>
          <a:xfrm>
            <a:off x="3124200" y="685800"/>
            <a:ext cx="5638800" cy="54102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0" name="Elipsa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ipsa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Zástupný symbol pro číslo snímku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20C27D14-5441-4037-8E4F-EA05CDC0C432}" type="slidenum">
              <a:rPr lang="cs-CZ" smtClean="0"/>
              <a:pPr/>
              <a:t>‹#›</a:t>
            </a:fld>
            <a:endParaRPr lang="cs-CZ"/>
          </a:p>
        </p:txBody>
      </p:sp>
      <p:sp>
        <p:nvSpPr>
          <p:cNvPr id="21" name="Obdélník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Zástupný symbol pro datum 4"/>
          <p:cNvSpPr>
            <a:spLocks noGrp="1"/>
          </p:cNvSpPr>
          <p:nvPr>
            <p:ph type="dt" sz="half" idx="10"/>
          </p:nvPr>
        </p:nvSpPr>
        <p:spPr/>
        <p:txBody>
          <a:bodyPr/>
          <a:lstStyle/>
          <a:p>
            <a:fld id="{8F9C4231-4A8D-4C32-A37E-170625D30886}" type="datetimeFigureOut">
              <a:rPr lang="cs-CZ" smtClean="0"/>
              <a:pPr/>
              <a:t>20.11.2013</a:t>
            </a:fld>
            <a:endParaRPr lang="cs-CZ"/>
          </a:p>
        </p:txBody>
      </p:sp>
      <p:sp>
        <p:nvSpPr>
          <p:cNvPr id="6" name="Zástupný symbol pro zápatí 5"/>
          <p:cNvSpPr>
            <a:spLocks noGrp="1"/>
          </p:cNvSpPr>
          <p:nvPr>
            <p:ph type="ftr" sz="quarter" idx="11"/>
          </p:nvPr>
        </p:nvSpPr>
        <p:spPr>
          <a:xfrm>
            <a:off x="301752" y="6410848"/>
            <a:ext cx="3383280" cy="365760"/>
          </a:xfrm>
        </p:spPr>
        <p:txBody>
          <a:bodyPr/>
          <a:lstStyle/>
          <a:p>
            <a:endParaRPr lang="cs-CZ"/>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1" name="Přímá spojovací čára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Obdélník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Obdélník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Obdélník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bdélník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Elipsa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Elipsa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Zástupný symbol pro číslo snímku 6"/>
          <p:cNvSpPr>
            <a:spLocks noGrp="1"/>
          </p:cNvSpPr>
          <p:nvPr>
            <p:ph type="sldNum" sz="quarter" idx="12"/>
          </p:nvPr>
        </p:nvSpPr>
        <p:spPr>
          <a:xfrm>
            <a:off x="1371600" y="312738"/>
            <a:ext cx="457200" cy="441325"/>
          </a:xfrm>
        </p:spPr>
        <p:txBody>
          <a:bodyPr/>
          <a:lstStyle/>
          <a:p>
            <a:fld id="{20C27D14-5441-4037-8E4F-EA05CDC0C432}" type="slidenum">
              <a:rPr lang="cs-CZ" smtClean="0"/>
              <a:pPr/>
              <a:t>‹#›</a:t>
            </a:fld>
            <a:endParaRPr lang="cs-CZ"/>
          </a:p>
        </p:txBody>
      </p:sp>
      <p:sp>
        <p:nvSpPr>
          <p:cNvPr id="2" name="Nadpis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cs-CZ" smtClean="0"/>
              <a:t>Klepnutím lze upravit styl předlohy nadpisů.</a:t>
            </a:r>
            <a:endParaRPr kumimoji="0" lang="en-US"/>
          </a:p>
        </p:txBody>
      </p:sp>
      <p:sp>
        <p:nvSpPr>
          <p:cNvPr id="3" name="Zástupný symbol pro obrázek 2"/>
          <p:cNvSpPr>
            <a:spLocks noGrp="1"/>
          </p:cNvSpPr>
          <p:nvPr>
            <p:ph type="pic" idx="1"/>
          </p:nvPr>
        </p:nvSpPr>
        <p:spPr>
          <a:xfrm>
            <a:off x="3000375" y="609600"/>
            <a:ext cx="5867400" cy="4267200"/>
          </a:xfrm>
        </p:spPr>
        <p:txBody>
          <a:bodyPr/>
          <a:lstStyle>
            <a:lvl1pPr marL="0" indent="0">
              <a:buNone/>
              <a:defRPr sz="3200"/>
            </a:lvl1pPr>
          </a:lstStyle>
          <a:p>
            <a:r>
              <a:rPr kumimoji="0" lang="cs-CZ" smtClean="0"/>
              <a:t>Klepnutím na ikonu přidáte obrázek.</a:t>
            </a:r>
            <a:endParaRPr kumimoji="0" lang="en-US" dirty="0"/>
          </a:p>
        </p:txBody>
      </p:sp>
      <p:sp>
        <p:nvSpPr>
          <p:cNvPr id="4" name="Zástupný symbol pro text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cs-CZ" smtClean="0"/>
              <a:t>Klepnutím lze upravit styly předlohy textu.</a:t>
            </a:r>
          </a:p>
        </p:txBody>
      </p:sp>
      <p:sp>
        <p:nvSpPr>
          <p:cNvPr id="22" name="Obdélník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Zástupný symbol pro datum 4"/>
          <p:cNvSpPr>
            <a:spLocks noGrp="1"/>
          </p:cNvSpPr>
          <p:nvPr>
            <p:ph type="dt" sz="half" idx="10"/>
          </p:nvPr>
        </p:nvSpPr>
        <p:spPr>
          <a:xfrm>
            <a:off x="5788152" y="6404984"/>
            <a:ext cx="3044952" cy="365760"/>
          </a:xfrm>
        </p:spPr>
        <p:txBody>
          <a:bodyPr/>
          <a:lstStyle/>
          <a:p>
            <a:fld id="{8F9C4231-4A8D-4C32-A37E-170625D30886}" type="datetimeFigureOut">
              <a:rPr lang="cs-CZ" smtClean="0"/>
              <a:pPr/>
              <a:t>20.11.2013</a:t>
            </a:fld>
            <a:endParaRPr lang="cs-CZ"/>
          </a:p>
        </p:txBody>
      </p:sp>
      <p:sp>
        <p:nvSpPr>
          <p:cNvPr id="6" name="Zástupný symbol pro zápatí 5"/>
          <p:cNvSpPr>
            <a:spLocks noGrp="1"/>
          </p:cNvSpPr>
          <p:nvPr>
            <p:ph type="ftr" sz="quarter" idx="11"/>
          </p:nvPr>
        </p:nvSpPr>
        <p:spPr>
          <a:xfrm>
            <a:off x="301752" y="6410848"/>
            <a:ext cx="3584448" cy="365760"/>
          </a:xfrm>
        </p:spPr>
        <p:txBody>
          <a:bodyPr/>
          <a:lstStyle/>
          <a:p>
            <a:endParaRPr lang="cs-CZ"/>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Obdélník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Obdélník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Zástupný symbol pro datum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8F9C4231-4A8D-4C32-A37E-170625D30886}" type="datetimeFigureOut">
              <a:rPr lang="cs-CZ" smtClean="0"/>
              <a:pPr/>
              <a:t>20.11.2013</a:t>
            </a:fld>
            <a:endParaRPr lang="cs-CZ"/>
          </a:p>
        </p:txBody>
      </p:sp>
      <p:sp>
        <p:nvSpPr>
          <p:cNvPr id="3" name="Zástupný symbol pro zápatí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cs-CZ"/>
          </a:p>
        </p:txBody>
      </p:sp>
      <p:sp>
        <p:nvSpPr>
          <p:cNvPr id="8" name="Obdélník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Přímá spojovací čára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Elipsa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ipsa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Zástupný symbol pro číslo snímku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20C27D14-5441-4037-8E4F-EA05CDC0C432}" type="slidenum">
              <a:rPr lang="cs-CZ" smtClean="0"/>
              <a:pPr/>
              <a:t>‹#›</a:t>
            </a:fld>
            <a:endParaRPr lang="cs-CZ"/>
          </a:p>
        </p:txBody>
      </p:sp>
      <p:sp>
        <p:nvSpPr>
          <p:cNvPr id="22" name="Zástupný symbol pro nadpis 21"/>
          <p:cNvSpPr>
            <a:spLocks noGrp="1"/>
          </p:cNvSpPr>
          <p:nvPr>
            <p:ph type="title"/>
          </p:nvPr>
        </p:nvSpPr>
        <p:spPr>
          <a:xfrm>
            <a:off x="301752" y="228600"/>
            <a:ext cx="8534400" cy="758952"/>
          </a:xfrm>
          <a:prstGeom prst="rect">
            <a:avLst/>
          </a:prstGeom>
        </p:spPr>
        <p:txBody>
          <a:bodyPr vert="horz" anchor="b">
            <a:normAutofit/>
          </a:bodyPr>
          <a:lstStyle/>
          <a:p>
            <a:r>
              <a:rPr kumimoji="0" lang="cs-CZ" smtClean="0"/>
              <a:t>Klepnutím lze upravit styl předlohy nadpisů.</a:t>
            </a:r>
            <a:endParaRPr kumimoji="0" lang="en-US"/>
          </a:p>
        </p:txBody>
      </p:sp>
      <p:sp>
        <p:nvSpPr>
          <p:cNvPr id="13" name="Zástupný symbol pro text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57.jpeg"/><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73.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p:txBody>
          <a:bodyPr/>
          <a:lstStyle/>
          <a:p>
            <a:r>
              <a:rPr lang="cs-CZ" dirty="0" smtClean="0"/>
              <a:t>Přehled o realizaci programu</a:t>
            </a:r>
            <a:endParaRPr lang="cs-CZ" dirty="0"/>
          </a:p>
        </p:txBody>
      </p:sp>
      <p:sp>
        <p:nvSpPr>
          <p:cNvPr id="2" name="Nadpis 1"/>
          <p:cNvSpPr>
            <a:spLocks noGrp="1"/>
          </p:cNvSpPr>
          <p:nvPr>
            <p:ph type="ctrTitle"/>
          </p:nvPr>
        </p:nvSpPr>
        <p:spPr/>
        <p:txBody>
          <a:bodyPr>
            <a:normAutofit fontScale="90000"/>
          </a:bodyPr>
          <a:lstStyle/>
          <a:p>
            <a:r>
              <a:rPr lang="cs-CZ" dirty="0" smtClean="0"/>
              <a:t>Řešení ekologických škod </a:t>
            </a:r>
            <a:br>
              <a:rPr lang="cs-CZ" dirty="0" smtClean="0"/>
            </a:br>
            <a:r>
              <a:rPr lang="cs-CZ" dirty="0" smtClean="0"/>
              <a:t>v Ústeckém a Karlovarském </a:t>
            </a:r>
            <a:r>
              <a:rPr lang="cs-CZ" dirty="0"/>
              <a:t>kraji</a:t>
            </a:r>
            <a:br>
              <a:rPr lang="cs-CZ" dirty="0"/>
            </a:br>
            <a:r>
              <a:rPr lang="cs-CZ" dirty="0" smtClean="0"/>
              <a:t>„15 miliard“</a:t>
            </a:r>
            <a:endParaRPr lang="cs-CZ" dirty="0"/>
          </a:p>
        </p:txBody>
      </p:sp>
      <p:pic>
        <p:nvPicPr>
          <p:cNvPr id="4" name="Obrázek 3" descr="2011-04-24 16.56.36.jpg"/>
          <p:cNvPicPr>
            <a:picLocks noChangeAspect="1"/>
          </p:cNvPicPr>
          <p:nvPr/>
        </p:nvPicPr>
        <p:blipFill>
          <a:blip r:embed="rId3" cstate="print"/>
          <a:stretch>
            <a:fillRect/>
          </a:stretch>
        </p:blipFill>
        <p:spPr>
          <a:xfrm>
            <a:off x="251520" y="3573016"/>
            <a:ext cx="8640960" cy="18737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00375" y="5373216"/>
            <a:ext cx="5867400" cy="875184"/>
          </a:xfrm>
        </p:spPr>
        <p:txBody>
          <a:bodyPr>
            <a:normAutofit/>
          </a:bodyPr>
          <a:lstStyle/>
          <a:p>
            <a:r>
              <a:rPr lang="cs-CZ" dirty="0" smtClean="0"/>
              <a:t/>
            </a:r>
            <a:br>
              <a:rPr lang="cs-CZ" dirty="0" smtClean="0"/>
            </a:br>
            <a:r>
              <a:rPr lang="cs-CZ" dirty="0" smtClean="0"/>
              <a:t>Zbytková jáma lomu </a:t>
            </a:r>
            <a:r>
              <a:rPr lang="cs-CZ" dirty="0"/>
              <a:t>Medard - </a:t>
            </a:r>
            <a:r>
              <a:rPr lang="cs-CZ" dirty="0" err="1"/>
              <a:t>Libík</a:t>
            </a:r>
            <a:endParaRPr lang="cs-CZ" dirty="0"/>
          </a:p>
        </p:txBody>
      </p:sp>
      <p:sp>
        <p:nvSpPr>
          <p:cNvPr id="3" name="Podnadpis 2"/>
          <p:cNvSpPr>
            <a:spLocks noGrp="1"/>
          </p:cNvSpPr>
          <p:nvPr>
            <p:ph type="body" sz="half" idx="2"/>
          </p:nvPr>
        </p:nvSpPr>
        <p:spPr/>
        <p:txBody>
          <a:bodyPr>
            <a:normAutofit/>
          </a:bodyPr>
          <a:lstStyle/>
          <a:p>
            <a:r>
              <a:rPr lang="cs-CZ" b="1" dirty="0" smtClean="0"/>
              <a:t>Sanace a </a:t>
            </a:r>
            <a:r>
              <a:rPr lang="cs-CZ" b="1" dirty="0" smtClean="0"/>
              <a:t>rekultivace</a:t>
            </a:r>
          </a:p>
          <a:p>
            <a:pPr marL="108000" indent="-108000">
              <a:buClr>
                <a:schemeClr val="bg1"/>
              </a:buClr>
              <a:buSzPct val="100000"/>
              <a:buFont typeface="Arial" panose="020B0604020202020204" pitchFamily="34" charset="0"/>
              <a:buChar char="•"/>
            </a:pPr>
            <a:r>
              <a:rPr lang="cs-CZ" sz="1500" dirty="0" smtClean="0"/>
              <a:t>napouštěcí objekt z řeky Ohře</a:t>
            </a:r>
          </a:p>
          <a:p>
            <a:pPr marL="108000" indent="-108000">
              <a:buClr>
                <a:schemeClr val="bg1"/>
              </a:buClr>
              <a:buSzPct val="100000"/>
              <a:buFont typeface="Arial" panose="020B0604020202020204" pitchFamily="34" charset="0"/>
              <a:buChar char="•"/>
            </a:pPr>
            <a:r>
              <a:rPr lang="cs-CZ" sz="1500" dirty="0" smtClean="0"/>
              <a:t>břehová linie</a:t>
            </a:r>
            <a:endParaRPr lang="cs-CZ" sz="1500" dirty="0" smtClean="0"/>
          </a:p>
          <a:p>
            <a:pPr marL="108000" indent="-108000">
              <a:buClr>
                <a:schemeClr val="bg1">
                  <a:lumMod val="95000"/>
                </a:schemeClr>
              </a:buClr>
              <a:buSzPct val="100000"/>
              <a:buFont typeface="Arial" panose="020B0604020202020204" pitchFamily="34" charset="0"/>
              <a:buChar char="•"/>
            </a:pPr>
            <a:endParaRPr lang="cs-CZ" sz="1400" dirty="0"/>
          </a:p>
        </p:txBody>
      </p:sp>
      <p:pic>
        <p:nvPicPr>
          <p:cNvPr id="2050" name="Picture 2" descr="D:\různé\fotogalerie\Medard\M-L jižní svahy 8-09\P82412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620688"/>
            <a:ext cx="4680000" cy="351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1" name="Picture 3" descr="D:\různé\fotogalerie\Medard\M-L jezero 4-2010\P406066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5635" y="1052736"/>
            <a:ext cx="4680000" cy="351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3" name="Picture 5" descr="D:\různé\fotogalerie\Medard\M-L - jím.objekt, přítok z Ohře a jez., z 1 a 12-11\PC200774 Až sem přijde pod vodu - 400 m.n.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920" y="1443512"/>
            <a:ext cx="4680000" cy="351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D:\různé\fotogalerie\Medard\M-L jezero 9-2010\P906025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3968" y="1988840"/>
            <a:ext cx="4680000" cy="351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8" name="Tabulka 7"/>
          <p:cNvGraphicFramePr>
            <a:graphicFrameLocks noGrp="1"/>
          </p:cNvGraphicFramePr>
          <p:nvPr>
            <p:extLst>
              <p:ext uri="{D42A27DB-BD31-4B8C-83A1-F6EECF244321}">
                <p14:modId xmlns:p14="http://schemas.microsoft.com/office/powerpoint/2010/main" val="4243766546"/>
              </p:ext>
            </p:extLst>
          </p:nvPr>
        </p:nvGraphicFramePr>
        <p:xfrm>
          <a:off x="251520" y="4509120"/>
          <a:ext cx="2592288" cy="1719681"/>
        </p:xfrm>
        <a:graphic>
          <a:graphicData uri="http://schemas.openxmlformats.org/drawingml/2006/table">
            <a:tbl>
              <a:tblPr firstRow="1" bandRow="1">
                <a:tableStyleId>{5C22544A-7EE6-4342-B048-85BDC9FD1C3A}</a:tableStyleId>
              </a:tblPr>
              <a:tblGrid>
                <a:gridCol w="1296144"/>
                <a:gridCol w="1296144"/>
              </a:tblGrid>
              <a:tr h="332043">
                <a:tc gridSpan="2">
                  <a:txBody>
                    <a:bodyPr/>
                    <a:lstStyle/>
                    <a:p>
                      <a:r>
                        <a:rPr lang="cs-CZ" dirty="0" smtClean="0"/>
                        <a:t>Parametry jezera</a:t>
                      </a:r>
                      <a:endParaRPr lang="cs-CZ" dirty="0"/>
                    </a:p>
                  </a:txBody>
                  <a:tcPr/>
                </a:tc>
                <a:tc hMerge="1">
                  <a:txBody>
                    <a:bodyPr/>
                    <a:lstStyle/>
                    <a:p>
                      <a:endParaRPr lang="cs-CZ" dirty="0"/>
                    </a:p>
                  </a:txBody>
                  <a:tcPr/>
                </a:tc>
              </a:tr>
              <a:tr h="310113">
                <a:tc>
                  <a:txBody>
                    <a:bodyPr/>
                    <a:lstStyle/>
                    <a:p>
                      <a:r>
                        <a:rPr lang="cs-CZ" sz="1500" dirty="0" smtClean="0"/>
                        <a:t>Plocha</a:t>
                      </a:r>
                      <a:endParaRPr lang="cs-CZ" sz="1500" dirty="0"/>
                    </a:p>
                  </a:txBody>
                  <a:tcPr marL="36000" marR="36000"/>
                </a:tc>
                <a:tc>
                  <a:txBody>
                    <a:bodyPr/>
                    <a:lstStyle/>
                    <a:p>
                      <a:r>
                        <a:rPr lang="cs-CZ" sz="1500" dirty="0" smtClean="0"/>
                        <a:t>495,8 ha</a:t>
                      </a:r>
                      <a:endParaRPr lang="cs-CZ" sz="1500" dirty="0"/>
                    </a:p>
                  </a:txBody>
                  <a:tcPr marL="36000" marR="36000"/>
                </a:tc>
              </a:tr>
              <a:tr h="310113">
                <a:tc>
                  <a:txBody>
                    <a:bodyPr/>
                    <a:lstStyle/>
                    <a:p>
                      <a:r>
                        <a:rPr lang="cs-CZ" sz="1500" dirty="0" smtClean="0"/>
                        <a:t>Objem vody</a:t>
                      </a:r>
                      <a:endParaRPr lang="cs-CZ" sz="1500" dirty="0"/>
                    </a:p>
                  </a:txBody>
                  <a:tcPr marL="36000" marR="36000"/>
                </a:tc>
                <a:tc>
                  <a:txBody>
                    <a:bodyPr/>
                    <a:lstStyle/>
                    <a:p>
                      <a:r>
                        <a:rPr lang="cs-CZ" sz="1500" dirty="0" smtClean="0"/>
                        <a:t>118,99</a:t>
                      </a:r>
                      <a:r>
                        <a:rPr lang="cs-CZ" sz="1500" baseline="0" dirty="0" smtClean="0"/>
                        <a:t> </a:t>
                      </a:r>
                      <a:r>
                        <a:rPr lang="cs-CZ" sz="1500" dirty="0" smtClean="0"/>
                        <a:t>mil</a:t>
                      </a:r>
                      <a:r>
                        <a:rPr lang="cs-CZ" sz="1500" dirty="0" smtClean="0"/>
                        <a:t>. m</a:t>
                      </a:r>
                      <a:r>
                        <a:rPr lang="cs-CZ" sz="1500" baseline="30000" dirty="0" smtClean="0"/>
                        <a:t>3</a:t>
                      </a:r>
                      <a:endParaRPr lang="cs-CZ" sz="1500" baseline="30000" dirty="0"/>
                    </a:p>
                  </a:txBody>
                  <a:tcPr marL="36000" marR="36000"/>
                </a:tc>
              </a:tr>
              <a:tr h="310113">
                <a:tc>
                  <a:txBody>
                    <a:bodyPr/>
                    <a:lstStyle/>
                    <a:p>
                      <a:r>
                        <a:rPr lang="cs-CZ" sz="1500" dirty="0" smtClean="0"/>
                        <a:t>Hladina</a:t>
                      </a:r>
                      <a:endParaRPr lang="cs-CZ" sz="1500" dirty="0"/>
                    </a:p>
                  </a:txBody>
                  <a:tcPr marL="36000" marR="36000"/>
                </a:tc>
                <a:tc>
                  <a:txBody>
                    <a:bodyPr/>
                    <a:lstStyle/>
                    <a:p>
                      <a:r>
                        <a:rPr lang="cs-CZ" sz="1500" dirty="0" smtClean="0"/>
                        <a:t> </a:t>
                      </a:r>
                      <a:r>
                        <a:rPr lang="cs-CZ" sz="1500" dirty="0" smtClean="0"/>
                        <a:t>400,0 </a:t>
                      </a:r>
                      <a:r>
                        <a:rPr lang="cs-CZ" sz="1500" dirty="0" smtClean="0"/>
                        <a:t>m n.m. </a:t>
                      </a:r>
                      <a:endParaRPr lang="cs-CZ" sz="1500" dirty="0"/>
                    </a:p>
                  </a:txBody>
                  <a:tcPr marL="36000" marR="36000"/>
                </a:tc>
              </a:tr>
              <a:tr h="393801">
                <a:tc>
                  <a:txBody>
                    <a:bodyPr/>
                    <a:lstStyle/>
                    <a:p>
                      <a:r>
                        <a:rPr lang="cs-CZ" sz="1500" dirty="0" smtClean="0"/>
                        <a:t>Max. hloubka</a:t>
                      </a:r>
                      <a:endParaRPr lang="cs-CZ" sz="1500" dirty="0"/>
                    </a:p>
                  </a:txBody>
                  <a:tcPr marL="36000" marR="36000"/>
                </a:tc>
                <a:tc>
                  <a:txBody>
                    <a:bodyPr/>
                    <a:lstStyle/>
                    <a:p>
                      <a:r>
                        <a:rPr lang="cs-CZ" sz="1500" dirty="0" smtClean="0"/>
                        <a:t> </a:t>
                      </a:r>
                      <a:r>
                        <a:rPr lang="cs-CZ" sz="1500" dirty="0" smtClean="0"/>
                        <a:t>50 m </a:t>
                      </a:r>
                      <a:endParaRPr lang="cs-CZ" sz="1500" dirty="0"/>
                    </a:p>
                  </a:txBody>
                  <a:tcPr marL="36000" marR="36000"/>
                </a:tc>
              </a:tr>
            </a:tbl>
          </a:graphicData>
        </a:graphic>
      </p:graphicFrame>
    </p:spTree>
    <p:extLst>
      <p:ext uri="{BB962C8B-B14F-4D97-AF65-F5344CB8AC3E}">
        <p14:creationId xmlns:p14="http://schemas.microsoft.com/office/powerpoint/2010/main" val="492241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2000"/>
                            </p:stCondLst>
                            <p:childTnLst>
                              <p:par>
                                <p:cTn id="11" presetID="10" presetClass="entr" presetSubtype="0" fill="hold" nodeType="afterEffect">
                                  <p:stCondLst>
                                    <p:cond delay="100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par>
                          <p:cTn id="14" fill="hold">
                            <p:stCondLst>
                              <p:cond delay="3500"/>
                            </p:stCondLst>
                            <p:childTnLst>
                              <p:par>
                                <p:cTn id="15" presetID="10" presetClass="entr" presetSubtype="0" fill="hold" nodeType="afterEffect">
                                  <p:stCondLst>
                                    <p:cond delay="300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500"/>
                                        <p:tgtEl>
                                          <p:spTgt spid="2051"/>
                                        </p:tgtEl>
                                      </p:cBhvr>
                                    </p:animEffect>
                                  </p:childTnLst>
                                </p:cTn>
                              </p:par>
                            </p:childTnLst>
                          </p:cTn>
                        </p:par>
                        <p:par>
                          <p:cTn id="18" fill="hold">
                            <p:stCondLst>
                              <p:cond delay="7000"/>
                            </p:stCondLst>
                            <p:childTnLst>
                              <p:par>
                                <p:cTn id="19" presetID="10" presetClass="entr" presetSubtype="0" fill="hold" nodeType="afterEffect">
                                  <p:stCondLst>
                                    <p:cond delay="3000"/>
                                  </p:stCondLst>
                                  <p:childTnLst>
                                    <p:set>
                                      <p:cBhvr>
                                        <p:cTn id="20" dur="1" fill="hold">
                                          <p:stCondLst>
                                            <p:cond delay="0"/>
                                          </p:stCondLst>
                                        </p:cTn>
                                        <p:tgtEl>
                                          <p:spTgt spid="2053"/>
                                        </p:tgtEl>
                                        <p:attrNameLst>
                                          <p:attrName>style.visibility</p:attrName>
                                        </p:attrNameLst>
                                      </p:cBhvr>
                                      <p:to>
                                        <p:strVal val="visible"/>
                                      </p:to>
                                    </p:set>
                                    <p:animEffect transition="in" filter="fade">
                                      <p:cBhvr>
                                        <p:cTn id="21" dur="500"/>
                                        <p:tgtEl>
                                          <p:spTgt spid="2053"/>
                                        </p:tgtEl>
                                      </p:cBhvr>
                                    </p:animEffect>
                                  </p:childTnLst>
                                </p:cTn>
                              </p:par>
                            </p:childTnLst>
                          </p:cTn>
                        </p:par>
                        <p:par>
                          <p:cTn id="22" fill="hold">
                            <p:stCondLst>
                              <p:cond delay="10500"/>
                            </p:stCondLst>
                            <p:childTnLst>
                              <p:par>
                                <p:cTn id="23" presetID="1" presetClass="entr" presetSubtype="0" fill="hold" grpId="0" nodeType="afterEffect">
                                  <p:stCondLst>
                                    <p:cond delay="300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par>
                          <p:cTn id="25" fill="hold">
                            <p:stCondLst>
                              <p:cond delay="13500"/>
                            </p:stCondLst>
                            <p:childTnLst>
                              <p:par>
                                <p:cTn id="26" presetID="10" presetClass="entr" presetSubtype="0" fill="hold" nodeType="afterEffect">
                                  <p:stCondLst>
                                    <p:cond delay="1000"/>
                                  </p:stCondLst>
                                  <p:childTnLst>
                                    <p:set>
                                      <p:cBhvr>
                                        <p:cTn id="27" dur="1" fill="hold">
                                          <p:stCondLst>
                                            <p:cond delay="0"/>
                                          </p:stCondLst>
                                        </p:cTn>
                                        <p:tgtEl>
                                          <p:spTgt spid="2052"/>
                                        </p:tgtEl>
                                        <p:attrNameLst>
                                          <p:attrName>style.visibility</p:attrName>
                                        </p:attrNameLst>
                                      </p:cBhvr>
                                      <p:to>
                                        <p:strVal val="visible"/>
                                      </p:to>
                                    </p:set>
                                    <p:animEffect transition="in" filter="fade">
                                      <p:cBhvr>
                                        <p:cTn id="28" dur="500"/>
                                        <p:tgtEl>
                                          <p:spTgt spid="2052"/>
                                        </p:tgtEl>
                                      </p:cBhvr>
                                    </p:animEffect>
                                  </p:childTnLst>
                                </p:cTn>
                              </p:par>
                            </p:childTnLst>
                          </p:cTn>
                        </p:par>
                        <p:par>
                          <p:cTn id="29" fill="hold">
                            <p:stCondLst>
                              <p:cond delay="15000"/>
                            </p:stCondLst>
                            <p:childTnLst>
                              <p:par>
                                <p:cTn id="30" presetID="42" presetClass="entr" presetSubtype="0" fill="hold" nodeType="afterEffect">
                                  <p:stCondLst>
                                    <p:cond delay="20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00375" y="5373216"/>
            <a:ext cx="5867400" cy="875184"/>
          </a:xfrm>
        </p:spPr>
        <p:txBody>
          <a:bodyPr>
            <a:normAutofit/>
          </a:bodyPr>
          <a:lstStyle/>
          <a:p>
            <a:r>
              <a:rPr lang="cs-CZ" dirty="0" smtClean="0"/>
              <a:t/>
            </a:r>
            <a:br>
              <a:rPr lang="cs-CZ" dirty="0" smtClean="0"/>
            </a:br>
            <a:r>
              <a:rPr lang="cs-CZ" dirty="0" smtClean="0"/>
              <a:t>Zbytková jáma lomu Medard - </a:t>
            </a:r>
            <a:r>
              <a:rPr lang="cs-CZ" dirty="0" err="1" smtClean="0"/>
              <a:t>Libík</a:t>
            </a:r>
            <a:endParaRPr lang="cs-CZ" dirty="0"/>
          </a:p>
        </p:txBody>
      </p:sp>
      <p:sp>
        <p:nvSpPr>
          <p:cNvPr id="3" name="Podnadpis 2"/>
          <p:cNvSpPr>
            <a:spLocks noGrp="1"/>
          </p:cNvSpPr>
          <p:nvPr>
            <p:ph type="body" sz="half" idx="2"/>
          </p:nvPr>
        </p:nvSpPr>
        <p:spPr/>
        <p:txBody>
          <a:bodyPr>
            <a:normAutofit/>
          </a:bodyPr>
          <a:lstStyle/>
          <a:p>
            <a:r>
              <a:rPr lang="cs-CZ" sz="2000" b="1" dirty="0" smtClean="0"/>
              <a:t>Současnost</a:t>
            </a:r>
          </a:p>
          <a:p>
            <a:endParaRPr lang="cs-CZ" b="1" dirty="0" smtClean="0"/>
          </a:p>
          <a:p>
            <a:r>
              <a:rPr lang="cs-CZ" b="1" dirty="0" smtClean="0">
                <a:effectLst>
                  <a:outerShdw blurRad="38100" dist="38100" dir="2700000" algn="tl">
                    <a:srgbClr val="000000">
                      <a:alpha val="43137"/>
                    </a:srgbClr>
                  </a:outerShdw>
                </a:effectLst>
              </a:rPr>
              <a:t>Sanace a rekultivace</a:t>
            </a:r>
          </a:p>
          <a:p>
            <a:pPr marL="108000" indent="-108000">
              <a:buClr>
                <a:schemeClr val="bg1"/>
              </a:buClr>
              <a:buSzPct val="100000"/>
              <a:buFont typeface="Arial" panose="020B0604020202020204" pitchFamily="34" charset="0"/>
              <a:buChar char="•"/>
            </a:pPr>
            <a:r>
              <a:rPr lang="cs-CZ" dirty="0" smtClean="0"/>
              <a:t>prostavěno 0,9 mld.</a:t>
            </a:r>
          </a:p>
          <a:p>
            <a:pPr marL="108000" indent="-108000">
              <a:buClr>
                <a:schemeClr val="bg1"/>
              </a:buClr>
              <a:buSzPct val="100000"/>
              <a:buFont typeface="Arial" panose="020B0604020202020204" pitchFamily="34" charset="0"/>
              <a:buChar char="•"/>
            </a:pPr>
            <a:r>
              <a:rPr lang="cs-CZ" dirty="0" smtClean="0"/>
              <a:t>v realizaci 0,3 mld.</a:t>
            </a:r>
          </a:p>
          <a:p>
            <a:pPr marL="108000" indent="-108000">
              <a:buClr>
                <a:schemeClr val="bg1"/>
              </a:buClr>
              <a:buSzPct val="100000"/>
              <a:buFont typeface="Arial" panose="020B0604020202020204" pitchFamily="34" charset="0"/>
              <a:buChar char="•"/>
            </a:pPr>
            <a:endParaRPr lang="cs-CZ" dirty="0"/>
          </a:p>
          <a:p>
            <a:pPr>
              <a:buClr>
                <a:schemeClr val="bg1"/>
              </a:buClr>
              <a:buSzPct val="100000"/>
            </a:pPr>
            <a:endParaRPr lang="cs-CZ" dirty="0"/>
          </a:p>
          <a:p>
            <a:pPr marL="108000" indent="-108000">
              <a:buClr>
                <a:schemeClr val="bg1"/>
              </a:buClr>
              <a:buSzPct val="100000"/>
              <a:buFont typeface="Arial" panose="020B0604020202020204" pitchFamily="34" charset="0"/>
              <a:buChar char="•"/>
            </a:pPr>
            <a:endParaRPr lang="cs-CZ" dirty="0"/>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5816" y="620688"/>
            <a:ext cx="6047656" cy="4535742"/>
          </a:xfrm>
          <a:prstGeom prst="rect">
            <a:avLst/>
          </a:prstGeom>
          <a:ln>
            <a:solidFill>
              <a:schemeClr val="tx1"/>
            </a:solidFill>
          </a:ln>
        </p:spPr>
      </p:pic>
    </p:spTree>
    <p:extLst>
      <p:ext uri="{BB962C8B-B14F-4D97-AF65-F5344CB8AC3E}">
        <p14:creationId xmlns:p14="http://schemas.microsoft.com/office/powerpoint/2010/main" val="107561814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Vybrané rekultivačně sanační projekty Mostecka</a:t>
            </a:r>
            <a:endParaRPr lang="cs-CZ" dirty="0"/>
          </a:p>
        </p:txBody>
      </p:sp>
      <p:pic>
        <p:nvPicPr>
          <p:cNvPr id="4" name="Obrázek 3"/>
          <p:cNvPicPr>
            <a:picLocks noChangeAspect="1"/>
          </p:cNvPicPr>
          <p:nvPr/>
        </p:nvPicPr>
        <p:blipFill rotWithShape="1">
          <a:blip r:embed="rId3" cstate="print">
            <a:extLst>
              <a:ext uri="{28A0092B-C50C-407E-A947-70E740481C1C}">
                <a14:useLocalDpi xmlns:a14="http://schemas.microsoft.com/office/drawing/2010/main" val="0"/>
              </a:ext>
            </a:extLst>
          </a:blip>
          <a:srcRect l="23552" t="16392" r="19626" b="4694"/>
          <a:stretch/>
        </p:blipFill>
        <p:spPr>
          <a:xfrm>
            <a:off x="2247205" y="1677235"/>
            <a:ext cx="4649590" cy="45654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Čárový popisek 2 7"/>
          <p:cNvSpPr/>
          <p:nvPr/>
        </p:nvSpPr>
        <p:spPr>
          <a:xfrm>
            <a:off x="6279846" y="4365104"/>
            <a:ext cx="2592288" cy="576064"/>
          </a:xfrm>
          <a:prstGeom prst="borderCallout2">
            <a:avLst>
              <a:gd name="adj1" fmla="val 51386"/>
              <a:gd name="adj2" fmla="val 48"/>
              <a:gd name="adj3" fmla="val 51387"/>
              <a:gd name="adj4" fmla="val -6863"/>
              <a:gd name="adj5" fmla="val 179552"/>
              <a:gd name="adj6" fmla="val -74010"/>
            </a:avLst>
          </a:prstGeom>
          <a:solidFill>
            <a:srgbClr val="FFFF00"/>
          </a:solidFill>
          <a:ln w="19050" cmpd="sng">
            <a:solidFill>
              <a:schemeClr val="bg1"/>
            </a:solidFill>
            <a:prstDash val="solid"/>
            <a:headEnd type="none"/>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Gravitační odvodnění Malé Březno</a:t>
            </a:r>
            <a:endParaRPr lang="cs-CZ" dirty="0">
              <a:solidFill>
                <a:schemeClr val="tx1"/>
              </a:solidFill>
            </a:endParaRPr>
          </a:p>
        </p:txBody>
      </p:sp>
      <p:sp>
        <p:nvSpPr>
          <p:cNvPr id="9" name="Čárový popisek 2 8"/>
          <p:cNvSpPr/>
          <p:nvPr/>
        </p:nvSpPr>
        <p:spPr>
          <a:xfrm>
            <a:off x="251520" y="3599930"/>
            <a:ext cx="2592288" cy="360040"/>
          </a:xfrm>
          <a:prstGeom prst="borderCallout2">
            <a:avLst>
              <a:gd name="adj1" fmla="val 53759"/>
              <a:gd name="adj2" fmla="val 100925"/>
              <a:gd name="adj3" fmla="val 49014"/>
              <a:gd name="adj4" fmla="val 110167"/>
              <a:gd name="adj5" fmla="val -210056"/>
              <a:gd name="adj6" fmla="val 116507"/>
            </a:avLst>
          </a:prstGeom>
          <a:solidFill>
            <a:srgbClr val="FFFF00"/>
          </a:solidFill>
          <a:ln w="19050" cmpd="sng">
            <a:solidFill>
              <a:schemeClr val="bg1"/>
            </a:solidFill>
            <a:prstDash val="solid"/>
            <a:headEnd type="none"/>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SZ svahy lomu ČSA</a:t>
            </a:r>
            <a:endParaRPr lang="cs-CZ" dirty="0">
              <a:solidFill>
                <a:schemeClr val="tx1"/>
              </a:solidFill>
            </a:endParaRPr>
          </a:p>
        </p:txBody>
      </p:sp>
    </p:spTree>
    <p:extLst>
      <p:ext uri="{BB962C8B-B14F-4D97-AF65-F5344CB8AC3E}">
        <p14:creationId xmlns:p14="http://schemas.microsoft.com/office/powerpoint/2010/main" val="1093757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10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p:cNvSpPr>
            <a:spLocks noGrp="1"/>
          </p:cNvSpPr>
          <p:nvPr>
            <p:ph type="body" idx="1"/>
          </p:nvPr>
        </p:nvSpPr>
        <p:spPr/>
        <p:txBody>
          <a:bodyPr/>
          <a:lstStyle/>
          <a:p>
            <a:r>
              <a:rPr lang="cs-CZ" dirty="0" smtClean="0"/>
              <a:t>Sanace SZ svahů lomu ČSA</a:t>
            </a:r>
            <a:endParaRPr lang="cs-CZ" dirty="0"/>
          </a:p>
        </p:txBody>
      </p:sp>
      <p:sp>
        <p:nvSpPr>
          <p:cNvPr id="2" name="Nadpis 1"/>
          <p:cNvSpPr>
            <a:spLocks noGrp="1"/>
          </p:cNvSpPr>
          <p:nvPr>
            <p:ph type="title"/>
          </p:nvPr>
        </p:nvSpPr>
        <p:spPr/>
        <p:txBody>
          <a:bodyPr>
            <a:normAutofit/>
          </a:bodyPr>
          <a:lstStyle/>
          <a:p>
            <a:r>
              <a:rPr lang="cs-CZ" dirty="0" smtClean="0"/>
              <a:t>Vybrané rekultivačně sanační projekty Mostecka</a:t>
            </a:r>
            <a:endParaRPr lang="cs-CZ" dirty="0"/>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154" y="3284984"/>
            <a:ext cx="4113693" cy="2880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61454989"/>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00375" y="5373216"/>
            <a:ext cx="5867400" cy="875184"/>
          </a:xfrm>
        </p:spPr>
        <p:txBody>
          <a:bodyPr>
            <a:normAutofit/>
          </a:bodyPr>
          <a:lstStyle/>
          <a:p>
            <a:r>
              <a:rPr lang="cs-CZ" dirty="0" smtClean="0"/>
              <a:t/>
            </a:r>
            <a:br>
              <a:rPr lang="cs-CZ" dirty="0" smtClean="0"/>
            </a:br>
            <a:r>
              <a:rPr lang="cs-CZ" dirty="0" smtClean="0"/>
              <a:t>Sanace SZ svahů lomu ČSA</a:t>
            </a:r>
            <a:endParaRPr lang="cs-CZ" dirty="0"/>
          </a:p>
        </p:txBody>
      </p:sp>
      <p:sp>
        <p:nvSpPr>
          <p:cNvPr id="3" name="Podnadpis 2"/>
          <p:cNvSpPr>
            <a:spLocks noGrp="1"/>
          </p:cNvSpPr>
          <p:nvPr>
            <p:ph type="body" sz="half" idx="2"/>
          </p:nvPr>
        </p:nvSpPr>
        <p:spPr/>
        <p:txBody>
          <a:bodyPr>
            <a:normAutofit/>
          </a:bodyPr>
          <a:lstStyle/>
          <a:p>
            <a:r>
              <a:rPr lang="cs-CZ" sz="2000" b="1" dirty="0" smtClean="0"/>
              <a:t>Stav před</a:t>
            </a:r>
            <a:endParaRPr lang="cs-CZ" dirty="0"/>
          </a:p>
        </p:txBody>
      </p:sp>
      <p:pic>
        <p:nvPicPr>
          <p:cNvPr id="6" name="obrázek 34" descr="PA210337"/>
          <p:cNvPicPr/>
          <p:nvPr/>
        </p:nvPicPr>
        <p:blipFill>
          <a:blip r:embed="rId3" cstate="print"/>
          <a:srcRect/>
          <a:stretch>
            <a:fillRect/>
          </a:stretch>
        </p:blipFill>
        <p:spPr bwMode="auto">
          <a:xfrm>
            <a:off x="2915816" y="620688"/>
            <a:ext cx="5969685" cy="4184893"/>
          </a:xfrm>
          <a:prstGeom prst="rect">
            <a:avLst/>
          </a:prstGeom>
          <a:noFill/>
          <a:ln w="9525">
            <a:solidFill>
              <a:srgbClr val="000000"/>
            </a:solidFill>
            <a:miter lim="800000"/>
            <a:headEnd/>
            <a:tailEnd/>
          </a:ln>
        </p:spPr>
      </p:pic>
      <p:pic>
        <p:nvPicPr>
          <p:cNvPr id="7" name="obrázek 36" descr="PA210339"/>
          <p:cNvPicPr/>
          <p:nvPr/>
        </p:nvPicPr>
        <p:blipFill>
          <a:blip r:embed="rId4" cstate="print"/>
          <a:srcRect/>
          <a:stretch>
            <a:fillRect/>
          </a:stretch>
        </p:blipFill>
        <p:spPr bwMode="auto">
          <a:xfrm>
            <a:off x="3275856" y="1268760"/>
            <a:ext cx="5683558" cy="4328909"/>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540883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00375" y="5373216"/>
            <a:ext cx="5867400" cy="875184"/>
          </a:xfrm>
        </p:spPr>
        <p:txBody>
          <a:bodyPr>
            <a:normAutofit/>
          </a:bodyPr>
          <a:lstStyle/>
          <a:p>
            <a:r>
              <a:rPr lang="cs-CZ" dirty="0" smtClean="0"/>
              <a:t/>
            </a:r>
            <a:br>
              <a:rPr lang="cs-CZ" dirty="0" smtClean="0"/>
            </a:br>
            <a:r>
              <a:rPr lang="cs-CZ" dirty="0" smtClean="0"/>
              <a:t>Sanace SZ svahů lomu ČSA</a:t>
            </a:r>
            <a:endParaRPr lang="cs-CZ" dirty="0"/>
          </a:p>
        </p:txBody>
      </p:sp>
      <p:sp>
        <p:nvSpPr>
          <p:cNvPr id="3" name="Podnadpis 2"/>
          <p:cNvSpPr>
            <a:spLocks noGrp="1"/>
          </p:cNvSpPr>
          <p:nvPr>
            <p:ph type="body" sz="half" idx="2"/>
          </p:nvPr>
        </p:nvSpPr>
        <p:spPr/>
        <p:txBody>
          <a:bodyPr>
            <a:normAutofit/>
          </a:bodyPr>
          <a:lstStyle/>
          <a:p>
            <a:r>
              <a:rPr lang="cs-CZ" sz="2000" b="1" dirty="0" smtClean="0"/>
              <a:t>Sanace</a:t>
            </a:r>
            <a:endParaRPr lang="cs-CZ" dirty="0"/>
          </a:p>
        </p:txBody>
      </p:sp>
      <p:pic>
        <p:nvPicPr>
          <p:cNvPr id="1026" name="Picture 2" descr="C:\Users\realprojekt\Documents\Projekty\SZ svahy ČSA 1 část\2011 výběr\P53104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620688"/>
            <a:ext cx="4680520" cy="35103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descr="C:\Users\realprojekt\Documents\Projekty\SZ svahy ČSA 1 část\2011 výběr\RIMG00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848" y="836712"/>
            <a:ext cx="4680000" cy="351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C:\Users\realprojekt\Documents\Projekty\SZ svahy ČSA 1 část\2011 výběr\RIMG004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1880" y="1196752"/>
            <a:ext cx="4680000" cy="351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5" descr="C:\Users\realprojekt\Documents\Projekty\SZ svahy ČSA 1 část\2012 výběr\RIMGk005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1920" y="1556792"/>
            <a:ext cx="4680000" cy="351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C:\Users\realprojekt\Documents\Projekty\SZ svahy ČSA 1 část\2012 výběr\RIMG008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83968" y="2060848"/>
            <a:ext cx="4680000" cy="351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094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3500"/>
                            </p:stCondLst>
                            <p:childTnLst>
                              <p:par>
                                <p:cTn id="9" presetID="10" presetClass="entr" presetSubtype="0" fill="hold" nodeType="afterEffect">
                                  <p:stCondLst>
                                    <p:cond delay="3000"/>
                                  </p:stCondLst>
                                  <p:childTnLst>
                                    <p:set>
                                      <p:cBhvr>
                                        <p:cTn id="10" dur="1" fill="hold">
                                          <p:stCondLst>
                                            <p:cond delay="0"/>
                                          </p:stCondLst>
                                        </p:cTn>
                                        <p:tgtEl>
                                          <p:spTgt spid="1028"/>
                                        </p:tgtEl>
                                        <p:attrNameLst>
                                          <p:attrName>style.visibility</p:attrName>
                                        </p:attrNameLst>
                                      </p:cBhvr>
                                      <p:to>
                                        <p:strVal val="visible"/>
                                      </p:to>
                                    </p:set>
                                    <p:animEffect transition="in" filter="fade">
                                      <p:cBhvr>
                                        <p:cTn id="11" dur="500"/>
                                        <p:tgtEl>
                                          <p:spTgt spid="1028"/>
                                        </p:tgtEl>
                                      </p:cBhvr>
                                    </p:animEffect>
                                  </p:childTnLst>
                                </p:cTn>
                              </p:par>
                            </p:childTnLst>
                          </p:cTn>
                        </p:par>
                        <p:par>
                          <p:cTn id="12" fill="hold">
                            <p:stCondLst>
                              <p:cond delay="7000"/>
                            </p:stCondLst>
                            <p:childTnLst>
                              <p:par>
                                <p:cTn id="13" presetID="10" presetClass="entr" presetSubtype="0" fill="hold" nodeType="afterEffect">
                                  <p:stCondLst>
                                    <p:cond delay="3000"/>
                                  </p:stCondLst>
                                  <p:childTnLst>
                                    <p:set>
                                      <p:cBhvr>
                                        <p:cTn id="14" dur="1" fill="hold">
                                          <p:stCondLst>
                                            <p:cond delay="0"/>
                                          </p:stCondLst>
                                        </p:cTn>
                                        <p:tgtEl>
                                          <p:spTgt spid="1029"/>
                                        </p:tgtEl>
                                        <p:attrNameLst>
                                          <p:attrName>style.visibility</p:attrName>
                                        </p:attrNameLst>
                                      </p:cBhvr>
                                      <p:to>
                                        <p:strVal val="visible"/>
                                      </p:to>
                                    </p:set>
                                    <p:animEffect transition="in" filter="fade">
                                      <p:cBhvr>
                                        <p:cTn id="15" dur="500"/>
                                        <p:tgtEl>
                                          <p:spTgt spid="1029"/>
                                        </p:tgtEl>
                                      </p:cBhvr>
                                    </p:animEffect>
                                  </p:childTnLst>
                                </p:cTn>
                              </p:par>
                            </p:childTnLst>
                          </p:cTn>
                        </p:par>
                        <p:par>
                          <p:cTn id="16" fill="hold">
                            <p:stCondLst>
                              <p:cond delay="10500"/>
                            </p:stCondLst>
                            <p:childTnLst>
                              <p:par>
                                <p:cTn id="17" presetID="10" presetClass="entr" presetSubtype="0" fill="hold" nodeType="afterEffect">
                                  <p:stCondLst>
                                    <p:cond delay="3000"/>
                                  </p:stCondLst>
                                  <p:childTnLst>
                                    <p:set>
                                      <p:cBhvr>
                                        <p:cTn id="18" dur="1" fill="hold">
                                          <p:stCondLst>
                                            <p:cond delay="0"/>
                                          </p:stCondLst>
                                        </p:cTn>
                                        <p:tgtEl>
                                          <p:spTgt spid="1030"/>
                                        </p:tgtEl>
                                        <p:attrNameLst>
                                          <p:attrName>style.visibility</p:attrName>
                                        </p:attrNameLst>
                                      </p:cBhvr>
                                      <p:to>
                                        <p:strVal val="visible"/>
                                      </p:to>
                                    </p:set>
                                    <p:animEffect transition="in" filter="fade">
                                      <p:cBhvr>
                                        <p:cTn id="1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00375" y="5373216"/>
            <a:ext cx="5867400" cy="875184"/>
          </a:xfrm>
        </p:spPr>
        <p:txBody>
          <a:bodyPr>
            <a:normAutofit/>
          </a:bodyPr>
          <a:lstStyle/>
          <a:p>
            <a:r>
              <a:rPr lang="cs-CZ" dirty="0" smtClean="0"/>
              <a:t/>
            </a:r>
            <a:br>
              <a:rPr lang="cs-CZ" dirty="0" smtClean="0"/>
            </a:br>
            <a:r>
              <a:rPr lang="cs-CZ" dirty="0" smtClean="0"/>
              <a:t>Sanace SZ svahů lomu ČSA</a:t>
            </a:r>
            <a:endParaRPr lang="cs-CZ" dirty="0"/>
          </a:p>
        </p:txBody>
      </p:sp>
      <p:sp>
        <p:nvSpPr>
          <p:cNvPr id="3" name="Podnadpis 2"/>
          <p:cNvSpPr>
            <a:spLocks noGrp="1"/>
          </p:cNvSpPr>
          <p:nvPr>
            <p:ph type="body" sz="half" idx="2"/>
          </p:nvPr>
        </p:nvSpPr>
        <p:spPr/>
        <p:txBody>
          <a:bodyPr>
            <a:normAutofit/>
          </a:bodyPr>
          <a:lstStyle/>
          <a:p>
            <a:r>
              <a:rPr lang="cs-CZ" sz="2000" b="1" dirty="0" smtClean="0"/>
              <a:t>Současnost</a:t>
            </a:r>
            <a:endParaRPr lang="cs-CZ" dirty="0"/>
          </a:p>
        </p:txBody>
      </p:sp>
      <p:pic>
        <p:nvPicPr>
          <p:cNvPr id="2050" name="Picture 2" descr="D:\různé\fotogalerie\15mld let 2013\SZ svahy ČSA.JPG"/>
          <p:cNvPicPr>
            <a:picLocks noChangeAspect="1" noChangeArrowheads="1"/>
          </p:cNvPicPr>
          <p:nvPr/>
        </p:nvPicPr>
        <p:blipFill rotWithShape="1">
          <a:blip r:embed="rId3">
            <a:extLst>
              <a:ext uri="{28A0092B-C50C-407E-A947-70E740481C1C}">
                <a14:useLocalDpi xmlns:a14="http://schemas.microsoft.com/office/drawing/2010/main" val="0"/>
              </a:ext>
            </a:extLst>
          </a:blip>
          <a:srcRect r="36828" b="33792"/>
          <a:stretch/>
        </p:blipFill>
        <p:spPr bwMode="auto">
          <a:xfrm>
            <a:off x="2915815" y="620688"/>
            <a:ext cx="6069211"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5508"/>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p:cNvSpPr>
            <a:spLocks noGrp="1"/>
          </p:cNvSpPr>
          <p:nvPr>
            <p:ph type="body" idx="1"/>
          </p:nvPr>
        </p:nvSpPr>
        <p:spPr>
          <a:xfrm>
            <a:off x="971600" y="2743200"/>
            <a:ext cx="7200800" cy="1673225"/>
          </a:xfrm>
        </p:spPr>
        <p:txBody>
          <a:bodyPr/>
          <a:lstStyle/>
          <a:p>
            <a:r>
              <a:rPr lang="cs-CZ" dirty="0" smtClean="0"/>
              <a:t>Gravitační odvodnění výsypky malé Březno</a:t>
            </a:r>
            <a:endParaRPr lang="cs-CZ" dirty="0"/>
          </a:p>
        </p:txBody>
      </p:sp>
      <p:sp>
        <p:nvSpPr>
          <p:cNvPr id="2" name="Nadpis 1"/>
          <p:cNvSpPr>
            <a:spLocks noGrp="1"/>
          </p:cNvSpPr>
          <p:nvPr>
            <p:ph type="title"/>
          </p:nvPr>
        </p:nvSpPr>
        <p:spPr/>
        <p:txBody>
          <a:bodyPr>
            <a:normAutofit/>
          </a:bodyPr>
          <a:lstStyle/>
          <a:p>
            <a:r>
              <a:rPr lang="cs-CZ" dirty="0" smtClean="0"/>
              <a:t>Vybrané rekultivačně sanační projekty Mostecka</a:t>
            </a:r>
            <a:endParaRPr lang="cs-CZ" dirty="0"/>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2000" y="3212976"/>
            <a:ext cx="3840000" cy="2880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3804155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00375" y="5373216"/>
            <a:ext cx="5867400" cy="875184"/>
          </a:xfrm>
        </p:spPr>
        <p:txBody>
          <a:bodyPr>
            <a:normAutofit/>
          </a:bodyPr>
          <a:lstStyle/>
          <a:p>
            <a:r>
              <a:rPr lang="cs-CZ" dirty="0" smtClean="0"/>
              <a:t>Gravitační odvodnění výsypky Malé Březno</a:t>
            </a:r>
            <a:endParaRPr lang="cs-CZ" dirty="0"/>
          </a:p>
        </p:txBody>
      </p:sp>
      <p:sp>
        <p:nvSpPr>
          <p:cNvPr id="3" name="Podnadpis 2"/>
          <p:cNvSpPr>
            <a:spLocks noGrp="1"/>
          </p:cNvSpPr>
          <p:nvPr>
            <p:ph type="body" sz="half" idx="2"/>
          </p:nvPr>
        </p:nvSpPr>
        <p:spPr/>
        <p:txBody>
          <a:bodyPr>
            <a:normAutofit/>
          </a:bodyPr>
          <a:lstStyle/>
          <a:p>
            <a:r>
              <a:rPr lang="cs-CZ" sz="2000" b="1" dirty="0" smtClean="0"/>
              <a:t>Příčiny</a:t>
            </a:r>
            <a:endParaRPr lang="cs-CZ" dirty="0"/>
          </a:p>
        </p:txBody>
      </p:sp>
      <p:pic>
        <p:nvPicPr>
          <p:cNvPr id="9" name="Picture 4" descr="?typ=ophoto,hybrid&amp;zoom=12&amp;fmt=jpg&amp;scale=1&amp;center=7d08800_82f6700&amp;w=1206&amp;h=478&amp;poiInterfaces=firmpoi,basepoi"/>
          <p:cNvPicPr>
            <a:picLocks noChangeAspect="1" noChangeArrowheads="1"/>
          </p:cNvPicPr>
          <p:nvPr/>
        </p:nvPicPr>
        <p:blipFill rotWithShape="1">
          <a:blip r:embed="rId3">
            <a:extLst>
              <a:ext uri="{28A0092B-C50C-407E-A947-70E740481C1C}">
                <a14:useLocalDpi xmlns:a14="http://schemas.microsoft.com/office/drawing/2010/main" val="0"/>
              </a:ext>
            </a:extLst>
          </a:blip>
          <a:srcRect l="10199" r="10199" b="15488"/>
          <a:stretch/>
        </p:blipFill>
        <p:spPr bwMode="auto">
          <a:xfrm>
            <a:off x="-6105" y="1484784"/>
            <a:ext cx="9144000" cy="3847792"/>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5" descr="Tmavý vodorovný"/>
          <p:cNvSpPr>
            <a:spLocks/>
          </p:cNvSpPr>
          <p:nvPr/>
        </p:nvSpPr>
        <p:spPr bwMode="auto">
          <a:xfrm>
            <a:off x="3486395" y="2708747"/>
            <a:ext cx="1800225" cy="2105025"/>
          </a:xfrm>
          <a:custGeom>
            <a:avLst/>
            <a:gdLst>
              <a:gd name="T0" fmla="*/ 260 w 1134"/>
              <a:gd name="T1" fmla="*/ 0 h 1326"/>
              <a:gd name="T2" fmla="*/ 136 w 1134"/>
              <a:gd name="T3" fmla="*/ 328 h 1326"/>
              <a:gd name="T4" fmla="*/ 45 w 1134"/>
              <a:gd name="T5" fmla="*/ 600 h 1326"/>
              <a:gd name="T6" fmla="*/ 0 w 1134"/>
              <a:gd name="T7" fmla="*/ 827 h 1326"/>
              <a:gd name="T8" fmla="*/ 0 w 1134"/>
              <a:gd name="T9" fmla="*/ 917 h 1326"/>
              <a:gd name="T10" fmla="*/ 45 w 1134"/>
              <a:gd name="T11" fmla="*/ 1008 h 1326"/>
              <a:gd name="T12" fmla="*/ 90 w 1134"/>
              <a:gd name="T13" fmla="*/ 1053 h 1326"/>
              <a:gd name="T14" fmla="*/ 181 w 1134"/>
              <a:gd name="T15" fmla="*/ 1099 h 1326"/>
              <a:gd name="T16" fmla="*/ 816 w 1134"/>
              <a:gd name="T17" fmla="*/ 1326 h 1326"/>
              <a:gd name="T18" fmla="*/ 861 w 1134"/>
              <a:gd name="T19" fmla="*/ 1326 h 1326"/>
              <a:gd name="T20" fmla="*/ 907 w 1134"/>
              <a:gd name="T21" fmla="*/ 1280 h 1326"/>
              <a:gd name="T22" fmla="*/ 952 w 1134"/>
              <a:gd name="T23" fmla="*/ 1190 h 1326"/>
              <a:gd name="T24" fmla="*/ 1088 w 1134"/>
              <a:gd name="T25" fmla="*/ 645 h 1326"/>
              <a:gd name="T26" fmla="*/ 1134 w 1134"/>
              <a:gd name="T27" fmla="*/ 418 h 1326"/>
              <a:gd name="T28" fmla="*/ 1134 w 1134"/>
              <a:gd name="T29" fmla="*/ 328 h 1326"/>
              <a:gd name="T30" fmla="*/ 1088 w 1134"/>
              <a:gd name="T31" fmla="*/ 282 h 1326"/>
              <a:gd name="T32" fmla="*/ 362 w 1134"/>
              <a:gd name="T33" fmla="*/ 10 h 1326"/>
              <a:gd name="T34" fmla="*/ 272 w 1134"/>
              <a:gd name="T35" fmla="*/ 10 h 1326"/>
              <a:gd name="T36" fmla="*/ 260 w 1134"/>
              <a:gd name="T37" fmla="*/ 0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4" h="1326">
                <a:moveTo>
                  <a:pt x="260" y="0"/>
                </a:moveTo>
                <a:lnTo>
                  <a:pt x="136" y="328"/>
                </a:lnTo>
                <a:lnTo>
                  <a:pt x="45" y="600"/>
                </a:lnTo>
                <a:lnTo>
                  <a:pt x="0" y="827"/>
                </a:lnTo>
                <a:lnTo>
                  <a:pt x="0" y="917"/>
                </a:lnTo>
                <a:lnTo>
                  <a:pt x="45" y="1008"/>
                </a:lnTo>
                <a:lnTo>
                  <a:pt x="90" y="1053"/>
                </a:lnTo>
                <a:lnTo>
                  <a:pt x="181" y="1099"/>
                </a:lnTo>
                <a:lnTo>
                  <a:pt x="816" y="1326"/>
                </a:lnTo>
                <a:lnTo>
                  <a:pt x="861" y="1326"/>
                </a:lnTo>
                <a:lnTo>
                  <a:pt x="907" y="1280"/>
                </a:lnTo>
                <a:lnTo>
                  <a:pt x="952" y="1190"/>
                </a:lnTo>
                <a:lnTo>
                  <a:pt x="1088" y="645"/>
                </a:lnTo>
                <a:lnTo>
                  <a:pt x="1134" y="418"/>
                </a:lnTo>
                <a:lnTo>
                  <a:pt x="1134" y="328"/>
                </a:lnTo>
                <a:lnTo>
                  <a:pt x="1088" y="282"/>
                </a:lnTo>
                <a:lnTo>
                  <a:pt x="362" y="10"/>
                </a:lnTo>
                <a:lnTo>
                  <a:pt x="272" y="10"/>
                </a:lnTo>
                <a:lnTo>
                  <a:pt x="260" y="0"/>
                </a:lnTo>
                <a:close/>
              </a:path>
            </a:pathLst>
          </a:custGeom>
          <a:pattFill prst="dkHorz">
            <a:fgClr>
              <a:srgbClr val="008000"/>
            </a:fgClr>
            <a:bgClr>
              <a:srgbClr val="FFFFFF"/>
            </a:bgClr>
          </a:pattFill>
          <a:ln w="38100" cmpd="sng">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 name="Freeform 6"/>
          <p:cNvSpPr>
            <a:spLocks/>
          </p:cNvSpPr>
          <p:nvPr/>
        </p:nvSpPr>
        <p:spPr bwMode="auto">
          <a:xfrm>
            <a:off x="1109908" y="2653184"/>
            <a:ext cx="5532437" cy="2376488"/>
          </a:xfrm>
          <a:custGeom>
            <a:avLst/>
            <a:gdLst>
              <a:gd name="T0" fmla="*/ 0 w 3485"/>
              <a:gd name="T1" fmla="*/ 0 h 1497"/>
              <a:gd name="T2" fmla="*/ 181 w 3485"/>
              <a:gd name="T3" fmla="*/ 45 h 1497"/>
              <a:gd name="T4" fmla="*/ 363 w 3485"/>
              <a:gd name="T5" fmla="*/ 91 h 1497"/>
              <a:gd name="T6" fmla="*/ 544 w 3485"/>
              <a:gd name="T7" fmla="*/ 136 h 1497"/>
              <a:gd name="T8" fmla="*/ 635 w 3485"/>
              <a:gd name="T9" fmla="*/ 91 h 1497"/>
              <a:gd name="T10" fmla="*/ 771 w 3485"/>
              <a:gd name="T11" fmla="*/ 91 h 1497"/>
              <a:gd name="T12" fmla="*/ 1088 w 3485"/>
              <a:gd name="T13" fmla="*/ 181 h 1497"/>
              <a:gd name="T14" fmla="*/ 1270 w 3485"/>
              <a:gd name="T15" fmla="*/ 272 h 1497"/>
              <a:gd name="T16" fmla="*/ 1497 w 3485"/>
              <a:gd name="T17" fmla="*/ 317 h 1497"/>
              <a:gd name="T18" fmla="*/ 1633 w 3485"/>
              <a:gd name="T19" fmla="*/ 363 h 1497"/>
              <a:gd name="T20" fmla="*/ 2177 w 3485"/>
              <a:gd name="T21" fmla="*/ 726 h 1497"/>
              <a:gd name="T22" fmla="*/ 2767 w 3485"/>
              <a:gd name="T23" fmla="*/ 952 h 1497"/>
              <a:gd name="T24" fmla="*/ 3130 w 3485"/>
              <a:gd name="T25" fmla="*/ 1043 h 1497"/>
              <a:gd name="T26" fmla="*/ 3220 w 3485"/>
              <a:gd name="T27" fmla="*/ 1134 h 1497"/>
              <a:gd name="T28" fmla="*/ 3447 w 3485"/>
              <a:gd name="T29" fmla="*/ 1270 h 1497"/>
              <a:gd name="T30" fmla="*/ 3447 w 3485"/>
              <a:gd name="T31" fmla="*/ 1497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85" h="1497">
                <a:moveTo>
                  <a:pt x="0" y="0"/>
                </a:moveTo>
                <a:cubicBezTo>
                  <a:pt x="60" y="15"/>
                  <a:pt x="121" y="30"/>
                  <a:pt x="181" y="45"/>
                </a:cubicBezTo>
                <a:cubicBezTo>
                  <a:pt x="241" y="60"/>
                  <a:pt x="303" y="76"/>
                  <a:pt x="363" y="91"/>
                </a:cubicBezTo>
                <a:cubicBezTo>
                  <a:pt x="423" y="106"/>
                  <a:pt x="499" y="136"/>
                  <a:pt x="544" y="136"/>
                </a:cubicBezTo>
                <a:cubicBezTo>
                  <a:pt x="589" y="136"/>
                  <a:pt x="597" y="98"/>
                  <a:pt x="635" y="91"/>
                </a:cubicBezTo>
                <a:cubicBezTo>
                  <a:pt x="673" y="84"/>
                  <a:pt x="696" y="76"/>
                  <a:pt x="771" y="91"/>
                </a:cubicBezTo>
                <a:cubicBezTo>
                  <a:pt x="846" y="106"/>
                  <a:pt x="1005" y="151"/>
                  <a:pt x="1088" y="181"/>
                </a:cubicBezTo>
                <a:cubicBezTo>
                  <a:pt x="1171" y="211"/>
                  <a:pt x="1202" y="249"/>
                  <a:pt x="1270" y="272"/>
                </a:cubicBezTo>
                <a:cubicBezTo>
                  <a:pt x="1338" y="295"/>
                  <a:pt x="1437" y="302"/>
                  <a:pt x="1497" y="317"/>
                </a:cubicBezTo>
                <a:cubicBezTo>
                  <a:pt x="1557" y="332"/>
                  <a:pt x="1520" y="295"/>
                  <a:pt x="1633" y="363"/>
                </a:cubicBezTo>
                <a:cubicBezTo>
                  <a:pt x="1746" y="431"/>
                  <a:pt x="1988" y="628"/>
                  <a:pt x="2177" y="726"/>
                </a:cubicBezTo>
                <a:cubicBezTo>
                  <a:pt x="2366" y="824"/>
                  <a:pt x="2608" y="899"/>
                  <a:pt x="2767" y="952"/>
                </a:cubicBezTo>
                <a:cubicBezTo>
                  <a:pt x="2926" y="1005"/>
                  <a:pt x="3054" y="1013"/>
                  <a:pt x="3130" y="1043"/>
                </a:cubicBezTo>
                <a:cubicBezTo>
                  <a:pt x="3206" y="1073"/>
                  <a:pt x="3167" y="1096"/>
                  <a:pt x="3220" y="1134"/>
                </a:cubicBezTo>
                <a:cubicBezTo>
                  <a:pt x="3273" y="1172"/>
                  <a:pt x="3409" y="1210"/>
                  <a:pt x="3447" y="1270"/>
                </a:cubicBezTo>
                <a:cubicBezTo>
                  <a:pt x="3485" y="1330"/>
                  <a:pt x="3466" y="1413"/>
                  <a:pt x="3447" y="1497"/>
                </a:cubicBezTo>
              </a:path>
            </a:pathLst>
          </a:custGeom>
          <a:noFill/>
          <a:ln w="38100" cap="flat" cmpd="sng">
            <a:solidFill>
              <a:srgbClr val="3366FF"/>
            </a:solidFill>
            <a:prstDash val="dash"/>
            <a:round/>
            <a:headEnd type="diamond"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2" name="Freeform 7"/>
          <p:cNvSpPr>
            <a:spLocks/>
          </p:cNvSpPr>
          <p:nvPr/>
        </p:nvSpPr>
        <p:spPr bwMode="auto">
          <a:xfrm>
            <a:off x="1109908" y="2653184"/>
            <a:ext cx="4176712" cy="2460625"/>
          </a:xfrm>
          <a:custGeom>
            <a:avLst/>
            <a:gdLst>
              <a:gd name="T0" fmla="*/ 0 w 2631"/>
              <a:gd name="T1" fmla="*/ 0 h 1550"/>
              <a:gd name="T2" fmla="*/ 90 w 2631"/>
              <a:gd name="T3" fmla="*/ 136 h 1550"/>
              <a:gd name="T4" fmla="*/ 227 w 2631"/>
              <a:gd name="T5" fmla="*/ 181 h 1550"/>
              <a:gd name="T6" fmla="*/ 363 w 2631"/>
              <a:gd name="T7" fmla="*/ 181 h 1550"/>
              <a:gd name="T8" fmla="*/ 589 w 2631"/>
              <a:gd name="T9" fmla="*/ 317 h 1550"/>
              <a:gd name="T10" fmla="*/ 952 w 2631"/>
              <a:gd name="T11" fmla="*/ 726 h 1550"/>
              <a:gd name="T12" fmla="*/ 1224 w 2631"/>
              <a:gd name="T13" fmla="*/ 1088 h 1550"/>
              <a:gd name="T14" fmla="*/ 1406 w 2631"/>
              <a:gd name="T15" fmla="*/ 1134 h 1550"/>
              <a:gd name="T16" fmla="*/ 1497 w 2631"/>
              <a:gd name="T17" fmla="*/ 1225 h 1550"/>
              <a:gd name="T18" fmla="*/ 1542 w 2631"/>
              <a:gd name="T19" fmla="*/ 1361 h 1550"/>
              <a:gd name="T20" fmla="*/ 1633 w 2631"/>
              <a:gd name="T21" fmla="*/ 1361 h 1550"/>
              <a:gd name="T22" fmla="*/ 1950 w 2631"/>
              <a:gd name="T23" fmla="*/ 1361 h 1550"/>
              <a:gd name="T24" fmla="*/ 2086 w 2631"/>
              <a:gd name="T25" fmla="*/ 1451 h 1550"/>
              <a:gd name="T26" fmla="*/ 2268 w 2631"/>
              <a:gd name="T27" fmla="*/ 1542 h 1550"/>
              <a:gd name="T28" fmla="*/ 2358 w 2631"/>
              <a:gd name="T29" fmla="*/ 1497 h 1550"/>
              <a:gd name="T30" fmla="*/ 2449 w 2631"/>
              <a:gd name="T31" fmla="*/ 1451 h 1550"/>
              <a:gd name="T32" fmla="*/ 2582 w 2631"/>
              <a:gd name="T33" fmla="*/ 1428 h 1550"/>
              <a:gd name="T34" fmla="*/ 2613 w 2631"/>
              <a:gd name="T35" fmla="*/ 1311 h 1550"/>
              <a:gd name="T36" fmla="*/ 2540 w 2631"/>
              <a:gd name="T37" fmla="*/ 1225 h 1550"/>
              <a:gd name="T38" fmla="*/ 2631 w 2631"/>
              <a:gd name="T39" fmla="*/ 952 h 1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31" h="1550">
                <a:moveTo>
                  <a:pt x="0" y="0"/>
                </a:moveTo>
                <a:cubicBezTo>
                  <a:pt x="26" y="53"/>
                  <a:pt x="52" y="106"/>
                  <a:pt x="90" y="136"/>
                </a:cubicBezTo>
                <a:cubicBezTo>
                  <a:pt x="128" y="166"/>
                  <a:pt x="182" y="174"/>
                  <a:pt x="227" y="181"/>
                </a:cubicBezTo>
                <a:cubicBezTo>
                  <a:pt x="272" y="188"/>
                  <a:pt x="303" y="158"/>
                  <a:pt x="363" y="181"/>
                </a:cubicBezTo>
                <a:cubicBezTo>
                  <a:pt x="423" y="204"/>
                  <a:pt x="491" y="226"/>
                  <a:pt x="589" y="317"/>
                </a:cubicBezTo>
                <a:cubicBezTo>
                  <a:pt x="687" y="408"/>
                  <a:pt x="846" y="598"/>
                  <a:pt x="952" y="726"/>
                </a:cubicBezTo>
                <a:cubicBezTo>
                  <a:pt x="1058" y="854"/>
                  <a:pt x="1148" y="1020"/>
                  <a:pt x="1224" y="1088"/>
                </a:cubicBezTo>
                <a:cubicBezTo>
                  <a:pt x="1300" y="1156"/>
                  <a:pt x="1361" y="1111"/>
                  <a:pt x="1406" y="1134"/>
                </a:cubicBezTo>
                <a:cubicBezTo>
                  <a:pt x="1451" y="1157"/>
                  <a:pt x="1474" y="1187"/>
                  <a:pt x="1497" y="1225"/>
                </a:cubicBezTo>
                <a:cubicBezTo>
                  <a:pt x="1520" y="1263"/>
                  <a:pt x="1519" y="1338"/>
                  <a:pt x="1542" y="1361"/>
                </a:cubicBezTo>
                <a:cubicBezTo>
                  <a:pt x="1565" y="1384"/>
                  <a:pt x="1565" y="1361"/>
                  <a:pt x="1633" y="1361"/>
                </a:cubicBezTo>
                <a:cubicBezTo>
                  <a:pt x="1701" y="1361"/>
                  <a:pt x="1875" y="1346"/>
                  <a:pt x="1950" y="1361"/>
                </a:cubicBezTo>
                <a:cubicBezTo>
                  <a:pt x="2025" y="1376"/>
                  <a:pt x="2033" y="1421"/>
                  <a:pt x="2086" y="1451"/>
                </a:cubicBezTo>
                <a:cubicBezTo>
                  <a:pt x="2139" y="1481"/>
                  <a:pt x="2223" y="1534"/>
                  <a:pt x="2268" y="1542"/>
                </a:cubicBezTo>
                <a:cubicBezTo>
                  <a:pt x="2313" y="1550"/>
                  <a:pt x="2328" y="1512"/>
                  <a:pt x="2358" y="1497"/>
                </a:cubicBezTo>
                <a:cubicBezTo>
                  <a:pt x="2388" y="1482"/>
                  <a:pt x="2412" y="1462"/>
                  <a:pt x="2449" y="1451"/>
                </a:cubicBezTo>
                <a:cubicBezTo>
                  <a:pt x="2486" y="1440"/>
                  <a:pt x="2555" y="1451"/>
                  <a:pt x="2582" y="1428"/>
                </a:cubicBezTo>
                <a:cubicBezTo>
                  <a:pt x="2609" y="1405"/>
                  <a:pt x="2620" y="1345"/>
                  <a:pt x="2613" y="1311"/>
                </a:cubicBezTo>
                <a:cubicBezTo>
                  <a:pt x="2606" y="1277"/>
                  <a:pt x="2537" y="1285"/>
                  <a:pt x="2540" y="1225"/>
                </a:cubicBezTo>
                <a:cubicBezTo>
                  <a:pt x="2543" y="1165"/>
                  <a:pt x="2589" y="1054"/>
                  <a:pt x="2631" y="952"/>
                </a:cubicBezTo>
              </a:path>
            </a:pathLst>
          </a:custGeom>
          <a:noFill/>
          <a:ln w="38100" cmpd="sng">
            <a:solidFill>
              <a:schemeClr val="accent2"/>
            </a:solidFill>
            <a:round/>
            <a:headEnd type="diamond"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3" name="Freeform 8"/>
          <p:cNvSpPr>
            <a:spLocks/>
          </p:cNvSpPr>
          <p:nvPr/>
        </p:nvSpPr>
        <p:spPr bwMode="auto">
          <a:xfrm>
            <a:off x="3557833" y="2437284"/>
            <a:ext cx="5184775" cy="719138"/>
          </a:xfrm>
          <a:custGeom>
            <a:avLst/>
            <a:gdLst>
              <a:gd name="T0" fmla="*/ 0 w 3266"/>
              <a:gd name="T1" fmla="*/ 453 h 453"/>
              <a:gd name="T2" fmla="*/ 91 w 3266"/>
              <a:gd name="T3" fmla="*/ 181 h 453"/>
              <a:gd name="T4" fmla="*/ 181 w 3266"/>
              <a:gd name="T5" fmla="*/ 45 h 453"/>
              <a:gd name="T6" fmla="*/ 454 w 3266"/>
              <a:gd name="T7" fmla="*/ 90 h 453"/>
              <a:gd name="T8" fmla="*/ 816 w 3266"/>
              <a:gd name="T9" fmla="*/ 181 h 453"/>
              <a:gd name="T10" fmla="*/ 1406 w 3266"/>
              <a:gd name="T11" fmla="*/ 272 h 453"/>
              <a:gd name="T12" fmla="*/ 1950 w 3266"/>
              <a:gd name="T13" fmla="*/ 227 h 453"/>
              <a:gd name="T14" fmla="*/ 3266 w 3266"/>
              <a:gd name="T15" fmla="*/ 0 h 4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6" h="453">
                <a:moveTo>
                  <a:pt x="0" y="453"/>
                </a:moveTo>
                <a:cubicBezTo>
                  <a:pt x="30" y="351"/>
                  <a:pt x="61" y="249"/>
                  <a:pt x="91" y="181"/>
                </a:cubicBezTo>
                <a:cubicBezTo>
                  <a:pt x="121" y="113"/>
                  <a:pt x="121" y="60"/>
                  <a:pt x="181" y="45"/>
                </a:cubicBezTo>
                <a:cubicBezTo>
                  <a:pt x="241" y="30"/>
                  <a:pt x="348" y="67"/>
                  <a:pt x="454" y="90"/>
                </a:cubicBezTo>
                <a:cubicBezTo>
                  <a:pt x="560" y="113"/>
                  <a:pt x="657" y="151"/>
                  <a:pt x="816" y="181"/>
                </a:cubicBezTo>
                <a:cubicBezTo>
                  <a:pt x="975" y="211"/>
                  <a:pt x="1217" y="264"/>
                  <a:pt x="1406" y="272"/>
                </a:cubicBezTo>
                <a:cubicBezTo>
                  <a:pt x="1595" y="280"/>
                  <a:pt x="1640" y="272"/>
                  <a:pt x="1950" y="227"/>
                </a:cubicBezTo>
                <a:cubicBezTo>
                  <a:pt x="2260" y="182"/>
                  <a:pt x="2763" y="91"/>
                  <a:pt x="3266" y="0"/>
                </a:cubicBezTo>
              </a:path>
            </a:pathLst>
          </a:custGeom>
          <a:noFill/>
          <a:ln w="38100" cmpd="sng">
            <a:solidFill>
              <a:srgbClr val="3366FF"/>
            </a:solidFill>
            <a:round/>
            <a:headEnd type="diamond"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 name="TextovéPole 3"/>
          <p:cNvSpPr txBox="1"/>
          <p:nvPr/>
        </p:nvSpPr>
        <p:spPr>
          <a:xfrm>
            <a:off x="6281023" y="4869160"/>
            <a:ext cx="2856872" cy="369332"/>
          </a:xfrm>
          <a:prstGeom prst="rect">
            <a:avLst/>
          </a:prstGeom>
          <a:noFill/>
        </p:spPr>
        <p:txBody>
          <a:bodyPr wrap="none" rtlCol="0">
            <a:spAutoFit/>
          </a:bodyPr>
          <a:lstStyle/>
          <a:p>
            <a:r>
              <a:rPr lang="cs-CZ" b="1" dirty="0" smtClean="0">
                <a:solidFill>
                  <a:srgbClr val="66CCFF"/>
                </a:solidFill>
                <a:effectLst>
                  <a:outerShdw blurRad="38100" dist="38100" dir="2700000" algn="tl">
                    <a:srgbClr val="000000">
                      <a:alpha val="43137"/>
                    </a:srgbClr>
                  </a:outerShdw>
                </a:effectLst>
              </a:rPr>
              <a:t>původní koryto Srpiny</a:t>
            </a:r>
            <a:endParaRPr lang="cs-CZ" b="1" dirty="0">
              <a:solidFill>
                <a:srgbClr val="66CCFF"/>
              </a:solidFill>
              <a:effectLst>
                <a:outerShdw blurRad="38100" dist="38100" dir="2700000" algn="tl">
                  <a:srgbClr val="000000">
                    <a:alpha val="43137"/>
                  </a:srgbClr>
                </a:outerShdw>
              </a:effectLst>
            </a:endParaRPr>
          </a:p>
        </p:txBody>
      </p:sp>
      <p:sp>
        <p:nvSpPr>
          <p:cNvPr id="14" name="TextovéPole 13"/>
          <p:cNvSpPr txBox="1"/>
          <p:nvPr/>
        </p:nvSpPr>
        <p:spPr>
          <a:xfrm>
            <a:off x="179512" y="4077072"/>
            <a:ext cx="2969083" cy="369332"/>
          </a:xfrm>
          <a:prstGeom prst="rect">
            <a:avLst/>
          </a:prstGeom>
          <a:noFill/>
        </p:spPr>
        <p:txBody>
          <a:bodyPr wrap="none" rtlCol="0">
            <a:spAutoFit/>
          </a:bodyPr>
          <a:lstStyle/>
          <a:p>
            <a:r>
              <a:rPr lang="cs-CZ" b="1" dirty="0" smtClean="0">
                <a:solidFill>
                  <a:srgbClr val="FFC000"/>
                </a:solidFill>
                <a:effectLst>
                  <a:outerShdw blurRad="38100" dist="38100" dir="2700000" algn="tl">
                    <a:srgbClr val="000000">
                      <a:alpha val="43137"/>
                    </a:srgbClr>
                  </a:outerShdw>
                </a:effectLst>
              </a:rPr>
              <a:t>obtokové koryto Srpiny</a:t>
            </a:r>
            <a:endParaRPr lang="cs-CZ" b="1" dirty="0">
              <a:solidFill>
                <a:srgbClr val="FFC000"/>
              </a:solidFill>
              <a:effectLst>
                <a:outerShdw blurRad="38100" dist="38100" dir="2700000" algn="tl">
                  <a:srgbClr val="000000">
                    <a:alpha val="43137"/>
                  </a:srgbClr>
                </a:outerShdw>
              </a:effectLst>
            </a:endParaRPr>
          </a:p>
        </p:txBody>
      </p:sp>
      <p:sp>
        <p:nvSpPr>
          <p:cNvPr id="15" name="TextovéPole 14"/>
          <p:cNvSpPr txBox="1"/>
          <p:nvPr/>
        </p:nvSpPr>
        <p:spPr>
          <a:xfrm>
            <a:off x="3769189" y="1513954"/>
            <a:ext cx="1234633" cy="923330"/>
          </a:xfrm>
          <a:prstGeom prst="rect">
            <a:avLst/>
          </a:prstGeom>
          <a:noFill/>
        </p:spPr>
        <p:txBody>
          <a:bodyPr wrap="none" rtlCol="0">
            <a:spAutoFit/>
          </a:bodyPr>
          <a:lstStyle/>
          <a:p>
            <a:pPr algn="ctr"/>
            <a:r>
              <a:rPr lang="cs-CZ" b="1" dirty="0" smtClean="0">
                <a:solidFill>
                  <a:srgbClr val="99FF66"/>
                </a:solidFill>
                <a:effectLst>
                  <a:outerShdw blurRad="38100" dist="38100" dir="2700000" algn="tl">
                    <a:srgbClr val="000000">
                      <a:alpha val="43137"/>
                    </a:srgbClr>
                  </a:outerShdw>
                </a:effectLst>
              </a:rPr>
              <a:t>Výsypka </a:t>
            </a:r>
          </a:p>
          <a:p>
            <a:pPr algn="ctr"/>
            <a:r>
              <a:rPr lang="cs-CZ" b="1" dirty="0" smtClean="0">
                <a:solidFill>
                  <a:srgbClr val="99FF66"/>
                </a:solidFill>
                <a:effectLst>
                  <a:outerShdw blurRad="38100" dist="38100" dir="2700000" algn="tl">
                    <a:srgbClr val="000000">
                      <a:alpha val="43137"/>
                    </a:srgbClr>
                  </a:outerShdw>
                </a:effectLst>
              </a:rPr>
              <a:t>Malé </a:t>
            </a:r>
          </a:p>
          <a:p>
            <a:pPr algn="ctr"/>
            <a:r>
              <a:rPr lang="cs-CZ" b="1" dirty="0" smtClean="0">
                <a:solidFill>
                  <a:srgbClr val="99FF66"/>
                </a:solidFill>
                <a:effectLst>
                  <a:outerShdw blurRad="38100" dist="38100" dir="2700000" algn="tl">
                    <a:srgbClr val="000000">
                      <a:alpha val="43137"/>
                    </a:srgbClr>
                  </a:outerShdw>
                </a:effectLst>
              </a:rPr>
              <a:t>Březno</a:t>
            </a:r>
            <a:endParaRPr lang="cs-CZ" b="1" dirty="0">
              <a:solidFill>
                <a:srgbClr val="99FF66"/>
              </a:solidFill>
              <a:effectLst>
                <a:outerShdw blurRad="38100" dist="38100" dir="2700000" algn="tl">
                  <a:srgbClr val="000000">
                    <a:alpha val="43137"/>
                  </a:srgbClr>
                </a:outerShdw>
              </a:effectLst>
            </a:endParaRPr>
          </a:p>
        </p:txBody>
      </p:sp>
      <p:sp>
        <p:nvSpPr>
          <p:cNvPr id="16" name="TextovéPole 15"/>
          <p:cNvSpPr txBox="1"/>
          <p:nvPr/>
        </p:nvSpPr>
        <p:spPr>
          <a:xfrm>
            <a:off x="5004987" y="2289031"/>
            <a:ext cx="3033203" cy="369332"/>
          </a:xfrm>
          <a:prstGeom prst="rect">
            <a:avLst/>
          </a:prstGeom>
          <a:noFill/>
        </p:spPr>
        <p:txBody>
          <a:bodyPr wrap="none" rtlCol="0">
            <a:spAutoFit/>
          </a:bodyPr>
          <a:lstStyle/>
          <a:p>
            <a:r>
              <a:rPr lang="cs-CZ" b="1" dirty="0" smtClean="0">
                <a:solidFill>
                  <a:srgbClr val="002060"/>
                </a:solidFill>
                <a:effectLst>
                  <a:outerShdw blurRad="38100" dist="38100" dir="2700000" algn="tl">
                    <a:srgbClr val="000000">
                      <a:alpha val="43137"/>
                    </a:srgbClr>
                  </a:outerShdw>
                </a:effectLst>
              </a:rPr>
              <a:t>obnovené koryto Srpiny</a:t>
            </a:r>
            <a:endParaRPr lang="cs-CZ"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93156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par>
                          <p:cTn id="8" fill="hold">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2000"/>
                                        <p:tgtEl>
                                          <p:spTgt spid="11"/>
                                        </p:tgtEl>
                                      </p:cBhvr>
                                    </p:animEffect>
                                  </p:childTnLst>
                                </p:cTn>
                              </p:par>
                            </p:childTnLst>
                          </p:cTn>
                        </p:par>
                        <p:par>
                          <p:cTn id="12" fill="hold">
                            <p:stCondLst>
                              <p:cond delay="450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5500"/>
                            </p:stCondLst>
                            <p:childTnLst>
                              <p:par>
                                <p:cTn id="19" presetID="9" presetClass="entr" presetSubtype="0" fill="hold" grpId="0" nodeType="afterEffect">
                                  <p:stCondLst>
                                    <p:cond delay="200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2000"/>
                                        <p:tgtEl>
                                          <p:spTgt spid="10"/>
                                        </p:tgtEl>
                                      </p:cBhvr>
                                    </p:animEffect>
                                  </p:childTnLst>
                                </p:cTn>
                              </p:par>
                            </p:childTnLst>
                          </p:cTn>
                        </p:par>
                        <p:par>
                          <p:cTn id="22" fill="hold">
                            <p:stCondLst>
                              <p:cond delay="9500"/>
                            </p:stCondLst>
                            <p:childTnLst>
                              <p:par>
                                <p:cTn id="23" presetID="42"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10500"/>
                            </p:stCondLst>
                            <p:childTnLst>
                              <p:par>
                                <p:cTn id="29" presetID="22" presetClass="entr" presetSubtype="8" fill="hold" grpId="0" nodeType="afterEffect">
                                  <p:stCondLst>
                                    <p:cond delay="200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2000"/>
                                        <p:tgtEl>
                                          <p:spTgt spid="12"/>
                                        </p:tgtEl>
                                      </p:cBhvr>
                                    </p:animEffect>
                                  </p:childTnLst>
                                </p:cTn>
                              </p:par>
                            </p:childTnLst>
                          </p:cTn>
                        </p:par>
                        <p:par>
                          <p:cTn id="32" fill="hold">
                            <p:stCondLst>
                              <p:cond delay="14500"/>
                            </p:stCondLst>
                            <p:childTnLst>
                              <p:par>
                                <p:cTn id="33" presetID="42"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par>
                          <p:cTn id="38" fill="hold">
                            <p:stCondLst>
                              <p:cond delay="15500"/>
                            </p:stCondLst>
                            <p:childTnLst>
                              <p:par>
                                <p:cTn id="39" presetID="22" presetClass="entr" presetSubtype="8" fill="hold" grpId="0" nodeType="afterEffect">
                                  <p:stCondLst>
                                    <p:cond delay="200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3000"/>
                                        <p:tgtEl>
                                          <p:spTgt spid="13"/>
                                        </p:tgtEl>
                                      </p:cBhvr>
                                    </p:animEffect>
                                  </p:childTnLst>
                                </p:cTn>
                              </p:par>
                            </p:childTnLst>
                          </p:cTn>
                        </p:par>
                        <p:par>
                          <p:cTn id="42" fill="hold">
                            <p:stCondLst>
                              <p:cond delay="20500"/>
                            </p:stCondLst>
                            <p:childTnLst>
                              <p:par>
                                <p:cTn id="43" presetID="42" presetClass="entr" presetSubtype="0"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4" grpId="0"/>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00375" y="5373216"/>
            <a:ext cx="5867400" cy="875184"/>
          </a:xfrm>
        </p:spPr>
        <p:txBody>
          <a:bodyPr>
            <a:normAutofit/>
          </a:bodyPr>
          <a:lstStyle/>
          <a:p>
            <a:r>
              <a:rPr lang="cs-CZ" dirty="0" smtClean="0"/>
              <a:t>Gravitační odvodnění výsypky Malé Březno</a:t>
            </a:r>
            <a:endParaRPr lang="cs-CZ" dirty="0"/>
          </a:p>
        </p:txBody>
      </p:sp>
      <p:sp>
        <p:nvSpPr>
          <p:cNvPr id="3" name="Podnadpis 2"/>
          <p:cNvSpPr>
            <a:spLocks noGrp="1"/>
          </p:cNvSpPr>
          <p:nvPr>
            <p:ph type="body" sz="half" idx="2"/>
          </p:nvPr>
        </p:nvSpPr>
        <p:spPr/>
        <p:txBody>
          <a:bodyPr>
            <a:normAutofit/>
          </a:bodyPr>
          <a:lstStyle/>
          <a:p>
            <a:r>
              <a:rPr lang="cs-CZ" sz="2000" b="1" dirty="0" smtClean="0"/>
              <a:t>Z průběhu stavby</a:t>
            </a:r>
            <a:endParaRPr lang="cs-CZ" dirty="0"/>
          </a:p>
        </p:txBody>
      </p:sp>
      <p:pic>
        <p:nvPicPr>
          <p:cNvPr id="7" name="Picture 10" descr=" 274"/>
          <p:cNvPicPr>
            <a:picLocks noChangeAspect="1" noChangeArrowheads="1"/>
          </p:cNvPicPr>
          <p:nvPr/>
        </p:nvPicPr>
        <p:blipFill>
          <a:blip r:embed="rId3">
            <a:extLst>
              <a:ext uri="{28A0092B-C50C-407E-A947-70E740481C1C}">
                <a14:useLocalDpi xmlns:a14="http://schemas.microsoft.com/office/drawing/2010/main" val="0"/>
              </a:ext>
            </a:extLst>
          </a:blip>
          <a:srcRect l="5423" t="4308" r="35820" b="37006"/>
          <a:stretch>
            <a:fillRect/>
          </a:stretch>
        </p:blipFill>
        <p:spPr bwMode="auto">
          <a:xfrm>
            <a:off x="2915816" y="620688"/>
            <a:ext cx="4680000" cy="35057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9" descr=" 27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980728"/>
            <a:ext cx="4680000" cy="35110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descr="D:\různé\fotogalerie\15mld let\květen 2010\kaňon pro Srpinu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0432" y="1359160"/>
            <a:ext cx="4680000" cy="351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5" name="Picture 3" descr="D:\různé\fotogalerie\15mld let\srpen_2010\Srpina kaňo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9952" y="1858085"/>
            <a:ext cx="4680000" cy="351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894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3500"/>
                            </p:stCondLst>
                            <p:childTnLst>
                              <p:par>
                                <p:cTn id="9" presetID="10" presetClass="entr" presetSubtype="0" fill="hold" nodeType="afterEffect">
                                  <p:stCondLst>
                                    <p:cond delay="300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500"/>
                                        <p:tgtEl>
                                          <p:spTgt spid="3074"/>
                                        </p:tgtEl>
                                      </p:cBhvr>
                                    </p:animEffect>
                                  </p:childTnLst>
                                </p:cTn>
                              </p:par>
                            </p:childTnLst>
                          </p:cTn>
                        </p:par>
                        <p:par>
                          <p:cTn id="12" fill="hold">
                            <p:stCondLst>
                              <p:cond delay="7000"/>
                            </p:stCondLst>
                            <p:childTnLst>
                              <p:par>
                                <p:cTn id="13" presetID="10" presetClass="entr" presetSubtype="0" fill="hold" nodeType="afterEffect">
                                  <p:stCondLst>
                                    <p:cond delay="3000"/>
                                  </p:stCondLst>
                                  <p:childTnLst>
                                    <p:set>
                                      <p:cBhvr>
                                        <p:cTn id="14" dur="1" fill="hold">
                                          <p:stCondLst>
                                            <p:cond delay="0"/>
                                          </p:stCondLst>
                                        </p:cTn>
                                        <p:tgtEl>
                                          <p:spTgt spid="3075"/>
                                        </p:tgtEl>
                                        <p:attrNameLst>
                                          <p:attrName>style.visibility</p:attrName>
                                        </p:attrNameLst>
                                      </p:cBhvr>
                                      <p:to>
                                        <p:strVal val="visible"/>
                                      </p:to>
                                    </p:set>
                                    <p:animEffect transition="in" filter="fade">
                                      <p:cBhvr>
                                        <p:cTn id="15"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Klíčové projekty 15 mld.</a:t>
            </a:r>
            <a:endParaRPr lang="cs-CZ" dirty="0"/>
          </a:p>
        </p:txBody>
      </p:sp>
      <p:pic>
        <p:nvPicPr>
          <p:cNvPr id="10" name="Obráze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629320"/>
            <a:ext cx="2811566" cy="468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Obráze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4400" y="1629320"/>
            <a:ext cx="2811566" cy="468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Obrázek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4168" y="1629320"/>
            <a:ext cx="2811566" cy="468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Vybrané revitalizační projekty Mostecka</a:t>
            </a:r>
            <a:endParaRPr lang="cs-CZ" dirty="0"/>
          </a:p>
        </p:txBody>
      </p:sp>
      <p:pic>
        <p:nvPicPr>
          <p:cNvPr id="3" name="Obrázek 2"/>
          <p:cNvPicPr>
            <a:picLocks noChangeAspect="1"/>
          </p:cNvPicPr>
          <p:nvPr/>
        </p:nvPicPr>
        <p:blipFill rotWithShape="1">
          <a:blip r:embed="rId3" cstate="print">
            <a:extLst>
              <a:ext uri="{28A0092B-C50C-407E-A947-70E740481C1C}">
                <a14:useLocalDpi xmlns:a14="http://schemas.microsoft.com/office/drawing/2010/main" val="0"/>
              </a:ext>
            </a:extLst>
          </a:blip>
          <a:srcRect l="14018" r="14766"/>
          <a:stretch/>
        </p:blipFill>
        <p:spPr>
          <a:xfrm>
            <a:off x="2231740" y="1628800"/>
            <a:ext cx="4680520" cy="46469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Čárový popisek 2 6"/>
          <p:cNvSpPr/>
          <p:nvPr/>
        </p:nvSpPr>
        <p:spPr>
          <a:xfrm>
            <a:off x="6279846" y="1789398"/>
            <a:ext cx="2592288" cy="360040"/>
          </a:xfrm>
          <a:prstGeom prst="borderCallout2">
            <a:avLst>
              <a:gd name="adj1" fmla="val 51386"/>
              <a:gd name="adj2" fmla="val 48"/>
              <a:gd name="adj3" fmla="val 51387"/>
              <a:gd name="adj4" fmla="val -6863"/>
              <a:gd name="adj5" fmla="val 239485"/>
              <a:gd name="adj6" fmla="val -66757"/>
            </a:avLst>
          </a:prstGeom>
          <a:solidFill>
            <a:srgbClr val="FFFF00"/>
          </a:solidFill>
          <a:ln w="19050" cmpd="sng">
            <a:solidFill>
              <a:schemeClr val="bg1"/>
            </a:solidFill>
            <a:prstDash val="solid"/>
            <a:headEnd type="none"/>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Mostecké jezero</a:t>
            </a:r>
            <a:endParaRPr lang="cs-CZ" dirty="0">
              <a:solidFill>
                <a:schemeClr val="tx1"/>
              </a:solidFill>
            </a:endParaRPr>
          </a:p>
        </p:txBody>
      </p:sp>
      <p:sp>
        <p:nvSpPr>
          <p:cNvPr id="8" name="Čárový popisek 2 7"/>
          <p:cNvSpPr/>
          <p:nvPr/>
        </p:nvSpPr>
        <p:spPr>
          <a:xfrm>
            <a:off x="6279846" y="4581128"/>
            <a:ext cx="2592288" cy="360040"/>
          </a:xfrm>
          <a:prstGeom prst="borderCallout2">
            <a:avLst>
              <a:gd name="adj1" fmla="val 51386"/>
              <a:gd name="adj2" fmla="val 48"/>
              <a:gd name="adj3" fmla="val 51387"/>
              <a:gd name="adj4" fmla="val -6863"/>
              <a:gd name="adj5" fmla="val 241858"/>
              <a:gd name="adj6" fmla="val -88185"/>
            </a:avLst>
          </a:prstGeom>
          <a:solidFill>
            <a:srgbClr val="FFFF00"/>
          </a:solidFill>
          <a:ln w="19050" cmpd="sng">
            <a:solidFill>
              <a:schemeClr val="bg1"/>
            </a:solidFill>
            <a:prstDash val="solid"/>
            <a:headEnd type="none"/>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smtClean="0">
                <a:solidFill>
                  <a:schemeClr val="tx1"/>
                </a:solidFill>
              </a:rPr>
              <a:t>Velebudická</a:t>
            </a:r>
            <a:r>
              <a:rPr lang="cs-CZ" dirty="0" smtClean="0">
                <a:solidFill>
                  <a:schemeClr val="tx1"/>
                </a:solidFill>
              </a:rPr>
              <a:t> výsypka</a:t>
            </a:r>
            <a:endParaRPr lang="cs-CZ" dirty="0">
              <a:solidFill>
                <a:schemeClr val="tx1"/>
              </a:solidFill>
            </a:endParaRPr>
          </a:p>
        </p:txBody>
      </p:sp>
      <p:sp>
        <p:nvSpPr>
          <p:cNvPr id="9" name="Čárový popisek 2 8"/>
          <p:cNvSpPr/>
          <p:nvPr/>
        </p:nvSpPr>
        <p:spPr>
          <a:xfrm>
            <a:off x="251520" y="3599930"/>
            <a:ext cx="2592288" cy="360040"/>
          </a:xfrm>
          <a:prstGeom prst="borderCallout2">
            <a:avLst>
              <a:gd name="adj1" fmla="val 53759"/>
              <a:gd name="adj2" fmla="val 100925"/>
              <a:gd name="adj3" fmla="val 49014"/>
              <a:gd name="adj4" fmla="val 110167"/>
              <a:gd name="adj5" fmla="val -214803"/>
              <a:gd name="adj6" fmla="val 122441"/>
            </a:avLst>
          </a:prstGeom>
          <a:solidFill>
            <a:srgbClr val="FFFF00"/>
          </a:solidFill>
          <a:ln w="19050" cmpd="sng">
            <a:solidFill>
              <a:schemeClr val="bg1"/>
            </a:solidFill>
            <a:prstDash val="solid"/>
            <a:headEnd type="none"/>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Jezero Matylda</a:t>
            </a:r>
            <a:endParaRPr lang="cs-CZ" dirty="0">
              <a:solidFill>
                <a:schemeClr val="tx1"/>
              </a:solidFill>
            </a:endParaRPr>
          </a:p>
        </p:txBody>
      </p:sp>
    </p:spTree>
    <p:extLst>
      <p:ext uri="{BB962C8B-B14F-4D97-AF65-F5344CB8AC3E}">
        <p14:creationId xmlns:p14="http://schemas.microsoft.com/office/powerpoint/2010/main" val="2941962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10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grpId="0" nodeType="after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p:cNvSpPr>
            <a:spLocks noGrp="1"/>
          </p:cNvSpPr>
          <p:nvPr>
            <p:ph type="body" idx="1"/>
          </p:nvPr>
        </p:nvSpPr>
        <p:spPr/>
        <p:txBody>
          <a:bodyPr/>
          <a:lstStyle/>
          <a:p>
            <a:r>
              <a:rPr lang="cs-CZ" dirty="0" smtClean="0"/>
              <a:t>Mostecké jezero</a:t>
            </a:r>
            <a:endParaRPr lang="cs-CZ" dirty="0"/>
          </a:p>
        </p:txBody>
      </p:sp>
      <p:sp>
        <p:nvSpPr>
          <p:cNvPr id="2" name="Nadpis 1"/>
          <p:cNvSpPr>
            <a:spLocks noGrp="1"/>
          </p:cNvSpPr>
          <p:nvPr>
            <p:ph type="title"/>
          </p:nvPr>
        </p:nvSpPr>
        <p:spPr/>
        <p:txBody>
          <a:bodyPr>
            <a:normAutofit/>
          </a:bodyPr>
          <a:lstStyle/>
          <a:p>
            <a:r>
              <a:rPr lang="cs-CZ" dirty="0" smtClean="0"/>
              <a:t>Vybrané revitalizační projekty Mostecka</a:t>
            </a:r>
            <a:endParaRPr lang="cs-CZ" dirty="0"/>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792" y="3285304"/>
            <a:ext cx="3840000" cy="2880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54067495"/>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
            </a:r>
            <a:br>
              <a:rPr lang="cs-CZ" dirty="0" smtClean="0"/>
            </a:br>
            <a:r>
              <a:rPr lang="cs-CZ" dirty="0" smtClean="0"/>
              <a:t>Mostecké jezero</a:t>
            </a:r>
            <a:endParaRPr lang="cs-CZ" dirty="0"/>
          </a:p>
        </p:txBody>
      </p:sp>
      <p:sp>
        <p:nvSpPr>
          <p:cNvPr id="3" name="Podnadpis 2"/>
          <p:cNvSpPr>
            <a:spLocks noGrp="1"/>
          </p:cNvSpPr>
          <p:nvPr>
            <p:ph type="body" sz="half" idx="2"/>
          </p:nvPr>
        </p:nvSpPr>
        <p:spPr/>
        <p:txBody>
          <a:bodyPr>
            <a:normAutofit fontScale="85000" lnSpcReduction="20000"/>
          </a:bodyPr>
          <a:lstStyle/>
          <a:p>
            <a:pPr>
              <a:buNone/>
            </a:pPr>
            <a:r>
              <a:rPr lang="cs-CZ" sz="1800" b="1" dirty="0" smtClean="0"/>
              <a:t>Budoucnost  lokality – revitalizační záměry</a:t>
            </a:r>
          </a:p>
          <a:p>
            <a:pPr marL="342900" indent="-342900">
              <a:buClr>
                <a:schemeClr val="bg1"/>
              </a:buClr>
              <a:buSzPct val="100000"/>
              <a:buFont typeface="+mj-lt"/>
              <a:buAutoNum type="arabicPeriod"/>
            </a:pPr>
            <a:r>
              <a:rPr lang="cs-CZ" dirty="0" err="1" smtClean="0"/>
              <a:t>MiniMost</a:t>
            </a:r>
            <a:endParaRPr lang="cs-CZ" dirty="0" smtClean="0"/>
          </a:p>
          <a:p>
            <a:pPr marL="342900" indent="-342900">
              <a:buClr>
                <a:schemeClr val="bg1"/>
              </a:buClr>
              <a:buSzPct val="100000"/>
              <a:buFont typeface="+mj-lt"/>
              <a:buAutoNum type="arabicPeriod"/>
            </a:pPr>
            <a:r>
              <a:rPr lang="cs-CZ" dirty="0" smtClean="0"/>
              <a:t>Arboretum</a:t>
            </a:r>
          </a:p>
          <a:p>
            <a:pPr marL="342900" indent="-342900">
              <a:buClr>
                <a:schemeClr val="bg1"/>
              </a:buClr>
              <a:buSzPct val="100000"/>
              <a:buFont typeface="+mj-lt"/>
              <a:buAutoNum type="arabicPeriod"/>
            </a:pPr>
            <a:r>
              <a:rPr lang="cs-CZ" dirty="0" smtClean="0"/>
              <a:t>Marina</a:t>
            </a:r>
          </a:p>
          <a:p>
            <a:pPr marL="342900" indent="-342900">
              <a:buClr>
                <a:schemeClr val="bg1"/>
              </a:buClr>
              <a:buSzPct val="100000"/>
              <a:buFont typeface="+mj-lt"/>
              <a:buAutoNum type="arabicPeriod"/>
            </a:pPr>
            <a:r>
              <a:rPr lang="cs-CZ" dirty="0" smtClean="0"/>
              <a:t>Komunikace a infrastruktura v jižní části jezera</a:t>
            </a:r>
          </a:p>
          <a:p>
            <a:pPr marL="342900" indent="-342900">
              <a:buClr>
                <a:schemeClr val="bg1"/>
              </a:buClr>
              <a:buSzPct val="100000"/>
              <a:buFont typeface="+mj-lt"/>
              <a:buAutoNum type="arabicPeriod"/>
            </a:pPr>
            <a:r>
              <a:rPr lang="cs-CZ" dirty="0" smtClean="0"/>
              <a:t>Pláže</a:t>
            </a:r>
          </a:p>
          <a:p>
            <a:pPr marL="342900" indent="-342900">
              <a:buClr>
                <a:schemeClr val="bg1"/>
              </a:buClr>
              <a:buSzPct val="100000"/>
              <a:buFont typeface="+mj-lt"/>
              <a:buAutoNum type="arabicPeriod"/>
            </a:pPr>
            <a:r>
              <a:rPr lang="cs-CZ" dirty="0" smtClean="0"/>
              <a:t>Komunikace Most - Mariánské </a:t>
            </a:r>
            <a:r>
              <a:rPr lang="cs-CZ" dirty="0" err="1" smtClean="0"/>
              <a:t>Radčice</a:t>
            </a:r>
            <a:endParaRPr lang="cs-CZ" dirty="0" smtClean="0"/>
          </a:p>
          <a:p>
            <a:pPr marL="342900" indent="-342900">
              <a:buClr>
                <a:schemeClr val="bg1"/>
              </a:buClr>
              <a:buSzPct val="100000"/>
              <a:buFont typeface="+mj-lt"/>
              <a:buAutoNum type="arabicPeriod"/>
            </a:pPr>
            <a:r>
              <a:rPr lang="cs-CZ" dirty="0" smtClean="0"/>
              <a:t>Komunikace Most - </a:t>
            </a:r>
            <a:r>
              <a:rPr lang="cs-CZ" dirty="0" err="1" smtClean="0"/>
              <a:t>Braňany</a:t>
            </a:r>
            <a:endParaRPr lang="cs-CZ" dirty="0" smtClean="0"/>
          </a:p>
          <a:p>
            <a:pPr marL="342900" indent="-342900">
              <a:buClr>
                <a:schemeClr val="bg1"/>
              </a:buClr>
              <a:buSzPct val="100000"/>
              <a:buFont typeface="+mj-lt"/>
              <a:buAutoNum type="arabicPeriod"/>
            </a:pPr>
            <a:r>
              <a:rPr lang="cs-CZ" dirty="0" smtClean="0"/>
              <a:t>Pravoslavný kostel</a:t>
            </a:r>
          </a:p>
          <a:p>
            <a:pPr marL="342900" indent="-342900">
              <a:buClr>
                <a:schemeClr val="bg1"/>
              </a:buClr>
              <a:buSzPct val="100000"/>
              <a:buFont typeface="+mj-lt"/>
              <a:buAutoNum type="arabicPeriod"/>
            </a:pPr>
            <a:r>
              <a:rPr lang="cs-CZ" dirty="0" smtClean="0"/>
              <a:t>Mostecký cykloturistický okruh (část)</a:t>
            </a:r>
          </a:p>
          <a:p>
            <a:pPr marL="342900" indent="-342900">
              <a:buClr>
                <a:schemeClr val="bg1"/>
              </a:buClr>
              <a:buSzPct val="100000"/>
              <a:buFont typeface="+mj-lt"/>
              <a:buAutoNum type="arabicPeriod"/>
            </a:pPr>
            <a:r>
              <a:rPr lang="cs-CZ" dirty="0" smtClean="0"/>
              <a:t>Obytná zóna</a:t>
            </a:r>
          </a:p>
          <a:p>
            <a:pPr>
              <a:buNone/>
            </a:pPr>
            <a:endParaRPr lang="cs-CZ" b="1" dirty="0" smtClean="0"/>
          </a:p>
          <a:p>
            <a:pPr>
              <a:buNone/>
            </a:pPr>
            <a:endParaRPr lang="cs-CZ" b="1" dirty="0" smtClean="0"/>
          </a:p>
        </p:txBody>
      </p:sp>
      <p:grpSp>
        <p:nvGrpSpPr>
          <p:cNvPr id="21" name="Skupina 20"/>
          <p:cNvGrpSpPr/>
          <p:nvPr/>
        </p:nvGrpSpPr>
        <p:grpSpPr>
          <a:xfrm>
            <a:off x="3059832" y="692696"/>
            <a:ext cx="5832648" cy="4320480"/>
            <a:chOff x="3059832" y="692696"/>
            <a:chExt cx="5832648" cy="4320480"/>
          </a:xfrm>
        </p:grpSpPr>
        <p:sp>
          <p:nvSpPr>
            <p:cNvPr id="20" name="Obdélník 19"/>
            <p:cNvSpPr/>
            <p:nvPr/>
          </p:nvSpPr>
          <p:spPr>
            <a:xfrm>
              <a:off x="3059832" y="692696"/>
              <a:ext cx="5832648" cy="432048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8" name="Skupina 7"/>
            <p:cNvGrpSpPr/>
            <p:nvPr/>
          </p:nvGrpSpPr>
          <p:grpSpPr>
            <a:xfrm>
              <a:off x="3059832" y="692696"/>
              <a:ext cx="5832648" cy="4320480"/>
              <a:chOff x="395536" y="1124744"/>
              <a:chExt cx="5472608" cy="4752528"/>
            </a:xfrm>
          </p:grpSpPr>
          <p:pic>
            <p:nvPicPr>
              <p:cNvPr id="1026" name="Picture 2"/>
              <p:cNvPicPr>
                <a:picLocks noChangeAspect="1" noChangeArrowheads="1"/>
              </p:cNvPicPr>
              <p:nvPr/>
            </p:nvPicPr>
            <p:blipFill>
              <a:blip r:embed="rId3" cstate="print"/>
              <a:srcRect l="6301" t="13043" r="18887"/>
              <a:stretch>
                <a:fillRect/>
              </a:stretch>
            </p:blipFill>
            <p:spPr bwMode="auto">
              <a:xfrm>
                <a:off x="395536" y="1124744"/>
                <a:ext cx="5472608" cy="3578116"/>
              </a:xfrm>
              <a:prstGeom prst="rect">
                <a:avLst/>
              </a:prstGeom>
              <a:noFill/>
              <a:ln>
                <a:noFill/>
              </a:ln>
            </p:spPr>
          </p:pic>
          <p:pic>
            <p:nvPicPr>
              <p:cNvPr id="1027" name="Picture 3"/>
              <p:cNvPicPr>
                <a:picLocks noChangeAspect="1" noChangeArrowheads="1"/>
              </p:cNvPicPr>
              <p:nvPr/>
            </p:nvPicPr>
            <p:blipFill>
              <a:blip r:embed="rId4" cstate="print"/>
              <a:srcRect l="6486" t="55999" r="18703" b="6768"/>
              <a:stretch>
                <a:fillRect/>
              </a:stretch>
            </p:blipFill>
            <p:spPr bwMode="auto">
              <a:xfrm>
                <a:off x="395536" y="4345200"/>
                <a:ext cx="5472608" cy="1532072"/>
              </a:xfrm>
              <a:prstGeom prst="rect">
                <a:avLst/>
              </a:prstGeom>
              <a:noFill/>
              <a:ln>
                <a:noFill/>
              </a:ln>
            </p:spPr>
          </p:pic>
        </p:grpSp>
      </p:grpSp>
      <p:sp>
        <p:nvSpPr>
          <p:cNvPr id="10" name="Vývojový diagram: spojka 9"/>
          <p:cNvSpPr/>
          <p:nvPr/>
        </p:nvSpPr>
        <p:spPr>
          <a:xfrm>
            <a:off x="6444208" y="3717032"/>
            <a:ext cx="216024" cy="216024"/>
          </a:xfrm>
          <a:prstGeom prst="flowChartConnector">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noAutofit/>
          </a:bodyPr>
          <a:lstStyle/>
          <a:p>
            <a:pPr algn="ctr"/>
            <a:r>
              <a:rPr lang="cs-CZ" sz="1400" b="1" dirty="0" smtClean="0">
                <a:latin typeface="Arial" pitchFamily="34" charset="0"/>
                <a:cs typeface="Arial" pitchFamily="34" charset="0"/>
              </a:rPr>
              <a:t>1</a:t>
            </a:r>
            <a:endParaRPr lang="cs-CZ" sz="1400" b="1" dirty="0">
              <a:latin typeface="Arial" pitchFamily="34" charset="0"/>
              <a:cs typeface="Arial" pitchFamily="34" charset="0"/>
            </a:endParaRPr>
          </a:p>
        </p:txBody>
      </p:sp>
      <p:sp>
        <p:nvSpPr>
          <p:cNvPr id="11" name="Vývojový diagram: spojka 10"/>
          <p:cNvSpPr/>
          <p:nvPr/>
        </p:nvSpPr>
        <p:spPr>
          <a:xfrm>
            <a:off x="5220072" y="2924944"/>
            <a:ext cx="216024" cy="216024"/>
          </a:xfrm>
          <a:prstGeom prst="flowChartConnector">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noAutofit/>
          </a:bodyPr>
          <a:lstStyle/>
          <a:p>
            <a:pPr algn="ctr"/>
            <a:r>
              <a:rPr lang="cs-CZ" sz="1400" b="1" dirty="0" smtClean="0">
                <a:latin typeface="Arial" pitchFamily="34" charset="0"/>
                <a:cs typeface="Arial" pitchFamily="34" charset="0"/>
              </a:rPr>
              <a:t>2</a:t>
            </a:r>
            <a:endParaRPr lang="cs-CZ" sz="1400" b="1" dirty="0">
              <a:latin typeface="Arial" pitchFamily="34" charset="0"/>
              <a:cs typeface="Arial" pitchFamily="34" charset="0"/>
            </a:endParaRPr>
          </a:p>
        </p:txBody>
      </p:sp>
      <p:sp>
        <p:nvSpPr>
          <p:cNvPr id="12" name="Vývojový diagram: spojka 11"/>
          <p:cNvSpPr/>
          <p:nvPr/>
        </p:nvSpPr>
        <p:spPr>
          <a:xfrm>
            <a:off x="6732240" y="620688"/>
            <a:ext cx="216024" cy="216024"/>
          </a:xfrm>
          <a:prstGeom prst="flowChartConnector">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noAutofit/>
          </a:bodyPr>
          <a:lstStyle/>
          <a:p>
            <a:pPr algn="ctr"/>
            <a:r>
              <a:rPr lang="cs-CZ" sz="1400" b="1" dirty="0" smtClean="0">
                <a:latin typeface="Arial" pitchFamily="34" charset="0"/>
                <a:cs typeface="Arial" pitchFamily="34" charset="0"/>
              </a:rPr>
              <a:t>3</a:t>
            </a:r>
            <a:endParaRPr lang="cs-CZ" sz="1400" b="1" dirty="0">
              <a:latin typeface="Arial" pitchFamily="34" charset="0"/>
              <a:cs typeface="Arial" pitchFamily="34" charset="0"/>
            </a:endParaRPr>
          </a:p>
        </p:txBody>
      </p:sp>
      <p:sp>
        <p:nvSpPr>
          <p:cNvPr id="13" name="Vývojový diagram: spojka 12"/>
          <p:cNvSpPr/>
          <p:nvPr/>
        </p:nvSpPr>
        <p:spPr>
          <a:xfrm>
            <a:off x="7452320" y="3356992"/>
            <a:ext cx="216024" cy="216024"/>
          </a:xfrm>
          <a:prstGeom prst="flowChartConnector">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noAutofit/>
          </a:bodyPr>
          <a:lstStyle/>
          <a:p>
            <a:pPr algn="ctr"/>
            <a:r>
              <a:rPr lang="cs-CZ" sz="1400" b="1" dirty="0" smtClean="0">
                <a:latin typeface="Arial" pitchFamily="34" charset="0"/>
                <a:cs typeface="Arial" pitchFamily="34" charset="0"/>
              </a:rPr>
              <a:t>4</a:t>
            </a:r>
            <a:endParaRPr lang="cs-CZ" sz="1400" b="1" dirty="0">
              <a:latin typeface="Arial" pitchFamily="34" charset="0"/>
              <a:cs typeface="Arial" pitchFamily="34" charset="0"/>
            </a:endParaRPr>
          </a:p>
        </p:txBody>
      </p:sp>
      <p:sp>
        <p:nvSpPr>
          <p:cNvPr id="14" name="Vývojový diagram: spojka 13"/>
          <p:cNvSpPr/>
          <p:nvPr/>
        </p:nvSpPr>
        <p:spPr>
          <a:xfrm>
            <a:off x="6588224" y="2564904"/>
            <a:ext cx="216024" cy="216024"/>
          </a:xfrm>
          <a:prstGeom prst="flowChartConnector">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noAutofit/>
          </a:bodyPr>
          <a:lstStyle/>
          <a:p>
            <a:pPr algn="ctr"/>
            <a:r>
              <a:rPr lang="cs-CZ" sz="1400" b="1" dirty="0" smtClean="0">
                <a:latin typeface="Arial" pitchFamily="34" charset="0"/>
                <a:cs typeface="Arial" pitchFamily="34" charset="0"/>
              </a:rPr>
              <a:t>5</a:t>
            </a:r>
            <a:endParaRPr lang="cs-CZ" sz="1400" b="1" dirty="0">
              <a:latin typeface="Arial" pitchFamily="34" charset="0"/>
              <a:cs typeface="Arial" pitchFamily="34" charset="0"/>
            </a:endParaRPr>
          </a:p>
        </p:txBody>
      </p:sp>
      <p:sp>
        <p:nvSpPr>
          <p:cNvPr id="15" name="Vývojový diagram: spojka 14"/>
          <p:cNvSpPr/>
          <p:nvPr/>
        </p:nvSpPr>
        <p:spPr>
          <a:xfrm>
            <a:off x="3923928" y="2276872"/>
            <a:ext cx="216024" cy="216024"/>
          </a:xfrm>
          <a:prstGeom prst="flowChartConnector">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noAutofit/>
          </a:bodyPr>
          <a:lstStyle/>
          <a:p>
            <a:pPr algn="ctr"/>
            <a:r>
              <a:rPr lang="cs-CZ" sz="1400" b="1" dirty="0" smtClean="0">
                <a:latin typeface="Arial" pitchFamily="34" charset="0"/>
                <a:cs typeface="Arial" pitchFamily="34" charset="0"/>
              </a:rPr>
              <a:t>6</a:t>
            </a:r>
            <a:endParaRPr lang="cs-CZ" sz="1400" b="1" dirty="0">
              <a:latin typeface="Arial" pitchFamily="34" charset="0"/>
              <a:cs typeface="Arial" pitchFamily="34" charset="0"/>
            </a:endParaRPr>
          </a:p>
        </p:txBody>
      </p:sp>
      <p:sp>
        <p:nvSpPr>
          <p:cNvPr id="16" name="Vývojový diagram: spojka 15"/>
          <p:cNvSpPr/>
          <p:nvPr/>
        </p:nvSpPr>
        <p:spPr>
          <a:xfrm>
            <a:off x="7092280" y="4293096"/>
            <a:ext cx="216024" cy="216024"/>
          </a:xfrm>
          <a:prstGeom prst="flowChartConnector">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noAutofit/>
          </a:bodyPr>
          <a:lstStyle/>
          <a:p>
            <a:pPr algn="ctr"/>
            <a:r>
              <a:rPr lang="cs-CZ" sz="1400" b="1" dirty="0" smtClean="0">
                <a:latin typeface="Arial" pitchFamily="34" charset="0"/>
                <a:cs typeface="Arial" pitchFamily="34" charset="0"/>
              </a:rPr>
              <a:t>7</a:t>
            </a:r>
            <a:endParaRPr lang="cs-CZ" sz="1400" b="1" dirty="0">
              <a:latin typeface="Arial" pitchFamily="34" charset="0"/>
              <a:cs typeface="Arial" pitchFamily="34" charset="0"/>
            </a:endParaRPr>
          </a:p>
        </p:txBody>
      </p:sp>
      <p:sp>
        <p:nvSpPr>
          <p:cNvPr id="17" name="Vývojový diagram: spojka 16"/>
          <p:cNvSpPr/>
          <p:nvPr/>
        </p:nvSpPr>
        <p:spPr>
          <a:xfrm>
            <a:off x="6732240" y="4509120"/>
            <a:ext cx="216024" cy="216024"/>
          </a:xfrm>
          <a:prstGeom prst="flowChartConnector">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noAutofit/>
          </a:bodyPr>
          <a:lstStyle/>
          <a:p>
            <a:pPr algn="ctr"/>
            <a:r>
              <a:rPr lang="cs-CZ" sz="1400" b="1" dirty="0" smtClean="0">
                <a:latin typeface="Arial" pitchFamily="34" charset="0"/>
                <a:cs typeface="Arial" pitchFamily="34" charset="0"/>
              </a:rPr>
              <a:t>8</a:t>
            </a:r>
            <a:endParaRPr lang="cs-CZ" sz="1400" b="1" dirty="0">
              <a:latin typeface="Arial" pitchFamily="34" charset="0"/>
              <a:cs typeface="Arial" pitchFamily="34" charset="0"/>
            </a:endParaRPr>
          </a:p>
        </p:txBody>
      </p:sp>
      <p:sp>
        <p:nvSpPr>
          <p:cNvPr id="18" name="Vývojový diagram: spojka 17"/>
          <p:cNvSpPr/>
          <p:nvPr/>
        </p:nvSpPr>
        <p:spPr>
          <a:xfrm>
            <a:off x="8532440" y="4293096"/>
            <a:ext cx="216024" cy="216024"/>
          </a:xfrm>
          <a:prstGeom prst="flowChartConnector">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ctr">
            <a:noAutofit/>
          </a:bodyPr>
          <a:lstStyle/>
          <a:p>
            <a:pPr algn="ctr"/>
            <a:r>
              <a:rPr lang="cs-CZ" sz="1400" b="1" dirty="0" smtClean="0">
                <a:latin typeface="Arial" pitchFamily="34" charset="0"/>
                <a:cs typeface="Arial" pitchFamily="34" charset="0"/>
              </a:rPr>
              <a:t>9</a:t>
            </a:r>
            <a:endParaRPr lang="cs-CZ" sz="1400" b="1" dirty="0">
              <a:latin typeface="Arial" pitchFamily="34" charset="0"/>
              <a:cs typeface="Arial" pitchFamily="34" charset="0"/>
            </a:endParaRPr>
          </a:p>
        </p:txBody>
      </p:sp>
      <p:sp>
        <p:nvSpPr>
          <p:cNvPr id="19" name="Vývojový diagram: spojka 18"/>
          <p:cNvSpPr/>
          <p:nvPr/>
        </p:nvSpPr>
        <p:spPr>
          <a:xfrm>
            <a:off x="7380312" y="2780366"/>
            <a:ext cx="288032" cy="289153"/>
          </a:xfrm>
          <a:prstGeom prst="flowChartConnector">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lIns="18000" tIns="18000" rIns="18000" bIns="18000" rtlCol="0" anchor="ctr">
            <a:spAutoFit/>
          </a:bodyPr>
          <a:lstStyle/>
          <a:p>
            <a:pPr algn="ctr"/>
            <a:r>
              <a:rPr lang="cs-CZ" sz="1100" b="1" dirty="0" smtClean="0">
                <a:latin typeface="Arial" pitchFamily="34" charset="0"/>
                <a:cs typeface="Arial" pitchFamily="34" charset="0"/>
              </a:rPr>
              <a:t>10</a:t>
            </a:r>
            <a:endParaRPr lang="cs-CZ" sz="1100" b="1" dirty="0">
              <a:latin typeface="Arial" pitchFamily="34" charset="0"/>
              <a:cs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2000" fill="hold"/>
                                        <p:tgtEl>
                                          <p:spTgt spid="21"/>
                                        </p:tgtEl>
                                        <p:attrNameLst>
                                          <p:attrName>ppt_w</p:attrName>
                                        </p:attrNameLst>
                                      </p:cBhvr>
                                      <p:tavLst>
                                        <p:tav tm="0">
                                          <p:val>
                                            <p:fltVal val="0"/>
                                          </p:val>
                                        </p:tav>
                                        <p:tav tm="100000">
                                          <p:val>
                                            <p:strVal val="#ppt_w"/>
                                          </p:val>
                                        </p:tav>
                                      </p:tavLst>
                                    </p:anim>
                                    <p:anim calcmode="lin" valueType="num">
                                      <p:cBhvr>
                                        <p:cTn id="8" dur="2000" fill="hold"/>
                                        <p:tgtEl>
                                          <p:spTgt spid="21"/>
                                        </p:tgtEl>
                                        <p:attrNameLst>
                                          <p:attrName>ppt_h</p:attrName>
                                        </p:attrNameLst>
                                      </p:cBhvr>
                                      <p:tavLst>
                                        <p:tav tm="0">
                                          <p:val>
                                            <p:fltVal val="0"/>
                                          </p:val>
                                        </p:tav>
                                        <p:tav tm="100000">
                                          <p:val>
                                            <p:strVal val="#ppt_h"/>
                                          </p:val>
                                        </p:tav>
                                      </p:tavLst>
                                    </p:anim>
                                    <p:animEffect transition="in" filter="fade">
                                      <p:cBhvr>
                                        <p:cTn id="9" dur="2000"/>
                                        <p:tgtEl>
                                          <p:spTgt spid="21"/>
                                        </p:tgtEl>
                                      </p:cBhvr>
                                    </p:animEffect>
                                  </p:childTnLst>
                                </p:cTn>
                              </p:par>
                            </p:childTnLst>
                          </p:cTn>
                        </p:par>
                        <p:par>
                          <p:cTn id="10" fill="hold">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2500"/>
                            </p:stCondLst>
                            <p:childTnLst>
                              <p:par>
                                <p:cTn id="17" presetID="53"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3000"/>
                            </p:stCondLst>
                            <p:childTnLst>
                              <p:par>
                                <p:cTn id="23" presetID="53"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3500"/>
                            </p:stCondLst>
                            <p:childTnLst>
                              <p:par>
                                <p:cTn id="29" presetID="53"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par>
                          <p:cTn id="34" fill="hold">
                            <p:stCondLst>
                              <p:cond delay="4000"/>
                            </p:stCondLst>
                            <p:childTnLst>
                              <p:par>
                                <p:cTn id="35" presetID="53"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par>
                          <p:cTn id="40" fill="hold">
                            <p:stCondLst>
                              <p:cond delay="4500"/>
                            </p:stCondLst>
                            <p:childTnLst>
                              <p:par>
                                <p:cTn id="41" presetID="53"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childTnLst>
                          </p:cTn>
                        </p:par>
                        <p:par>
                          <p:cTn id="46" fill="hold">
                            <p:stCondLst>
                              <p:cond delay="5000"/>
                            </p:stCondLst>
                            <p:childTnLst>
                              <p:par>
                                <p:cTn id="47" presetID="53" presetClass="entr" presetSubtype="0"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par>
                          <p:cTn id="52" fill="hold">
                            <p:stCondLst>
                              <p:cond delay="5500"/>
                            </p:stCondLst>
                            <p:childTnLst>
                              <p:par>
                                <p:cTn id="53" presetID="53"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cTn>
                              </p:par>
                            </p:childTnLst>
                          </p:cTn>
                        </p:par>
                        <p:par>
                          <p:cTn id="58" fill="hold">
                            <p:stCondLst>
                              <p:cond delay="6000"/>
                            </p:stCondLst>
                            <p:childTnLst>
                              <p:par>
                                <p:cTn id="59" presetID="53" presetClass="entr" presetSubtype="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p:cTn id="61" dur="500" fill="hold"/>
                                        <p:tgtEl>
                                          <p:spTgt spid="18"/>
                                        </p:tgtEl>
                                        <p:attrNameLst>
                                          <p:attrName>ppt_w</p:attrName>
                                        </p:attrNameLst>
                                      </p:cBhvr>
                                      <p:tavLst>
                                        <p:tav tm="0">
                                          <p:val>
                                            <p:fltVal val="0"/>
                                          </p:val>
                                        </p:tav>
                                        <p:tav tm="100000">
                                          <p:val>
                                            <p:strVal val="#ppt_w"/>
                                          </p:val>
                                        </p:tav>
                                      </p:tavLst>
                                    </p:anim>
                                    <p:anim calcmode="lin" valueType="num">
                                      <p:cBhvr>
                                        <p:cTn id="62" dur="500" fill="hold"/>
                                        <p:tgtEl>
                                          <p:spTgt spid="18"/>
                                        </p:tgtEl>
                                        <p:attrNameLst>
                                          <p:attrName>ppt_h</p:attrName>
                                        </p:attrNameLst>
                                      </p:cBhvr>
                                      <p:tavLst>
                                        <p:tav tm="0">
                                          <p:val>
                                            <p:fltVal val="0"/>
                                          </p:val>
                                        </p:tav>
                                        <p:tav tm="100000">
                                          <p:val>
                                            <p:strVal val="#ppt_h"/>
                                          </p:val>
                                        </p:tav>
                                      </p:tavLst>
                                    </p:anim>
                                    <p:animEffect transition="in" filter="fade">
                                      <p:cBhvr>
                                        <p:cTn id="63" dur="500"/>
                                        <p:tgtEl>
                                          <p:spTgt spid="18"/>
                                        </p:tgtEl>
                                      </p:cBhvr>
                                    </p:animEffect>
                                  </p:childTnLst>
                                </p:cTn>
                              </p:par>
                            </p:childTnLst>
                          </p:cTn>
                        </p:par>
                        <p:par>
                          <p:cTn id="64" fill="hold">
                            <p:stCondLst>
                              <p:cond delay="6500"/>
                            </p:stCondLst>
                            <p:childTnLst>
                              <p:par>
                                <p:cTn id="65" presetID="53" presetClass="entr" presetSubtype="0"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00375" y="5378152"/>
            <a:ext cx="5867400" cy="1219200"/>
          </a:xfrm>
        </p:spPr>
        <p:txBody>
          <a:bodyPr>
            <a:normAutofit/>
          </a:bodyPr>
          <a:lstStyle/>
          <a:p>
            <a:r>
              <a:rPr lang="cs-CZ" dirty="0" smtClean="0"/>
              <a:t/>
            </a:r>
            <a:br>
              <a:rPr lang="cs-CZ" dirty="0" smtClean="0"/>
            </a:br>
            <a:r>
              <a:rPr lang="cs-CZ" dirty="0" smtClean="0"/>
              <a:t>Mostecké </a:t>
            </a:r>
            <a:r>
              <a:rPr lang="cs-CZ" dirty="0"/>
              <a:t>jezero</a:t>
            </a:r>
          </a:p>
        </p:txBody>
      </p:sp>
      <p:sp>
        <p:nvSpPr>
          <p:cNvPr id="3" name="Podnadpis 2"/>
          <p:cNvSpPr>
            <a:spLocks noGrp="1"/>
          </p:cNvSpPr>
          <p:nvPr>
            <p:ph type="body" sz="half" idx="2"/>
          </p:nvPr>
        </p:nvSpPr>
        <p:spPr/>
        <p:txBody>
          <a:bodyPr>
            <a:normAutofit/>
          </a:bodyPr>
          <a:lstStyle/>
          <a:p>
            <a:r>
              <a:rPr lang="pl-PL" sz="1700" b="1" dirty="0" smtClean="0"/>
              <a:t>Ilustrační fota připravovaných staveb</a:t>
            </a:r>
          </a:p>
          <a:p>
            <a:r>
              <a:rPr lang="pl-PL" sz="1700" dirty="0" smtClean="0"/>
              <a:t>Přemístění sousoší Sv. Jana Nepomuckého</a:t>
            </a:r>
          </a:p>
          <a:p>
            <a:r>
              <a:rPr lang="pl-PL" sz="1700" dirty="0" smtClean="0"/>
              <a:t>MiniMost</a:t>
            </a:r>
          </a:p>
          <a:p>
            <a:r>
              <a:rPr lang="pl-PL" sz="1700" dirty="0" smtClean="0"/>
              <a:t>Arboretum</a:t>
            </a:r>
            <a:endParaRPr lang="cs-CZ" sz="1700" dirty="0" smtClean="0"/>
          </a:p>
          <a:p>
            <a:pPr>
              <a:buNone/>
            </a:pPr>
            <a:endParaRPr lang="cs-CZ" b="1" dirty="0" smtClean="0"/>
          </a:p>
        </p:txBody>
      </p:sp>
      <p:pic>
        <p:nvPicPr>
          <p:cNvPr id="7" name="Picture 7" descr="IMG_4075"/>
          <p:cNvPicPr>
            <a:picLocks noChangeAspect="1" noChangeArrowheads="1"/>
          </p:cNvPicPr>
          <p:nvPr/>
        </p:nvPicPr>
        <p:blipFill>
          <a:blip r:embed="rId3" cstate="print"/>
          <a:srcRect/>
          <a:stretch>
            <a:fillRect/>
          </a:stretch>
        </p:blipFill>
        <p:spPr bwMode="auto">
          <a:xfrm>
            <a:off x="2987824" y="620688"/>
            <a:ext cx="3168725" cy="2376264"/>
          </a:xfrm>
          <a:prstGeom prst="rect">
            <a:avLst/>
          </a:prstGeom>
          <a:noFill/>
          <a:ln w="9525">
            <a:solidFill>
              <a:srgbClr val="000000"/>
            </a:solidFill>
            <a:miter lim="800000"/>
            <a:headEnd/>
            <a:tailEnd/>
          </a:ln>
        </p:spPr>
      </p:pic>
      <p:pic>
        <p:nvPicPr>
          <p:cNvPr id="8" name="Picture 8" descr="P1010263"/>
          <p:cNvPicPr>
            <a:picLocks noChangeAspect="1" noChangeArrowheads="1"/>
          </p:cNvPicPr>
          <p:nvPr/>
        </p:nvPicPr>
        <p:blipFill>
          <a:blip r:embed="rId4" cstate="print"/>
          <a:srcRect/>
          <a:stretch>
            <a:fillRect/>
          </a:stretch>
        </p:blipFill>
        <p:spPr bwMode="auto">
          <a:xfrm>
            <a:off x="2987824" y="2961241"/>
            <a:ext cx="3312368" cy="2483983"/>
          </a:xfrm>
          <a:prstGeom prst="rect">
            <a:avLst/>
          </a:prstGeom>
          <a:noFill/>
          <a:ln w="9525">
            <a:solidFill>
              <a:srgbClr val="000000"/>
            </a:solidFill>
            <a:miter lim="800000"/>
            <a:headEnd/>
            <a:tailEnd/>
          </a:ln>
        </p:spPr>
      </p:pic>
      <p:pic>
        <p:nvPicPr>
          <p:cNvPr id="6" name="Picture 5" descr="IMGP1532"/>
          <p:cNvPicPr>
            <a:picLocks noChangeAspect="1" noChangeArrowheads="1"/>
          </p:cNvPicPr>
          <p:nvPr/>
        </p:nvPicPr>
        <p:blipFill>
          <a:blip r:embed="rId5" cstate="print"/>
          <a:srcRect/>
          <a:stretch>
            <a:fillRect/>
          </a:stretch>
        </p:blipFill>
        <p:spPr bwMode="auto">
          <a:xfrm>
            <a:off x="5724128" y="1772816"/>
            <a:ext cx="3264748" cy="2448272"/>
          </a:xfrm>
          <a:prstGeom prst="rect">
            <a:avLst/>
          </a:prstGeom>
          <a:noFill/>
          <a:ln w="9525">
            <a:solidFill>
              <a:srgbClr val="000000"/>
            </a:solid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Effect transition="in" filter="fade">
                                      <p:cBhvr>
                                        <p:cTn id="9" dur="2000"/>
                                        <p:tgtEl>
                                          <p:spTgt spid="7"/>
                                        </p:tgtEl>
                                      </p:cBhvr>
                                    </p:animEffect>
                                  </p:childTnLst>
                                </p:cTn>
                              </p:par>
                            </p:childTnLst>
                          </p:cTn>
                        </p:par>
                        <p:par>
                          <p:cTn id="10" fill="hold">
                            <p:stCondLst>
                              <p:cond delay="3000"/>
                            </p:stCondLst>
                            <p:childTnLst>
                              <p:par>
                                <p:cTn id="11" presetID="53" presetClass="entr" presetSubtype="0" fill="hold" nodeType="afterEffect">
                                  <p:stCondLst>
                                    <p:cond delay="1000"/>
                                  </p:stCondLst>
                                  <p:childTnLst>
                                    <p:set>
                                      <p:cBhvr>
                                        <p:cTn id="12" dur="1" fill="hold">
                                          <p:stCondLst>
                                            <p:cond delay="0"/>
                                          </p:stCondLst>
                                        </p:cTn>
                                        <p:tgtEl>
                                          <p:spTgt spid="6"/>
                                        </p:tgtEl>
                                        <p:attrNameLst>
                                          <p:attrName>style.visibility</p:attrName>
                                        </p:attrNameLst>
                                      </p:cBhvr>
                                      <p:to>
                                        <p:strVal val="visible"/>
                                      </p:to>
                                    </p:set>
                                    <p:anim calcmode="lin" valueType="num">
                                      <p:cBhvr>
                                        <p:cTn id="13" dur="2000" fill="hold"/>
                                        <p:tgtEl>
                                          <p:spTgt spid="6"/>
                                        </p:tgtEl>
                                        <p:attrNameLst>
                                          <p:attrName>ppt_w</p:attrName>
                                        </p:attrNameLst>
                                      </p:cBhvr>
                                      <p:tavLst>
                                        <p:tav tm="0">
                                          <p:val>
                                            <p:fltVal val="0"/>
                                          </p:val>
                                        </p:tav>
                                        <p:tav tm="100000">
                                          <p:val>
                                            <p:strVal val="#ppt_w"/>
                                          </p:val>
                                        </p:tav>
                                      </p:tavLst>
                                    </p:anim>
                                    <p:anim calcmode="lin" valueType="num">
                                      <p:cBhvr>
                                        <p:cTn id="14" dur="2000" fill="hold"/>
                                        <p:tgtEl>
                                          <p:spTgt spid="6"/>
                                        </p:tgtEl>
                                        <p:attrNameLst>
                                          <p:attrName>ppt_h</p:attrName>
                                        </p:attrNameLst>
                                      </p:cBhvr>
                                      <p:tavLst>
                                        <p:tav tm="0">
                                          <p:val>
                                            <p:fltVal val="0"/>
                                          </p:val>
                                        </p:tav>
                                        <p:tav tm="100000">
                                          <p:val>
                                            <p:strVal val="#ppt_h"/>
                                          </p:val>
                                        </p:tav>
                                      </p:tavLst>
                                    </p:anim>
                                    <p:animEffect transition="in" filter="fade">
                                      <p:cBhvr>
                                        <p:cTn id="15" dur="2000"/>
                                        <p:tgtEl>
                                          <p:spTgt spid="6"/>
                                        </p:tgtEl>
                                      </p:cBhvr>
                                    </p:animEffect>
                                  </p:childTnLst>
                                </p:cTn>
                              </p:par>
                            </p:childTnLst>
                          </p:cTn>
                        </p:par>
                        <p:par>
                          <p:cTn id="16" fill="hold">
                            <p:stCondLst>
                              <p:cond delay="6000"/>
                            </p:stCondLst>
                            <p:childTnLst>
                              <p:par>
                                <p:cTn id="17" presetID="53" presetClass="entr" presetSubtype="0"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 calcmode="lin" valueType="num">
                                      <p:cBhvr>
                                        <p:cTn id="19" dur="2000" fill="hold"/>
                                        <p:tgtEl>
                                          <p:spTgt spid="8"/>
                                        </p:tgtEl>
                                        <p:attrNameLst>
                                          <p:attrName>ppt_w</p:attrName>
                                        </p:attrNameLst>
                                      </p:cBhvr>
                                      <p:tavLst>
                                        <p:tav tm="0">
                                          <p:val>
                                            <p:fltVal val="0"/>
                                          </p:val>
                                        </p:tav>
                                        <p:tav tm="100000">
                                          <p:val>
                                            <p:strVal val="#ppt_w"/>
                                          </p:val>
                                        </p:tav>
                                      </p:tavLst>
                                    </p:anim>
                                    <p:anim calcmode="lin" valueType="num">
                                      <p:cBhvr>
                                        <p:cTn id="20" dur="2000" fill="hold"/>
                                        <p:tgtEl>
                                          <p:spTgt spid="8"/>
                                        </p:tgtEl>
                                        <p:attrNameLst>
                                          <p:attrName>ppt_h</p:attrName>
                                        </p:attrNameLst>
                                      </p:cBhvr>
                                      <p:tavLst>
                                        <p:tav tm="0">
                                          <p:val>
                                            <p:fltVal val="0"/>
                                          </p:val>
                                        </p:tav>
                                        <p:tav tm="100000">
                                          <p:val>
                                            <p:strVal val="#ppt_h"/>
                                          </p:val>
                                        </p:tav>
                                      </p:tavLst>
                                    </p:anim>
                                    <p:animEffect transition="in" filter="fade">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
            </a:r>
            <a:br>
              <a:rPr lang="cs-CZ" dirty="0" smtClean="0"/>
            </a:br>
            <a:r>
              <a:rPr lang="cs-CZ" dirty="0" smtClean="0"/>
              <a:t>Mostecké </a:t>
            </a:r>
            <a:r>
              <a:rPr lang="cs-CZ" dirty="0"/>
              <a:t>jezero</a:t>
            </a:r>
          </a:p>
        </p:txBody>
      </p:sp>
      <p:sp>
        <p:nvSpPr>
          <p:cNvPr id="3" name="Podnadpis 2"/>
          <p:cNvSpPr>
            <a:spLocks noGrp="1"/>
          </p:cNvSpPr>
          <p:nvPr>
            <p:ph type="body" sz="half" idx="2"/>
          </p:nvPr>
        </p:nvSpPr>
        <p:spPr/>
        <p:txBody>
          <a:bodyPr>
            <a:normAutofit/>
          </a:bodyPr>
          <a:lstStyle/>
          <a:p>
            <a:r>
              <a:rPr lang="pl-PL" sz="1700" b="1" dirty="0" smtClean="0"/>
              <a:t>Obnovení silnice III/2538 </a:t>
            </a:r>
            <a:br>
              <a:rPr lang="pl-PL" sz="1700" b="1" dirty="0" smtClean="0"/>
            </a:br>
            <a:r>
              <a:rPr lang="pl-PL" sz="1700" b="1" dirty="0" smtClean="0"/>
              <a:t>Most – Braňany </a:t>
            </a:r>
            <a:endParaRPr lang="cs-CZ" sz="1700" b="1" dirty="0" smtClean="0"/>
          </a:p>
          <a:p>
            <a:r>
              <a:rPr lang="cs-CZ" sz="1400" dirty="0" smtClean="0"/>
              <a:t>Stavba zajišťuje spojení centra města Mostu s tzv. „starým Mostem“ a v současné době okolím budoucího jezera, kde je plánována rozsáhlá výstavba, která bude směřovat k novému využití zájmového území. </a:t>
            </a:r>
          </a:p>
        </p:txBody>
      </p:sp>
      <p:pic>
        <p:nvPicPr>
          <p:cNvPr id="5" name="Obrázek 4" descr="u kostela1.JPG"/>
          <p:cNvPicPr>
            <a:picLocks noChangeAspect="1"/>
          </p:cNvPicPr>
          <p:nvPr/>
        </p:nvPicPr>
        <p:blipFill>
          <a:blip r:embed="rId3" cstate="print"/>
          <a:srcRect l="12201" t="5901" r="4326" b="12200"/>
          <a:stretch>
            <a:fillRect/>
          </a:stretch>
        </p:blipFill>
        <p:spPr>
          <a:xfrm>
            <a:off x="2987824" y="620688"/>
            <a:ext cx="5904656" cy="4344936"/>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
            </a:r>
            <a:br>
              <a:rPr lang="cs-CZ" dirty="0" smtClean="0"/>
            </a:br>
            <a:r>
              <a:rPr lang="cs-CZ" dirty="0" smtClean="0"/>
              <a:t>Mostecké </a:t>
            </a:r>
            <a:r>
              <a:rPr lang="cs-CZ" dirty="0"/>
              <a:t>jezero</a:t>
            </a:r>
          </a:p>
        </p:txBody>
      </p:sp>
      <p:sp>
        <p:nvSpPr>
          <p:cNvPr id="3" name="Podnadpis 2"/>
          <p:cNvSpPr>
            <a:spLocks noGrp="1"/>
          </p:cNvSpPr>
          <p:nvPr>
            <p:ph type="body" sz="half" idx="2"/>
          </p:nvPr>
        </p:nvSpPr>
        <p:spPr/>
        <p:txBody>
          <a:bodyPr>
            <a:normAutofit/>
          </a:bodyPr>
          <a:lstStyle/>
          <a:p>
            <a:r>
              <a:rPr lang="cs-CZ" sz="1700" b="1" dirty="0" smtClean="0"/>
              <a:t>Obnovení silnice III/2565 Most – Mariánské </a:t>
            </a:r>
            <a:r>
              <a:rPr lang="cs-CZ" sz="1700" b="1" dirty="0" err="1" smtClean="0"/>
              <a:t>Radčice</a:t>
            </a:r>
            <a:r>
              <a:rPr lang="cs-CZ" sz="1700" b="1" dirty="0" smtClean="0"/>
              <a:t> </a:t>
            </a:r>
          </a:p>
          <a:p>
            <a:r>
              <a:rPr lang="cs-CZ" sz="1400" dirty="0" smtClean="0"/>
              <a:t>Stavba je rozdělena na 2. části. </a:t>
            </a:r>
          </a:p>
          <a:p>
            <a:r>
              <a:rPr lang="cs-CZ" sz="1400" dirty="0" smtClean="0"/>
              <a:t>1. část obsahuje vybudování komunikace od Mariánských </a:t>
            </a:r>
            <a:r>
              <a:rPr lang="cs-CZ" sz="1400" dirty="0" err="1" smtClean="0"/>
              <a:t>Radčic</a:t>
            </a:r>
            <a:r>
              <a:rPr lang="cs-CZ" sz="1400" dirty="0" smtClean="0"/>
              <a:t> k budoucí  účelové komunikaci lihovaru budovaného spol. N&amp;S&amp;N </a:t>
            </a:r>
            <a:r>
              <a:rPr lang="cs-CZ" sz="1400" dirty="0" err="1" smtClean="0"/>
              <a:t>Consultants</a:t>
            </a:r>
            <a:r>
              <a:rPr lang="cs-CZ" sz="1400" dirty="0" smtClean="0"/>
              <a:t> s.r.o., Most. </a:t>
            </a:r>
          </a:p>
          <a:p>
            <a:r>
              <a:rPr lang="cs-CZ" sz="1400" dirty="0" smtClean="0"/>
              <a:t>2. část stavby řeší pokračování silnice až do Mostu a cyklostezku  Most – Mariánské </a:t>
            </a:r>
            <a:r>
              <a:rPr lang="cs-CZ" sz="1400" dirty="0" err="1" smtClean="0"/>
              <a:t>Radčice</a:t>
            </a:r>
            <a:r>
              <a:rPr lang="cs-CZ" sz="1400" dirty="0" smtClean="0"/>
              <a:t>. </a:t>
            </a:r>
          </a:p>
          <a:p>
            <a:r>
              <a:rPr lang="cs-CZ" sz="1400" b="1" dirty="0" smtClean="0"/>
              <a:t>Náklady stavby:</a:t>
            </a:r>
            <a:r>
              <a:rPr lang="cs-CZ" sz="1400" dirty="0" smtClean="0"/>
              <a:t> </a:t>
            </a:r>
          </a:p>
          <a:p>
            <a:r>
              <a:rPr lang="cs-CZ" sz="1400" dirty="0" smtClean="0"/>
              <a:t>599 mil. Kč</a:t>
            </a:r>
          </a:p>
        </p:txBody>
      </p:sp>
      <p:pic>
        <p:nvPicPr>
          <p:cNvPr id="5122" name="Picture 2"/>
          <p:cNvPicPr>
            <a:picLocks noChangeAspect="1" noChangeArrowheads="1"/>
          </p:cNvPicPr>
          <p:nvPr/>
        </p:nvPicPr>
        <p:blipFill>
          <a:blip r:embed="rId3" cstate="print"/>
          <a:srcRect l="11087" t="7580" r="24098" b="5999"/>
          <a:stretch>
            <a:fillRect/>
          </a:stretch>
        </p:blipFill>
        <p:spPr bwMode="auto">
          <a:xfrm>
            <a:off x="2987823" y="620688"/>
            <a:ext cx="5856651" cy="4392488"/>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p:cNvSpPr>
            <a:spLocks noGrp="1"/>
          </p:cNvSpPr>
          <p:nvPr>
            <p:ph type="body" idx="1"/>
          </p:nvPr>
        </p:nvSpPr>
        <p:spPr/>
        <p:txBody>
          <a:bodyPr/>
          <a:lstStyle/>
          <a:p>
            <a:r>
              <a:rPr lang="cs-CZ" dirty="0" err="1" smtClean="0"/>
              <a:t>Velebudická</a:t>
            </a:r>
            <a:r>
              <a:rPr lang="cs-CZ" dirty="0" smtClean="0"/>
              <a:t> výsypka</a:t>
            </a:r>
            <a:endParaRPr lang="cs-CZ" dirty="0"/>
          </a:p>
        </p:txBody>
      </p:sp>
      <p:sp>
        <p:nvSpPr>
          <p:cNvPr id="2" name="Nadpis 1"/>
          <p:cNvSpPr>
            <a:spLocks noGrp="1"/>
          </p:cNvSpPr>
          <p:nvPr>
            <p:ph type="title"/>
          </p:nvPr>
        </p:nvSpPr>
        <p:spPr/>
        <p:txBody>
          <a:bodyPr>
            <a:normAutofit/>
          </a:bodyPr>
          <a:lstStyle/>
          <a:p>
            <a:r>
              <a:rPr lang="cs-CZ" dirty="0" smtClean="0"/>
              <a:t>Vybrané revitalizační projekty Mostecka</a:t>
            </a:r>
            <a:endParaRPr lang="cs-CZ" dirty="0"/>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2000" y="3284984"/>
            <a:ext cx="3840000" cy="2880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19399901"/>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00375" y="5378152"/>
            <a:ext cx="5867400" cy="1219200"/>
          </a:xfrm>
        </p:spPr>
        <p:txBody>
          <a:bodyPr>
            <a:normAutofit/>
          </a:bodyPr>
          <a:lstStyle/>
          <a:p>
            <a:r>
              <a:rPr lang="cs-CZ" dirty="0" smtClean="0"/>
              <a:t/>
            </a:r>
            <a:br>
              <a:rPr lang="cs-CZ" dirty="0" smtClean="0"/>
            </a:br>
            <a:r>
              <a:rPr lang="cs-CZ" dirty="0" err="1" smtClean="0"/>
              <a:t>Velebudická</a:t>
            </a:r>
            <a:r>
              <a:rPr lang="cs-CZ" dirty="0" smtClean="0"/>
              <a:t> výsypka</a:t>
            </a:r>
            <a:endParaRPr lang="cs-CZ" dirty="0"/>
          </a:p>
        </p:txBody>
      </p:sp>
      <p:sp>
        <p:nvSpPr>
          <p:cNvPr id="3" name="Podnadpis 2"/>
          <p:cNvSpPr>
            <a:spLocks noGrp="1"/>
          </p:cNvSpPr>
          <p:nvPr>
            <p:ph type="body" sz="half" idx="2"/>
          </p:nvPr>
        </p:nvSpPr>
        <p:spPr/>
        <p:txBody>
          <a:bodyPr>
            <a:normAutofit/>
          </a:bodyPr>
          <a:lstStyle/>
          <a:p>
            <a:r>
              <a:rPr lang="cs-CZ" sz="2000" b="1" dirty="0" smtClean="0"/>
              <a:t>Z minulosti do současnosti</a:t>
            </a:r>
            <a:endParaRPr lang="cs-CZ" sz="2000" dirty="0"/>
          </a:p>
        </p:txBody>
      </p:sp>
      <p:pic>
        <p:nvPicPr>
          <p:cNvPr id="9" name="Picture 5" descr="IMG_0416"/>
          <p:cNvPicPr>
            <a:picLocks noChangeAspect="1" noChangeArrowheads="1"/>
          </p:cNvPicPr>
          <p:nvPr/>
        </p:nvPicPr>
        <p:blipFill>
          <a:blip r:embed="rId3" cstate="print"/>
          <a:srcRect/>
          <a:stretch>
            <a:fillRect/>
          </a:stretch>
        </p:blipFill>
        <p:spPr bwMode="auto">
          <a:xfrm>
            <a:off x="2915816" y="604811"/>
            <a:ext cx="4897041" cy="3400253"/>
          </a:xfrm>
          <a:prstGeom prst="rect">
            <a:avLst/>
          </a:prstGeom>
          <a:noFill/>
          <a:ln w="9525">
            <a:solidFill>
              <a:srgbClr val="000000"/>
            </a:solidFill>
            <a:miter lim="800000"/>
            <a:headEnd/>
            <a:tailEnd/>
          </a:ln>
        </p:spPr>
      </p:pic>
      <p:pic>
        <p:nvPicPr>
          <p:cNvPr id="10" name="Picture 4" descr="3"/>
          <p:cNvPicPr>
            <a:picLocks noChangeAspect="1" noChangeArrowheads="1"/>
          </p:cNvPicPr>
          <p:nvPr/>
        </p:nvPicPr>
        <p:blipFill>
          <a:blip r:embed="rId4" cstate="print"/>
          <a:srcRect/>
          <a:stretch>
            <a:fillRect/>
          </a:stretch>
        </p:blipFill>
        <p:spPr bwMode="auto">
          <a:xfrm>
            <a:off x="3491880" y="1491051"/>
            <a:ext cx="4896000" cy="3162085"/>
          </a:xfrm>
          <a:prstGeom prst="rect">
            <a:avLst/>
          </a:prstGeom>
          <a:noFill/>
          <a:ln w="9525">
            <a:solidFill>
              <a:srgbClr val="000000"/>
            </a:solidFill>
            <a:miter lim="800000"/>
            <a:headEnd/>
            <a:tailEnd/>
          </a:ln>
        </p:spPr>
      </p:pic>
      <p:pic>
        <p:nvPicPr>
          <p:cNvPr id="11" name="Picture 4" descr="2"/>
          <p:cNvPicPr>
            <a:picLocks noChangeAspect="1" noChangeArrowheads="1"/>
          </p:cNvPicPr>
          <p:nvPr/>
        </p:nvPicPr>
        <p:blipFill>
          <a:blip r:embed="rId5" cstate="print"/>
          <a:srcRect/>
          <a:stretch>
            <a:fillRect/>
          </a:stretch>
        </p:blipFill>
        <p:spPr bwMode="auto">
          <a:xfrm>
            <a:off x="4068488" y="2420888"/>
            <a:ext cx="4896000" cy="3163474"/>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57017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000"/>
                                        <p:tgtEl>
                                          <p:spTgt spid="9"/>
                                        </p:tgtEl>
                                      </p:cBhvr>
                                    </p:animEffect>
                                  </p:childTnLst>
                                </p:cTn>
                              </p:par>
                            </p:childTnLst>
                          </p:cTn>
                        </p:par>
                        <p:par>
                          <p:cTn id="8" fill="hold">
                            <p:stCondLst>
                              <p:cond delay="3000"/>
                            </p:stCondLst>
                            <p:childTnLst>
                              <p:par>
                                <p:cTn id="9" presetID="22" presetClass="entr" presetSubtype="4" fill="hold" nodeType="afterEffect">
                                  <p:stCondLst>
                                    <p:cond delay="300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p:stCondLst>
                              <p:cond delay="6500"/>
                            </p:stCondLst>
                            <p:childTnLst>
                              <p:par>
                                <p:cTn id="13" presetID="22" presetClass="entr" presetSubtype="4" fill="hold" nodeType="afterEffect">
                                  <p:stCondLst>
                                    <p:cond delay="300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00375" y="5378152"/>
            <a:ext cx="5867400" cy="1219200"/>
          </a:xfrm>
        </p:spPr>
        <p:txBody>
          <a:bodyPr>
            <a:normAutofit/>
          </a:bodyPr>
          <a:lstStyle/>
          <a:p>
            <a:r>
              <a:rPr lang="cs-CZ" dirty="0" smtClean="0"/>
              <a:t/>
            </a:r>
            <a:br>
              <a:rPr lang="cs-CZ" dirty="0" smtClean="0"/>
            </a:br>
            <a:r>
              <a:rPr lang="cs-CZ" dirty="0" err="1" smtClean="0"/>
              <a:t>Velebudická</a:t>
            </a:r>
            <a:r>
              <a:rPr lang="cs-CZ" dirty="0" smtClean="0"/>
              <a:t> výsypka</a:t>
            </a:r>
            <a:endParaRPr lang="cs-CZ" dirty="0"/>
          </a:p>
        </p:txBody>
      </p:sp>
      <p:sp>
        <p:nvSpPr>
          <p:cNvPr id="3" name="Podnadpis 2"/>
          <p:cNvSpPr>
            <a:spLocks noGrp="1"/>
          </p:cNvSpPr>
          <p:nvPr>
            <p:ph type="body" sz="half" idx="2"/>
          </p:nvPr>
        </p:nvSpPr>
        <p:spPr/>
        <p:txBody>
          <a:bodyPr>
            <a:normAutofit/>
          </a:bodyPr>
          <a:lstStyle/>
          <a:p>
            <a:r>
              <a:rPr lang="cs-CZ" sz="2000" b="1" dirty="0" smtClean="0"/>
              <a:t>Revitalizace</a:t>
            </a:r>
          </a:p>
          <a:p>
            <a:pPr marL="108000" indent="-108000">
              <a:buClr>
                <a:schemeClr val="bg1"/>
              </a:buClr>
              <a:buSzPct val="100000"/>
              <a:buFont typeface="Arial" panose="020B0604020202020204" pitchFamily="34" charset="0"/>
              <a:buChar char="•"/>
            </a:pPr>
            <a:r>
              <a:rPr lang="cs-CZ" sz="1500" dirty="0" smtClean="0"/>
              <a:t>Vážnice</a:t>
            </a:r>
          </a:p>
          <a:p>
            <a:pPr marL="108000" indent="-108000">
              <a:buClr>
                <a:schemeClr val="bg1"/>
              </a:buClr>
              <a:buSzPct val="100000"/>
              <a:buFont typeface="Arial" panose="020B0604020202020204" pitchFamily="34" charset="0"/>
              <a:buChar char="•"/>
            </a:pPr>
            <a:r>
              <a:rPr lang="cs-CZ" sz="1500" dirty="0" smtClean="0"/>
              <a:t>Věž rozhodčích</a:t>
            </a:r>
          </a:p>
          <a:p>
            <a:pPr marL="108000" indent="-108000">
              <a:buClr>
                <a:schemeClr val="bg1"/>
              </a:buClr>
              <a:buSzPct val="100000"/>
              <a:buFont typeface="Arial" panose="020B0604020202020204" pitchFamily="34" charset="0"/>
              <a:buChar char="•"/>
            </a:pPr>
            <a:r>
              <a:rPr lang="cs-CZ" sz="1500" dirty="0"/>
              <a:t>Zimní stáje</a:t>
            </a:r>
          </a:p>
          <a:p>
            <a:pPr marL="108000" indent="-108000">
              <a:buClr>
                <a:schemeClr val="bg1"/>
              </a:buClr>
              <a:buSzPct val="100000"/>
              <a:buFont typeface="Arial" panose="020B0604020202020204" pitchFamily="34" charset="0"/>
              <a:buChar char="•"/>
            </a:pPr>
            <a:r>
              <a:rPr lang="cs-CZ" sz="1500" dirty="0" smtClean="0"/>
              <a:t>Parkurová hala</a:t>
            </a:r>
            <a:endParaRPr lang="cs-CZ" sz="1500" dirty="0"/>
          </a:p>
        </p:txBody>
      </p:sp>
      <p:pic>
        <p:nvPicPr>
          <p:cNvPr id="7" name="Picture 4" descr="Stavby - ročenka 05 427"/>
          <p:cNvPicPr>
            <a:picLocks noChangeAspect="1" noChangeArrowheads="1"/>
          </p:cNvPicPr>
          <p:nvPr/>
        </p:nvPicPr>
        <p:blipFill>
          <a:blip r:embed="rId3" cstate="print"/>
          <a:srcRect/>
          <a:stretch>
            <a:fillRect/>
          </a:stretch>
        </p:blipFill>
        <p:spPr bwMode="auto">
          <a:xfrm>
            <a:off x="2915816" y="613346"/>
            <a:ext cx="3851275" cy="2887662"/>
          </a:xfrm>
          <a:prstGeom prst="rect">
            <a:avLst/>
          </a:prstGeom>
          <a:noFill/>
          <a:ln w="9525">
            <a:solidFill>
              <a:srgbClr val="000000"/>
            </a:solidFill>
            <a:miter lim="800000"/>
            <a:headEnd/>
            <a:tailEnd/>
          </a:ln>
        </p:spPr>
      </p:pic>
      <p:pic>
        <p:nvPicPr>
          <p:cNvPr id="8" name="Picture 5" descr="DSC_5605"/>
          <p:cNvPicPr>
            <a:picLocks noChangeAspect="1" noChangeArrowheads="1"/>
          </p:cNvPicPr>
          <p:nvPr/>
        </p:nvPicPr>
        <p:blipFill>
          <a:blip r:embed="rId4" cstate="print"/>
          <a:srcRect b="13454"/>
          <a:stretch>
            <a:fillRect/>
          </a:stretch>
        </p:blipFill>
        <p:spPr bwMode="auto">
          <a:xfrm>
            <a:off x="4948238" y="603587"/>
            <a:ext cx="3997325" cy="2879725"/>
          </a:xfrm>
          <a:prstGeom prst="rect">
            <a:avLst/>
          </a:prstGeom>
          <a:noFill/>
          <a:ln w="9525">
            <a:solidFill>
              <a:srgbClr val="000000"/>
            </a:solidFill>
            <a:miter lim="800000"/>
            <a:headEnd/>
            <a:tailEnd/>
          </a:ln>
        </p:spPr>
      </p:pic>
      <p:pic>
        <p:nvPicPr>
          <p:cNvPr id="12" name="Picture 6" descr="IMG_6845"/>
          <p:cNvPicPr>
            <a:picLocks noChangeAspect="1" noChangeArrowheads="1"/>
          </p:cNvPicPr>
          <p:nvPr/>
        </p:nvPicPr>
        <p:blipFill>
          <a:blip r:embed="rId5" cstate="print"/>
          <a:srcRect/>
          <a:stretch>
            <a:fillRect/>
          </a:stretch>
        </p:blipFill>
        <p:spPr bwMode="auto">
          <a:xfrm>
            <a:off x="2915816" y="2636912"/>
            <a:ext cx="4337050" cy="2887663"/>
          </a:xfrm>
          <a:prstGeom prst="rect">
            <a:avLst/>
          </a:prstGeom>
          <a:noFill/>
          <a:ln w="9525">
            <a:solidFill>
              <a:srgbClr val="000000"/>
            </a:solidFill>
            <a:miter lim="800000"/>
            <a:headEnd/>
            <a:tailEnd/>
          </a:ln>
        </p:spPr>
      </p:pic>
      <p:pic>
        <p:nvPicPr>
          <p:cNvPr id="13" name="Picture 7" descr="P6093251"/>
          <p:cNvPicPr>
            <a:picLocks noChangeAspect="1" noChangeArrowheads="1"/>
          </p:cNvPicPr>
          <p:nvPr/>
        </p:nvPicPr>
        <p:blipFill>
          <a:blip r:embed="rId6" cstate="print"/>
          <a:srcRect/>
          <a:stretch>
            <a:fillRect/>
          </a:stretch>
        </p:blipFill>
        <p:spPr bwMode="auto">
          <a:xfrm>
            <a:off x="5117976" y="2636912"/>
            <a:ext cx="3846512" cy="2884488"/>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791190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Effect transition="in" filter="fade">
                                      <p:cBhvr>
                                        <p:cTn id="9" dur="2000"/>
                                        <p:tgtEl>
                                          <p:spTgt spid="7"/>
                                        </p:tgtEl>
                                      </p:cBhvr>
                                    </p:animEffect>
                                  </p:childTnLst>
                                </p:cTn>
                              </p:par>
                            </p:childTnLst>
                          </p:cTn>
                        </p:par>
                        <p:par>
                          <p:cTn id="10" fill="hold">
                            <p:stCondLst>
                              <p:cond delay="3000"/>
                            </p:stCondLst>
                            <p:childTnLst>
                              <p:par>
                                <p:cTn id="11" presetID="53" presetClass="entr" presetSubtype="0" fill="hold" nodeType="afterEffect">
                                  <p:stCondLst>
                                    <p:cond delay="3000"/>
                                  </p:stCondLst>
                                  <p:childTnLst>
                                    <p:set>
                                      <p:cBhvr>
                                        <p:cTn id="12" dur="1" fill="hold">
                                          <p:stCondLst>
                                            <p:cond delay="0"/>
                                          </p:stCondLst>
                                        </p:cTn>
                                        <p:tgtEl>
                                          <p:spTgt spid="8"/>
                                        </p:tgtEl>
                                        <p:attrNameLst>
                                          <p:attrName>style.visibility</p:attrName>
                                        </p:attrNameLst>
                                      </p:cBhvr>
                                      <p:to>
                                        <p:strVal val="visible"/>
                                      </p:to>
                                    </p:set>
                                    <p:anim calcmode="lin" valueType="num">
                                      <p:cBhvr>
                                        <p:cTn id="13" dur="2000" fill="hold"/>
                                        <p:tgtEl>
                                          <p:spTgt spid="8"/>
                                        </p:tgtEl>
                                        <p:attrNameLst>
                                          <p:attrName>ppt_w</p:attrName>
                                        </p:attrNameLst>
                                      </p:cBhvr>
                                      <p:tavLst>
                                        <p:tav tm="0">
                                          <p:val>
                                            <p:fltVal val="0"/>
                                          </p:val>
                                        </p:tav>
                                        <p:tav tm="100000">
                                          <p:val>
                                            <p:strVal val="#ppt_w"/>
                                          </p:val>
                                        </p:tav>
                                      </p:tavLst>
                                    </p:anim>
                                    <p:anim calcmode="lin" valueType="num">
                                      <p:cBhvr>
                                        <p:cTn id="14" dur="2000" fill="hold"/>
                                        <p:tgtEl>
                                          <p:spTgt spid="8"/>
                                        </p:tgtEl>
                                        <p:attrNameLst>
                                          <p:attrName>ppt_h</p:attrName>
                                        </p:attrNameLst>
                                      </p:cBhvr>
                                      <p:tavLst>
                                        <p:tav tm="0">
                                          <p:val>
                                            <p:fltVal val="0"/>
                                          </p:val>
                                        </p:tav>
                                        <p:tav tm="100000">
                                          <p:val>
                                            <p:strVal val="#ppt_h"/>
                                          </p:val>
                                        </p:tav>
                                      </p:tavLst>
                                    </p:anim>
                                    <p:animEffect transition="in" filter="fade">
                                      <p:cBhvr>
                                        <p:cTn id="15" dur="2000"/>
                                        <p:tgtEl>
                                          <p:spTgt spid="8"/>
                                        </p:tgtEl>
                                      </p:cBhvr>
                                    </p:animEffect>
                                  </p:childTnLst>
                                </p:cTn>
                              </p:par>
                            </p:childTnLst>
                          </p:cTn>
                        </p:par>
                        <p:par>
                          <p:cTn id="16" fill="hold">
                            <p:stCondLst>
                              <p:cond delay="8000"/>
                            </p:stCondLst>
                            <p:childTnLst>
                              <p:par>
                                <p:cTn id="17" presetID="53" presetClass="entr" presetSubtype="0" fill="hold" nodeType="afterEffect">
                                  <p:stCondLst>
                                    <p:cond delay="3000"/>
                                  </p:stCondLst>
                                  <p:childTnLst>
                                    <p:set>
                                      <p:cBhvr>
                                        <p:cTn id="18" dur="1" fill="hold">
                                          <p:stCondLst>
                                            <p:cond delay="0"/>
                                          </p:stCondLst>
                                        </p:cTn>
                                        <p:tgtEl>
                                          <p:spTgt spid="12"/>
                                        </p:tgtEl>
                                        <p:attrNameLst>
                                          <p:attrName>style.visibility</p:attrName>
                                        </p:attrNameLst>
                                      </p:cBhvr>
                                      <p:to>
                                        <p:strVal val="visible"/>
                                      </p:to>
                                    </p:set>
                                    <p:anim calcmode="lin" valueType="num">
                                      <p:cBhvr>
                                        <p:cTn id="19" dur="2000" fill="hold"/>
                                        <p:tgtEl>
                                          <p:spTgt spid="12"/>
                                        </p:tgtEl>
                                        <p:attrNameLst>
                                          <p:attrName>ppt_w</p:attrName>
                                        </p:attrNameLst>
                                      </p:cBhvr>
                                      <p:tavLst>
                                        <p:tav tm="0">
                                          <p:val>
                                            <p:fltVal val="0"/>
                                          </p:val>
                                        </p:tav>
                                        <p:tav tm="100000">
                                          <p:val>
                                            <p:strVal val="#ppt_w"/>
                                          </p:val>
                                        </p:tav>
                                      </p:tavLst>
                                    </p:anim>
                                    <p:anim calcmode="lin" valueType="num">
                                      <p:cBhvr>
                                        <p:cTn id="20" dur="2000" fill="hold"/>
                                        <p:tgtEl>
                                          <p:spTgt spid="12"/>
                                        </p:tgtEl>
                                        <p:attrNameLst>
                                          <p:attrName>ppt_h</p:attrName>
                                        </p:attrNameLst>
                                      </p:cBhvr>
                                      <p:tavLst>
                                        <p:tav tm="0">
                                          <p:val>
                                            <p:fltVal val="0"/>
                                          </p:val>
                                        </p:tav>
                                        <p:tav tm="100000">
                                          <p:val>
                                            <p:strVal val="#ppt_h"/>
                                          </p:val>
                                        </p:tav>
                                      </p:tavLst>
                                    </p:anim>
                                    <p:animEffect transition="in" filter="fade">
                                      <p:cBhvr>
                                        <p:cTn id="21" dur="2000"/>
                                        <p:tgtEl>
                                          <p:spTgt spid="12"/>
                                        </p:tgtEl>
                                      </p:cBhvr>
                                    </p:animEffect>
                                  </p:childTnLst>
                                </p:cTn>
                              </p:par>
                            </p:childTnLst>
                          </p:cTn>
                        </p:par>
                        <p:par>
                          <p:cTn id="22" fill="hold">
                            <p:stCondLst>
                              <p:cond delay="13000"/>
                            </p:stCondLst>
                            <p:childTnLst>
                              <p:par>
                                <p:cTn id="23" presetID="53" presetClass="entr" presetSubtype="0" fill="hold" nodeType="afterEffect">
                                  <p:stCondLst>
                                    <p:cond delay="3000"/>
                                  </p:stCondLst>
                                  <p:childTnLst>
                                    <p:set>
                                      <p:cBhvr>
                                        <p:cTn id="24" dur="1" fill="hold">
                                          <p:stCondLst>
                                            <p:cond delay="0"/>
                                          </p:stCondLst>
                                        </p:cTn>
                                        <p:tgtEl>
                                          <p:spTgt spid="13"/>
                                        </p:tgtEl>
                                        <p:attrNameLst>
                                          <p:attrName>style.visibility</p:attrName>
                                        </p:attrNameLst>
                                      </p:cBhvr>
                                      <p:to>
                                        <p:strVal val="visible"/>
                                      </p:to>
                                    </p:set>
                                    <p:anim calcmode="lin" valueType="num">
                                      <p:cBhvr>
                                        <p:cTn id="25" dur="2000" fill="hold"/>
                                        <p:tgtEl>
                                          <p:spTgt spid="13"/>
                                        </p:tgtEl>
                                        <p:attrNameLst>
                                          <p:attrName>ppt_w</p:attrName>
                                        </p:attrNameLst>
                                      </p:cBhvr>
                                      <p:tavLst>
                                        <p:tav tm="0">
                                          <p:val>
                                            <p:fltVal val="0"/>
                                          </p:val>
                                        </p:tav>
                                        <p:tav tm="100000">
                                          <p:val>
                                            <p:strVal val="#ppt_w"/>
                                          </p:val>
                                        </p:tav>
                                      </p:tavLst>
                                    </p:anim>
                                    <p:anim calcmode="lin" valueType="num">
                                      <p:cBhvr>
                                        <p:cTn id="26" dur="2000" fill="hold"/>
                                        <p:tgtEl>
                                          <p:spTgt spid="13"/>
                                        </p:tgtEl>
                                        <p:attrNameLst>
                                          <p:attrName>ppt_h</p:attrName>
                                        </p:attrNameLst>
                                      </p:cBhvr>
                                      <p:tavLst>
                                        <p:tav tm="0">
                                          <p:val>
                                            <p:fltVal val="0"/>
                                          </p:val>
                                        </p:tav>
                                        <p:tav tm="100000">
                                          <p:val>
                                            <p:strVal val="#ppt_h"/>
                                          </p:val>
                                        </p:tav>
                                      </p:tavLst>
                                    </p:anim>
                                    <p:animEffect transition="in" filter="fade">
                                      <p:cBhvr>
                                        <p:cTn id="2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p:cNvSpPr>
            <a:spLocks noGrp="1"/>
          </p:cNvSpPr>
          <p:nvPr>
            <p:ph type="body" idx="1"/>
          </p:nvPr>
        </p:nvSpPr>
        <p:spPr/>
        <p:txBody>
          <a:bodyPr/>
          <a:lstStyle/>
          <a:p>
            <a:r>
              <a:rPr lang="cs-CZ" dirty="0" smtClean="0"/>
              <a:t>Jezero Matylda</a:t>
            </a:r>
            <a:endParaRPr lang="cs-CZ" dirty="0"/>
          </a:p>
        </p:txBody>
      </p:sp>
      <p:sp>
        <p:nvSpPr>
          <p:cNvPr id="2" name="Nadpis 1"/>
          <p:cNvSpPr>
            <a:spLocks noGrp="1"/>
          </p:cNvSpPr>
          <p:nvPr>
            <p:ph type="title"/>
          </p:nvPr>
        </p:nvSpPr>
        <p:spPr/>
        <p:txBody>
          <a:bodyPr>
            <a:normAutofit/>
          </a:bodyPr>
          <a:lstStyle/>
          <a:p>
            <a:r>
              <a:rPr lang="cs-CZ" dirty="0" smtClean="0"/>
              <a:t>Vybrané revitalizační projekty Mostecka</a:t>
            </a:r>
            <a:endParaRPr lang="cs-CZ" dirty="0"/>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7784" y="3285304"/>
            <a:ext cx="3840000" cy="2880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627331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00375" y="5373216"/>
            <a:ext cx="5867400" cy="875184"/>
          </a:xfrm>
        </p:spPr>
        <p:txBody>
          <a:bodyPr>
            <a:normAutofit/>
          </a:bodyPr>
          <a:lstStyle/>
          <a:p>
            <a:r>
              <a:rPr lang="cs-CZ" dirty="0" smtClean="0"/>
              <a:t/>
            </a:r>
            <a:br>
              <a:rPr lang="cs-CZ" dirty="0" smtClean="0"/>
            </a:br>
            <a:r>
              <a:rPr lang="cs-CZ" dirty="0" smtClean="0"/>
              <a:t>Zbytková jáma lomu Chabařovice</a:t>
            </a:r>
            <a:endParaRPr lang="cs-CZ" dirty="0"/>
          </a:p>
        </p:txBody>
      </p:sp>
      <p:sp>
        <p:nvSpPr>
          <p:cNvPr id="3" name="Podnadpis 2"/>
          <p:cNvSpPr>
            <a:spLocks noGrp="1"/>
          </p:cNvSpPr>
          <p:nvPr>
            <p:ph type="body" sz="half" idx="2"/>
          </p:nvPr>
        </p:nvSpPr>
        <p:spPr/>
        <p:txBody>
          <a:bodyPr>
            <a:normAutofit/>
          </a:bodyPr>
          <a:lstStyle/>
          <a:p>
            <a:r>
              <a:rPr lang="cs-CZ" b="1" dirty="0" smtClean="0"/>
              <a:t>Lom v činnosti</a:t>
            </a:r>
            <a:endParaRPr lang="cs-CZ"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16" y="620688"/>
            <a:ext cx="5980953" cy="4009524"/>
          </a:xfrm>
          <a:prstGeom prst="rect">
            <a:avLst/>
          </a:prstGeom>
          <a:ln>
            <a:solidFill>
              <a:schemeClr val="tx1"/>
            </a:solidFill>
          </a:ln>
        </p:spPr>
      </p:pic>
      <p:pic>
        <p:nvPicPr>
          <p:cNvPr id="7" name="Obráze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2690" y="2204864"/>
            <a:ext cx="3729790" cy="3429000"/>
          </a:xfrm>
          <a:prstGeom prst="rect">
            <a:avLst/>
          </a:prstGeom>
          <a:ln>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00375" y="5378152"/>
            <a:ext cx="5867400" cy="1219200"/>
          </a:xfrm>
        </p:spPr>
        <p:txBody>
          <a:bodyPr>
            <a:normAutofit/>
          </a:bodyPr>
          <a:lstStyle/>
          <a:p>
            <a:r>
              <a:rPr lang="cs-CZ" dirty="0" smtClean="0"/>
              <a:t/>
            </a:r>
            <a:br>
              <a:rPr lang="cs-CZ" dirty="0" smtClean="0"/>
            </a:br>
            <a:r>
              <a:rPr lang="cs-CZ" dirty="0" smtClean="0"/>
              <a:t>Jezero Matylda</a:t>
            </a:r>
            <a:endParaRPr lang="cs-CZ" dirty="0"/>
          </a:p>
        </p:txBody>
      </p:sp>
      <p:sp>
        <p:nvSpPr>
          <p:cNvPr id="3" name="Podnadpis 2"/>
          <p:cNvSpPr>
            <a:spLocks noGrp="1"/>
          </p:cNvSpPr>
          <p:nvPr>
            <p:ph type="body" sz="half" idx="2"/>
          </p:nvPr>
        </p:nvSpPr>
        <p:spPr/>
        <p:txBody>
          <a:bodyPr>
            <a:normAutofit/>
          </a:bodyPr>
          <a:lstStyle/>
          <a:p>
            <a:r>
              <a:rPr lang="cs-CZ" sz="2000" b="1" dirty="0" smtClean="0"/>
              <a:t>Z historie sypání výsypky</a:t>
            </a:r>
            <a:endParaRPr lang="cs-CZ" sz="2000" dirty="0"/>
          </a:p>
        </p:txBody>
      </p:sp>
      <p:pic>
        <p:nvPicPr>
          <p:cNvPr id="7" name="Picture 5" descr="matylda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621209"/>
            <a:ext cx="4956175" cy="36718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descr="matylda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8355" y="1916832"/>
            <a:ext cx="5064125" cy="3671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708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Effect transition="in" filter="fade">
                                      <p:cBhvr>
                                        <p:cTn id="9" dur="2000"/>
                                        <p:tgtEl>
                                          <p:spTgt spid="7"/>
                                        </p:tgtEl>
                                      </p:cBhvr>
                                    </p:animEffect>
                                  </p:childTnLst>
                                </p:cTn>
                              </p:par>
                            </p:childTnLst>
                          </p:cTn>
                        </p:par>
                        <p:par>
                          <p:cTn id="10" fill="hold">
                            <p:stCondLst>
                              <p:cond delay="3000"/>
                            </p:stCondLst>
                            <p:childTnLst>
                              <p:par>
                                <p:cTn id="11" presetID="53" presetClass="entr" presetSubtype="0" fill="hold" nodeType="afterEffect">
                                  <p:stCondLst>
                                    <p:cond delay="3000"/>
                                  </p:stCondLst>
                                  <p:childTnLst>
                                    <p:set>
                                      <p:cBhvr>
                                        <p:cTn id="12" dur="1" fill="hold">
                                          <p:stCondLst>
                                            <p:cond delay="0"/>
                                          </p:stCondLst>
                                        </p:cTn>
                                        <p:tgtEl>
                                          <p:spTgt spid="8"/>
                                        </p:tgtEl>
                                        <p:attrNameLst>
                                          <p:attrName>style.visibility</p:attrName>
                                        </p:attrNameLst>
                                      </p:cBhvr>
                                      <p:to>
                                        <p:strVal val="visible"/>
                                      </p:to>
                                    </p:set>
                                    <p:anim calcmode="lin" valueType="num">
                                      <p:cBhvr>
                                        <p:cTn id="13" dur="2000" fill="hold"/>
                                        <p:tgtEl>
                                          <p:spTgt spid="8"/>
                                        </p:tgtEl>
                                        <p:attrNameLst>
                                          <p:attrName>ppt_w</p:attrName>
                                        </p:attrNameLst>
                                      </p:cBhvr>
                                      <p:tavLst>
                                        <p:tav tm="0">
                                          <p:val>
                                            <p:fltVal val="0"/>
                                          </p:val>
                                        </p:tav>
                                        <p:tav tm="100000">
                                          <p:val>
                                            <p:strVal val="#ppt_w"/>
                                          </p:val>
                                        </p:tav>
                                      </p:tavLst>
                                    </p:anim>
                                    <p:anim calcmode="lin" valueType="num">
                                      <p:cBhvr>
                                        <p:cTn id="14" dur="2000" fill="hold"/>
                                        <p:tgtEl>
                                          <p:spTgt spid="8"/>
                                        </p:tgtEl>
                                        <p:attrNameLst>
                                          <p:attrName>ppt_h</p:attrName>
                                        </p:attrNameLst>
                                      </p:cBhvr>
                                      <p:tavLst>
                                        <p:tav tm="0">
                                          <p:val>
                                            <p:fltVal val="0"/>
                                          </p:val>
                                        </p:tav>
                                        <p:tav tm="100000">
                                          <p:val>
                                            <p:strVal val="#ppt_h"/>
                                          </p:val>
                                        </p:tav>
                                      </p:tavLst>
                                    </p:anim>
                                    <p:animEffect transition="in" filter="fade">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00375" y="5378152"/>
            <a:ext cx="5867400" cy="1219200"/>
          </a:xfrm>
        </p:spPr>
        <p:txBody>
          <a:bodyPr>
            <a:normAutofit/>
          </a:bodyPr>
          <a:lstStyle/>
          <a:p>
            <a:r>
              <a:rPr lang="cs-CZ" dirty="0" smtClean="0"/>
              <a:t/>
            </a:r>
            <a:br>
              <a:rPr lang="cs-CZ" dirty="0" smtClean="0"/>
            </a:br>
            <a:r>
              <a:rPr lang="cs-CZ" dirty="0" smtClean="0"/>
              <a:t>Jezero Matylda</a:t>
            </a:r>
            <a:endParaRPr lang="cs-CZ" dirty="0"/>
          </a:p>
        </p:txBody>
      </p:sp>
      <p:sp>
        <p:nvSpPr>
          <p:cNvPr id="3" name="Podnadpis 2"/>
          <p:cNvSpPr>
            <a:spLocks noGrp="1"/>
          </p:cNvSpPr>
          <p:nvPr>
            <p:ph type="body" sz="half" idx="2"/>
          </p:nvPr>
        </p:nvSpPr>
        <p:spPr/>
        <p:txBody>
          <a:bodyPr>
            <a:normAutofit/>
          </a:bodyPr>
          <a:lstStyle/>
          <a:p>
            <a:r>
              <a:rPr lang="cs-CZ" sz="2000" b="1" dirty="0" smtClean="0"/>
              <a:t>Revitalizace</a:t>
            </a:r>
          </a:p>
          <a:p>
            <a:pPr marL="108000" indent="-108000">
              <a:buClr>
                <a:schemeClr val="bg1"/>
              </a:buClr>
              <a:buSzPct val="100000"/>
              <a:buFont typeface="Arial" panose="020B0604020202020204" pitchFamily="34" charset="0"/>
              <a:buChar char="•"/>
            </a:pPr>
            <a:r>
              <a:rPr lang="cs-CZ" sz="1500" dirty="0" smtClean="0"/>
              <a:t>Polygon</a:t>
            </a:r>
            <a:endParaRPr lang="cs-CZ" sz="1500" dirty="0"/>
          </a:p>
        </p:txBody>
      </p:sp>
      <p:pic>
        <p:nvPicPr>
          <p:cNvPr id="9" name="Picture 4" descr="stavba0404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620688"/>
            <a:ext cx="4241800" cy="3181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5" descr="stavba0406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920847"/>
            <a:ext cx="4241800" cy="3181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6" descr="stavba050409"/>
          <p:cNvPicPr>
            <a:picLocks noChangeAspect="1" noChangeArrowheads="1"/>
          </p:cNvPicPr>
          <p:nvPr/>
        </p:nvPicPr>
        <p:blipFill>
          <a:blip r:embed="rId5">
            <a:extLst>
              <a:ext uri="{28A0092B-C50C-407E-A947-70E740481C1C}">
                <a14:useLocalDpi xmlns:a14="http://schemas.microsoft.com/office/drawing/2010/main" val="0"/>
              </a:ext>
            </a:extLst>
          </a:blip>
          <a:srcRect l="6046" r="4543"/>
          <a:stretch>
            <a:fillRect/>
          </a:stretch>
        </p:blipFill>
        <p:spPr bwMode="auto">
          <a:xfrm>
            <a:off x="4067944" y="1412776"/>
            <a:ext cx="4249737" cy="3155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7" descr="P101020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1916832"/>
            <a:ext cx="4227512" cy="31702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8" descr="DSC_9083"/>
          <p:cNvPicPr>
            <a:picLocks noChangeAspect="1" noChangeArrowheads="1"/>
          </p:cNvPicPr>
          <p:nvPr/>
        </p:nvPicPr>
        <p:blipFill rotWithShape="1">
          <a:blip r:embed="rId7">
            <a:extLst>
              <a:ext uri="{28A0092B-C50C-407E-A947-70E740481C1C}">
                <a14:useLocalDpi xmlns:a14="http://schemas.microsoft.com/office/drawing/2010/main" val="0"/>
              </a:ext>
            </a:extLst>
          </a:blip>
          <a:srcRect l="8745" r="8864"/>
          <a:stretch/>
        </p:blipFill>
        <p:spPr bwMode="auto">
          <a:xfrm>
            <a:off x="2986707" y="620688"/>
            <a:ext cx="5978286" cy="482453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311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animEffect transition="in" filter="fade">
                                      <p:cBhvr>
                                        <p:cTn id="9" dur="2000"/>
                                        <p:tgtEl>
                                          <p:spTgt spid="9"/>
                                        </p:tgtEl>
                                      </p:cBhvr>
                                    </p:animEffect>
                                  </p:childTnLst>
                                </p:cTn>
                              </p:par>
                            </p:childTnLst>
                          </p:cTn>
                        </p:par>
                        <p:par>
                          <p:cTn id="10" fill="hold">
                            <p:stCondLst>
                              <p:cond delay="3000"/>
                            </p:stCondLst>
                            <p:childTnLst>
                              <p:par>
                                <p:cTn id="11" presetID="53" presetClass="entr" presetSubtype="0" fill="hold" nodeType="afterEffect">
                                  <p:stCondLst>
                                    <p:cond delay="3000"/>
                                  </p:stCondLst>
                                  <p:childTnLst>
                                    <p:set>
                                      <p:cBhvr>
                                        <p:cTn id="12" dur="1" fill="hold">
                                          <p:stCondLst>
                                            <p:cond delay="0"/>
                                          </p:stCondLst>
                                        </p:cTn>
                                        <p:tgtEl>
                                          <p:spTgt spid="10"/>
                                        </p:tgtEl>
                                        <p:attrNameLst>
                                          <p:attrName>style.visibility</p:attrName>
                                        </p:attrNameLst>
                                      </p:cBhvr>
                                      <p:to>
                                        <p:strVal val="visible"/>
                                      </p:to>
                                    </p:set>
                                    <p:anim calcmode="lin" valueType="num">
                                      <p:cBhvr>
                                        <p:cTn id="13" dur="2000" fill="hold"/>
                                        <p:tgtEl>
                                          <p:spTgt spid="10"/>
                                        </p:tgtEl>
                                        <p:attrNameLst>
                                          <p:attrName>ppt_w</p:attrName>
                                        </p:attrNameLst>
                                      </p:cBhvr>
                                      <p:tavLst>
                                        <p:tav tm="0">
                                          <p:val>
                                            <p:fltVal val="0"/>
                                          </p:val>
                                        </p:tav>
                                        <p:tav tm="100000">
                                          <p:val>
                                            <p:strVal val="#ppt_w"/>
                                          </p:val>
                                        </p:tav>
                                      </p:tavLst>
                                    </p:anim>
                                    <p:anim calcmode="lin" valueType="num">
                                      <p:cBhvr>
                                        <p:cTn id="14" dur="2000" fill="hold"/>
                                        <p:tgtEl>
                                          <p:spTgt spid="10"/>
                                        </p:tgtEl>
                                        <p:attrNameLst>
                                          <p:attrName>ppt_h</p:attrName>
                                        </p:attrNameLst>
                                      </p:cBhvr>
                                      <p:tavLst>
                                        <p:tav tm="0">
                                          <p:val>
                                            <p:fltVal val="0"/>
                                          </p:val>
                                        </p:tav>
                                        <p:tav tm="100000">
                                          <p:val>
                                            <p:strVal val="#ppt_h"/>
                                          </p:val>
                                        </p:tav>
                                      </p:tavLst>
                                    </p:anim>
                                    <p:animEffect transition="in" filter="fade">
                                      <p:cBhvr>
                                        <p:cTn id="15" dur="2000"/>
                                        <p:tgtEl>
                                          <p:spTgt spid="10"/>
                                        </p:tgtEl>
                                      </p:cBhvr>
                                    </p:animEffect>
                                  </p:childTnLst>
                                </p:cTn>
                              </p:par>
                            </p:childTnLst>
                          </p:cTn>
                        </p:par>
                        <p:par>
                          <p:cTn id="16" fill="hold">
                            <p:stCondLst>
                              <p:cond delay="8000"/>
                            </p:stCondLst>
                            <p:childTnLst>
                              <p:par>
                                <p:cTn id="17" presetID="53" presetClass="entr" presetSubtype="0" fill="hold" nodeType="afterEffect">
                                  <p:stCondLst>
                                    <p:cond delay="30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2000" fill="hold"/>
                                        <p:tgtEl>
                                          <p:spTgt spid="11"/>
                                        </p:tgtEl>
                                        <p:attrNameLst>
                                          <p:attrName>ppt_w</p:attrName>
                                        </p:attrNameLst>
                                      </p:cBhvr>
                                      <p:tavLst>
                                        <p:tav tm="0">
                                          <p:val>
                                            <p:fltVal val="0"/>
                                          </p:val>
                                        </p:tav>
                                        <p:tav tm="100000">
                                          <p:val>
                                            <p:strVal val="#ppt_w"/>
                                          </p:val>
                                        </p:tav>
                                      </p:tavLst>
                                    </p:anim>
                                    <p:anim calcmode="lin" valueType="num">
                                      <p:cBhvr>
                                        <p:cTn id="20" dur="2000" fill="hold"/>
                                        <p:tgtEl>
                                          <p:spTgt spid="11"/>
                                        </p:tgtEl>
                                        <p:attrNameLst>
                                          <p:attrName>ppt_h</p:attrName>
                                        </p:attrNameLst>
                                      </p:cBhvr>
                                      <p:tavLst>
                                        <p:tav tm="0">
                                          <p:val>
                                            <p:fltVal val="0"/>
                                          </p:val>
                                        </p:tav>
                                        <p:tav tm="100000">
                                          <p:val>
                                            <p:strVal val="#ppt_h"/>
                                          </p:val>
                                        </p:tav>
                                      </p:tavLst>
                                    </p:anim>
                                    <p:animEffect transition="in" filter="fade">
                                      <p:cBhvr>
                                        <p:cTn id="21" dur="2000"/>
                                        <p:tgtEl>
                                          <p:spTgt spid="11"/>
                                        </p:tgtEl>
                                      </p:cBhvr>
                                    </p:animEffect>
                                  </p:childTnLst>
                                </p:cTn>
                              </p:par>
                            </p:childTnLst>
                          </p:cTn>
                        </p:par>
                        <p:par>
                          <p:cTn id="22" fill="hold">
                            <p:stCondLst>
                              <p:cond delay="13000"/>
                            </p:stCondLst>
                            <p:childTnLst>
                              <p:par>
                                <p:cTn id="23" presetID="53" presetClass="entr" presetSubtype="0" fill="hold" nodeType="afterEffect">
                                  <p:stCondLst>
                                    <p:cond delay="3000"/>
                                  </p:stCondLst>
                                  <p:childTnLst>
                                    <p:set>
                                      <p:cBhvr>
                                        <p:cTn id="24" dur="1" fill="hold">
                                          <p:stCondLst>
                                            <p:cond delay="0"/>
                                          </p:stCondLst>
                                        </p:cTn>
                                        <p:tgtEl>
                                          <p:spTgt spid="14"/>
                                        </p:tgtEl>
                                        <p:attrNameLst>
                                          <p:attrName>style.visibility</p:attrName>
                                        </p:attrNameLst>
                                      </p:cBhvr>
                                      <p:to>
                                        <p:strVal val="visible"/>
                                      </p:to>
                                    </p:set>
                                    <p:anim calcmode="lin" valueType="num">
                                      <p:cBhvr>
                                        <p:cTn id="25" dur="2000" fill="hold"/>
                                        <p:tgtEl>
                                          <p:spTgt spid="14"/>
                                        </p:tgtEl>
                                        <p:attrNameLst>
                                          <p:attrName>ppt_w</p:attrName>
                                        </p:attrNameLst>
                                      </p:cBhvr>
                                      <p:tavLst>
                                        <p:tav tm="0">
                                          <p:val>
                                            <p:fltVal val="0"/>
                                          </p:val>
                                        </p:tav>
                                        <p:tav tm="100000">
                                          <p:val>
                                            <p:strVal val="#ppt_w"/>
                                          </p:val>
                                        </p:tav>
                                      </p:tavLst>
                                    </p:anim>
                                    <p:anim calcmode="lin" valueType="num">
                                      <p:cBhvr>
                                        <p:cTn id="26" dur="2000" fill="hold"/>
                                        <p:tgtEl>
                                          <p:spTgt spid="14"/>
                                        </p:tgtEl>
                                        <p:attrNameLst>
                                          <p:attrName>ppt_h</p:attrName>
                                        </p:attrNameLst>
                                      </p:cBhvr>
                                      <p:tavLst>
                                        <p:tav tm="0">
                                          <p:val>
                                            <p:fltVal val="0"/>
                                          </p:val>
                                        </p:tav>
                                        <p:tav tm="100000">
                                          <p:val>
                                            <p:strVal val="#ppt_h"/>
                                          </p:val>
                                        </p:tav>
                                      </p:tavLst>
                                    </p:anim>
                                    <p:animEffect transition="in" filter="fade">
                                      <p:cBhvr>
                                        <p:cTn id="27" dur="2000"/>
                                        <p:tgtEl>
                                          <p:spTgt spid="14"/>
                                        </p:tgtEl>
                                      </p:cBhvr>
                                    </p:animEffect>
                                  </p:childTnLst>
                                </p:cTn>
                              </p:par>
                            </p:childTnLst>
                          </p:cTn>
                        </p:par>
                        <p:par>
                          <p:cTn id="28" fill="hold">
                            <p:stCondLst>
                              <p:cond delay="18000"/>
                            </p:stCondLst>
                            <p:childTnLst>
                              <p:par>
                                <p:cTn id="29" presetID="53" presetClass="entr" presetSubtype="0" fill="hold" nodeType="afterEffect">
                                  <p:stCondLst>
                                    <p:cond delay="3000"/>
                                  </p:stCondLst>
                                  <p:childTnLst>
                                    <p:set>
                                      <p:cBhvr>
                                        <p:cTn id="30" dur="1" fill="hold">
                                          <p:stCondLst>
                                            <p:cond delay="0"/>
                                          </p:stCondLst>
                                        </p:cTn>
                                        <p:tgtEl>
                                          <p:spTgt spid="15"/>
                                        </p:tgtEl>
                                        <p:attrNameLst>
                                          <p:attrName>style.visibility</p:attrName>
                                        </p:attrNameLst>
                                      </p:cBhvr>
                                      <p:to>
                                        <p:strVal val="visible"/>
                                      </p:to>
                                    </p:set>
                                    <p:anim calcmode="lin" valueType="num">
                                      <p:cBhvr>
                                        <p:cTn id="31" dur="2000" fill="hold"/>
                                        <p:tgtEl>
                                          <p:spTgt spid="15"/>
                                        </p:tgtEl>
                                        <p:attrNameLst>
                                          <p:attrName>ppt_w</p:attrName>
                                        </p:attrNameLst>
                                      </p:cBhvr>
                                      <p:tavLst>
                                        <p:tav tm="0">
                                          <p:val>
                                            <p:fltVal val="0"/>
                                          </p:val>
                                        </p:tav>
                                        <p:tav tm="100000">
                                          <p:val>
                                            <p:strVal val="#ppt_w"/>
                                          </p:val>
                                        </p:tav>
                                      </p:tavLst>
                                    </p:anim>
                                    <p:anim calcmode="lin" valueType="num">
                                      <p:cBhvr>
                                        <p:cTn id="32" dur="2000" fill="hold"/>
                                        <p:tgtEl>
                                          <p:spTgt spid="15"/>
                                        </p:tgtEl>
                                        <p:attrNameLst>
                                          <p:attrName>ppt_h</p:attrName>
                                        </p:attrNameLst>
                                      </p:cBhvr>
                                      <p:tavLst>
                                        <p:tav tm="0">
                                          <p:val>
                                            <p:fltVal val="0"/>
                                          </p:val>
                                        </p:tav>
                                        <p:tav tm="100000">
                                          <p:val>
                                            <p:strVal val="#ppt_h"/>
                                          </p:val>
                                        </p:tav>
                                      </p:tavLst>
                                    </p:anim>
                                    <p:animEffect transition="in" filter="fade">
                                      <p:cBhvr>
                                        <p:cTn id="3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00375" y="5378152"/>
            <a:ext cx="5867400" cy="1219200"/>
          </a:xfrm>
        </p:spPr>
        <p:txBody>
          <a:bodyPr>
            <a:normAutofit/>
          </a:bodyPr>
          <a:lstStyle/>
          <a:p>
            <a:r>
              <a:rPr lang="cs-CZ" dirty="0" smtClean="0"/>
              <a:t/>
            </a:r>
            <a:br>
              <a:rPr lang="cs-CZ" dirty="0" smtClean="0"/>
            </a:br>
            <a:r>
              <a:rPr lang="cs-CZ" dirty="0" smtClean="0"/>
              <a:t>Jezero Matylda</a:t>
            </a:r>
            <a:endParaRPr lang="cs-CZ" dirty="0"/>
          </a:p>
        </p:txBody>
      </p:sp>
      <p:sp>
        <p:nvSpPr>
          <p:cNvPr id="3" name="Podnadpis 2"/>
          <p:cNvSpPr>
            <a:spLocks noGrp="1"/>
          </p:cNvSpPr>
          <p:nvPr>
            <p:ph type="body" sz="half" idx="2"/>
          </p:nvPr>
        </p:nvSpPr>
        <p:spPr/>
        <p:txBody>
          <a:bodyPr>
            <a:normAutofit/>
          </a:bodyPr>
          <a:lstStyle/>
          <a:p>
            <a:r>
              <a:rPr lang="cs-CZ" sz="2000" b="1" dirty="0" smtClean="0"/>
              <a:t>Revitalizace</a:t>
            </a:r>
          </a:p>
          <a:p>
            <a:pPr marL="108000" indent="-108000">
              <a:buClr>
                <a:schemeClr val="bg1"/>
              </a:buClr>
              <a:buSzPct val="100000"/>
              <a:buFont typeface="Arial" panose="020B0604020202020204" pitchFamily="34" charset="0"/>
              <a:buChar char="•"/>
            </a:pPr>
            <a:endParaRPr lang="cs-CZ" sz="1500" dirty="0"/>
          </a:p>
        </p:txBody>
      </p:sp>
      <p:pic>
        <p:nvPicPr>
          <p:cNvPr id="12" name="Picture 2" descr="Kolem jezera Matylda vyrůstá nová dráha pro i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2831" y="1298575"/>
            <a:ext cx="3474560" cy="26056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5" descr="matylda1"/>
          <p:cNvPicPr>
            <a:picLocks noChangeAspect="1" noChangeArrowheads="1"/>
          </p:cNvPicPr>
          <p:nvPr/>
        </p:nvPicPr>
        <p:blipFill>
          <a:blip r:embed="rId4">
            <a:extLst>
              <a:ext uri="{28A0092B-C50C-407E-A947-70E740481C1C}">
                <a14:useLocalDpi xmlns:a14="http://schemas.microsoft.com/office/drawing/2010/main" val="0"/>
              </a:ext>
            </a:extLst>
          </a:blip>
          <a:srcRect t="7722" b="7083"/>
          <a:stretch>
            <a:fillRect/>
          </a:stretch>
        </p:blipFill>
        <p:spPr bwMode="auto">
          <a:xfrm>
            <a:off x="2928563" y="577850"/>
            <a:ext cx="6027427" cy="38512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matylda2"/>
          <p:cNvPicPr>
            <a:picLocks noChangeAspect="1" noChangeArrowheads="1"/>
          </p:cNvPicPr>
          <p:nvPr/>
        </p:nvPicPr>
        <p:blipFill>
          <a:blip r:embed="rId5">
            <a:extLst>
              <a:ext uri="{28A0092B-C50C-407E-A947-70E740481C1C}">
                <a14:useLocalDpi xmlns:a14="http://schemas.microsoft.com/office/drawing/2010/main" val="0"/>
              </a:ext>
            </a:extLst>
          </a:blip>
          <a:srcRect t="7748" b="7056"/>
          <a:stretch>
            <a:fillRect/>
          </a:stretch>
        </p:blipFill>
        <p:spPr bwMode="auto">
          <a:xfrm>
            <a:off x="2928563" y="576262"/>
            <a:ext cx="6027427" cy="38512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matylda3"/>
          <p:cNvPicPr>
            <a:picLocks noChangeAspect="1" noChangeArrowheads="1"/>
          </p:cNvPicPr>
          <p:nvPr/>
        </p:nvPicPr>
        <p:blipFill>
          <a:blip r:embed="rId6">
            <a:extLst>
              <a:ext uri="{28A0092B-C50C-407E-A947-70E740481C1C}">
                <a14:useLocalDpi xmlns:a14="http://schemas.microsoft.com/office/drawing/2010/main" val="0"/>
              </a:ext>
            </a:extLst>
          </a:blip>
          <a:srcRect t="7748" b="7056"/>
          <a:stretch>
            <a:fillRect/>
          </a:stretch>
        </p:blipFill>
        <p:spPr bwMode="auto">
          <a:xfrm>
            <a:off x="2928563" y="576262"/>
            <a:ext cx="6027427" cy="38512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matylda4"/>
          <p:cNvPicPr>
            <a:picLocks noChangeAspect="1" noChangeArrowheads="1"/>
          </p:cNvPicPr>
          <p:nvPr/>
        </p:nvPicPr>
        <p:blipFill>
          <a:blip r:embed="rId7">
            <a:extLst>
              <a:ext uri="{28A0092B-C50C-407E-A947-70E740481C1C}">
                <a14:useLocalDpi xmlns:a14="http://schemas.microsoft.com/office/drawing/2010/main" val="0"/>
              </a:ext>
            </a:extLst>
          </a:blip>
          <a:srcRect t="7748" b="7056"/>
          <a:stretch>
            <a:fillRect/>
          </a:stretch>
        </p:blipFill>
        <p:spPr bwMode="auto">
          <a:xfrm>
            <a:off x="2928563" y="576262"/>
            <a:ext cx="6027427" cy="38512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matylda5"/>
          <p:cNvPicPr>
            <a:picLocks noChangeAspect="1" noChangeArrowheads="1"/>
          </p:cNvPicPr>
          <p:nvPr/>
        </p:nvPicPr>
        <p:blipFill>
          <a:blip r:embed="rId8">
            <a:extLst>
              <a:ext uri="{28A0092B-C50C-407E-A947-70E740481C1C}">
                <a14:useLocalDpi xmlns:a14="http://schemas.microsoft.com/office/drawing/2010/main" val="0"/>
              </a:ext>
            </a:extLst>
          </a:blip>
          <a:srcRect t="7748" b="7056"/>
          <a:stretch>
            <a:fillRect/>
          </a:stretch>
        </p:blipFill>
        <p:spPr bwMode="auto">
          <a:xfrm>
            <a:off x="2928563" y="576262"/>
            <a:ext cx="6027427" cy="38512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matylda6"/>
          <p:cNvPicPr>
            <a:picLocks noChangeAspect="1" noChangeArrowheads="1"/>
          </p:cNvPicPr>
          <p:nvPr/>
        </p:nvPicPr>
        <p:blipFill>
          <a:blip r:embed="rId9">
            <a:extLst>
              <a:ext uri="{28A0092B-C50C-407E-A947-70E740481C1C}">
                <a14:useLocalDpi xmlns:a14="http://schemas.microsoft.com/office/drawing/2010/main" val="0"/>
              </a:ext>
            </a:extLst>
          </a:blip>
          <a:srcRect t="7748" b="7056"/>
          <a:stretch>
            <a:fillRect/>
          </a:stretch>
        </p:blipFill>
        <p:spPr bwMode="auto">
          <a:xfrm>
            <a:off x="2928563" y="576262"/>
            <a:ext cx="6027427" cy="38512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matylda7"/>
          <p:cNvPicPr>
            <a:picLocks noChangeAspect="1" noChangeArrowheads="1"/>
          </p:cNvPicPr>
          <p:nvPr/>
        </p:nvPicPr>
        <p:blipFill>
          <a:blip r:embed="rId10">
            <a:extLst>
              <a:ext uri="{28A0092B-C50C-407E-A947-70E740481C1C}">
                <a14:useLocalDpi xmlns:a14="http://schemas.microsoft.com/office/drawing/2010/main" val="0"/>
              </a:ext>
            </a:extLst>
          </a:blip>
          <a:srcRect t="7748" b="7056"/>
          <a:stretch>
            <a:fillRect/>
          </a:stretch>
        </p:blipFill>
        <p:spPr bwMode="auto">
          <a:xfrm>
            <a:off x="2928563" y="576262"/>
            <a:ext cx="6027427" cy="3851275"/>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12"/>
          <p:cNvSpPr txBox="1">
            <a:spLocks noChangeArrowheads="1"/>
          </p:cNvSpPr>
          <p:nvPr/>
        </p:nvSpPr>
        <p:spPr bwMode="auto">
          <a:xfrm>
            <a:off x="3386419" y="2780928"/>
            <a:ext cx="147021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altLang="cs-CZ" sz="1800" b="0" i="0" dirty="0">
                <a:solidFill>
                  <a:srgbClr val="FF0000"/>
                </a:solidFill>
                <a:effectLst>
                  <a:outerShdw blurRad="38100" dist="38100" dir="2700000" algn="tl">
                    <a:srgbClr val="000000"/>
                  </a:outerShdw>
                </a:effectLst>
                <a:latin typeface="Arial" charset="0"/>
              </a:rPr>
              <a:t>přeložka linky VN</a:t>
            </a:r>
          </a:p>
        </p:txBody>
      </p:sp>
      <p:sp>
        <p:nvSpPr>
          <p:cNvPr id="23" name="Text Box 13"/>
          <p:cNvSpPr txBox="1">
            <a:spLocks noChangeArrowheads="1"/>
          </p:cNvSpPr>
          <p:nvPr/>
        </p:nvSpPr>
        <p:spPr bwMode="auto">
          <a:xfrm>
            <a:off x="3982831" y="1226369"/>
            <a:ext cx="26255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altLang="cs-CZ" sz="1800" b="0" i="0" dirty="0">
                <a:solidFill>
                  <a:srgbClr val="FF0000"/>
                </a:solidFill>
                <a:effectLst>
                  <a:outerShdw blurRad="38100" dist="38100" dir="2700000" algn="tl">
                    <a:srgbClr val="000000"/>
                  </a:outerShdw>
                </a:effectLst>
                <a:latin typeface="Arial" charset="0"/>
              </a:rPr>
              <a:t>břehová linie a pláže</a:t>
            </a:r>
          </a:p>
        </p:txBody>
      </p:sp>
      <p:sp>
        <p:nvSpPr>
          <p:cNvPr id="24" name="Text Box 14"/>
          <p:cNvSpPr txBox="1">
            <a:spLocks noChangeArrowheads="1"/>
          </p:cNvSpPr>
          <p:nvPr/>
        </p:nvSpPr>
        <p:spPr bwMode="auto">
          <a:xfrm>
            <a:off x="4927555" y="3233009"/>
            <a:ext cx="15851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cs-CZ" altLang="cs-CZ" sz="1800" b="0" i="0" dirty="0">
                <a:solidFill>
                  <a:srgbClr val="FF0000"/>
                </a:solidFill>
                <a:effectLst>
                  <a:outerShdw blurRad="38100" dist="38100" dir="2700000" algn="tl">
                    <a:srgbClr val="000000"/>
                  </a:outerShdw>
                </a:effectLst>
                <a:latin typeface="Arial" charset="0"/>
              </a:rPr>
              <a:t>cyklostezky</a:t>
            </a:r>
          </a:p>
          <a:p>
            <a:pPr algn="ctr"/>
            <a:r>
              <a:rPr lang="cs-CZ" altLang="cs-CZ" sz="1800" b="0" i="0" dirty="0">
                <a:solidFill>
                  <a:srgbClr val="FF0000"/>
                </a:solidFill>
                <a:effectLst>
                  <a:outerShdw blurRad="38100" dist="38100" dir="2700000" algn="tl">
                    <a:srgbClr val="000000"/>
                  </a:outerShdw>
                </a:effectLst>
                <a:latin typeface="Arial" charset="0"/>
              </a:rPr>
              <a:t>in-line dráha</a:t>
            </a:r>
          </a:p>
        </p:txBody>
      </p:sp>
      <p:sp>
        <p:nvSpPr>
          <p:cNvPr id="25" name="Text Box 15"/>
          <p:cNvSpPr txBox="1">
            <a:spLocks noChangeArrowheads="1"/>
          </p:cNvSpPr>
          <p:nvPr/>
        </p:nvSpPr>
        <p:spPr bwMode="auto">
          <a:xfrm>
            <a:off x="2828993" y="1578569"/>
            <a:ext cx="181501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cs-CZ" altLang="cs-CZ" sz="1800" b="0" i="0" dirty="0">
                <a:solidFill>
                  <a:srgbClr val="FF0000"/>
                </a:solidFill>
                <a:effectLst>
                  <a:outerShdw blurRad="38100" dist="38100" dir="2700000" algn="tl">
                    <a:srgbClr val="000000"/>
                  </a:outerShdw>
                </a:effectLst>
                <a:latin typeface="Arial" charset="0"/>
              </a:rPr>
              <a:t>komunikační napojení</a:t>
            </a:r>
          </a:p>
          <a:p>
            <a:pPr algn="ctr"/>
            <a:r>
              <a:rPr lang="cs-CZ" altLang="cs-CZ" sz="1800" b="0" i="0" dirty="0">
                <a:solidFill>
                  <a:srgbClr val="FF0000"/>
                </a:solidFill>
                <a:effectLst>
                  <a:outerShdw blurRad="38100" dist="38100" dir="2700000" algn="tl">
                    <a:srgbClr val="000000"/>
                  </a:outerShdw>
                </a:effectLst>
                <a:latin typeface="Arial" charset="0"/>
              </a:rPr>
              <a:t>parkoviště</a:t>
            </a:r>
          </a:p>
        </p:txBody>
      </p:sp>
      <p:sp>
        <p:nvSpPr>
          <p:cNvPr id="26" name="Text Box 16"/>
          <p:cNvSpPr txBox="1">
            <a:spLocks noChangeArrowheads="1"/>
          </p:cNvSpPr>
          <p:nvPr/>
        </p:nvSpPr>
        <p:spPr bwMode="auto">
          <a:xfrm>
            <a:off x="7485780" y="3371509"/>
            <a:ext cx="11252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cs-CZ" altLang="cs-CZ" sz="1800" b="0" i="0" dirty="0" err="1">
                <a:solidFill>
                  <a:srgbClr val="FF0000"/>
                </a:solidFill>
                <a:effectLst>
                  <a:outerShdw blurRad="38100" dist="38100" dir="2700000" algn="tl">
                    <a:srgbClr val="000000"/>
                  </a:outerShdw>
                </a:effectLst>
                <a:latin typeface="Arial" charset="0"/>
              </a:rPr>
              <a:t>inž</a:t>
            </a:r>
            <a:r>
              <a:rPr lang="cs-CZ" altLang="cs-CZ" sz="1800" b="0" i="0" dirty="0">
                <a:solidFill>
                  <a:srgbClr val="FF0000"/>
                </a:solidFill>
                <a:effectLst>
                  <a:outerShdw blurRad="38100" dist="38100" dir="2700000" algn="tl">
                    <a:srgbClr val="000000"/>
                  </a:outerShdw>
                </a:effectLst>
                <a:latin typeface="Arial" charset="0"/>
              </a:rPr>
              <a:t>. sítě</a:t>
            </a:r>
          </a:p>
        </p:txBody>
      </p:sp>
      <p:sp>
        <p:nvSpPr>
          <p:cNvPr id="27" name="Text Box 17"/>
          <p:cNvSpPr txBox="1">
            <a:spLocks noChangeArrowheads="1"/>
          </p:cNvSpPr>
          <p:nvPr/>
        </p:nvSpPr>
        <p:spPr bwMode="auto">
          <a:xfrm>
            <a:off x="7485780" y="764704"/>
            <a:ext cx="147021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cs-CZ" altLang="cs-CZ" sz="1800" b="0" i="0" dirty="0">
                <a:solidFill>
                  <a:srgbClr val="FF0000"/>
                </a:solidFill>
                <a:effectLst>
                  <a:outerShdw blurRad="38100" dist="38100" dir="2700000" algn="tl">
                    <a:srgbClr val="000000"/>
                  </a:outerShdw>
                </a:effectLst>
                <a:latin typeface="Arial" charset="0"/>
              </a:rPr>
              <a:t>sportoviště</a:t>
            </a:r>
          </a:p>
          <a:p>
            <a:pPr algn="ctr"/>
            <a:r>
              <a:rPr lang="cs-CZ" altLang="cs-CZ" sz="1800" b="0" i="0" dirty="0">
                <a:solidFill>
                  <a:srgbClr val="FF0000"/>
                </a:solidFill>
                <a:effectLst>
                  <a:outerShdw blurRad="38100" dist="38100" dir="2700000" algn="tl">
                    <a:srgbClr val="000000"/>
                  </a:outerShdw>
                </a:effectLst>
                <a:latin typeface="Arial" charset="0"/>
              </a:rPr>
              <a:t>technické zázemí</a:t>
            </a:r>
          </a:p>
        </p:txBody>
      </p:sp>
    </p:spTree>
    <p:extLst>
      <p:ext uri="{BB962C8B-B14F-4D97-AF65-F5344CB8AC3E}">
        <p14:creationId xmlns:p14="http://schemas.microsoft.com/office/powerpoint/2010/main" val="3183784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2000"/>
                                        <p:tgtEl>
                                          <p:spTgt spid="16"/>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4500"/>
                            </p:stCondLst>
                            <p:childTnLst>
                              <p:par>
                                <p:cTn id="17" presetID="22" presetClass="entr" presetSubtype="8"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2000"/>
                                        <p:tgtEl>
                                          <p:spTgt spid="17"/>
                                        </p:tgtEl>
                                      </p:cBhvr>
                                    </p:animEffect>
                                  </p:childTnLst>
                                </p:cTn>
                              </p:par>
                            </p:childTnLst>
                          </p:cTn>
                        </p:par>
                        <p:par>
                          <p:cTn id="20" fill="hold">
                            <p:stCondLst>
                              <p:cond delay="6500"/>
                            </p:stCondLst>
                            <p:childTnLst>
                              <p:par>
                                <p:cTn id="21" presetID="22" presetClass="entr" presetSubtype="8"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7000"/>
                            </p:stCondLst>
                            <p:childTnLst>
                              <p:par>
                                <p:cTn id="25" presetID="22" presetClass="entr" presetSubtype="8"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2000"/>
                                        <p:tgtEl>
                                          <p:spTgt spid="18"/>
                                        </p:tgtEl>
                                      </p:cBhvr>
                                    </p:animEffect>
                                  </p:childTnLst>
                                </p:cTn>
                              </p:par>
                            </p:childTnLst>
                          </p:cTn>
                        </p:par>
                        <p:par>
                          <p:cTn id="28" fill="hold">
                            <p:stCondLst>
                              <p:cond delay="9000"/>
                            </p:stCondLst>
                            <p:childTnLst>
                              <p:par>
                                <p:cTn id="29" presetID="22" presetClass="entr" presetSubtype="8"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par>
                          <p:cTn id="32" fill="hold">
                            <p:stCondLst>
                              <p:cond delay="9500"/>
                            </p:stCondLst>
                            <p:childTnLst>
                              <p:par>
                                <p:cTn id="33" presetID="4" presetClass="entr" presetSubtype="32"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ox(out)">
                                      <p:cBhvr>
                                        <p:cTn id="35" dur="2000"/>
                                        <p:tgtEl>
                                          <p:spTgt spid="12"/>
                                        </p:tgtEl>
                                      </p:cBhvr>
                                    </p:animEffect>
                                  </p:childTnLst>
                                </p:cTn>
                              </p:par>
                            </p:childTnLst>
                          </p:cTn>
                        </p:par>
                        <p:par>
                          <p:cTn id="36" fill="hold">
                            <p:stCondLst>
                              <p:cond delay="11500"/>
                            </p:stCondLst>
                            <p:childTnLst>
                              <p:par>
                                <p:cTn id="37" presetID="10" presetClass="exit" presetSubtype="0" fill="hold" nodeType="afterEffect">
                                  <p:stCondLst>
                                    <p:cond delay="0"/>
                                  </p:stCondLst>
                                  <p:childTnLst>
                                    <p:animEffect transition="out" filter="fade">
                                      <p:cBhvr>
                                        <p:cTn id="38" dur="2000"/>
                                        <p:tgtEl>
                                          <p:spTgt spid="12"/>
                                        </p:tgtEl>
                                      </p:cBhvr>
                                    </p:animEffect>
                                    <p:set>
                                      <p:cBhvr>
                                        <p:cTn id="39" dur="1" fill="hold">
                                          <p:stCondLst>
                                            <p:cond delay="1999"/>
                                          </p:stCondLst>
                                        </p:cTn>
                                        <p:tgtEl>
                                          <p:spTgt spid="12"/>
                                        </p:tgtEl>
                                        <p:attrNameLst>
                                          <p:attrName>style.visibility</p:attrName>
                                        </p:attrNameLst>
                                      </p:cBhvr>
                                      <p:to>
                                        <p:strVal val="hidden"/>
                                      </p:to>
                                    </p:set>
                                  </p:childTnLst>
                                </p:cTn>
                              </p:par>
                            </p:childTnLst>
                          </p:cTn>
                        </p:par>
                        <p:par>
                          <p:cTn id="40" fill="hold">
                            <p:stCondLst>
                              <p:cond delay="13500"/>
                            </p:stCondLst>
                            <p:childTnLst>
                              <p:par>
                                <p:cTn id="41" presetID="22" presetClass="entr" presetSubtype="8"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2000"/>
                                        <p:tgtEl>
                                          <p:spTgt spid="19"/>
                                        </p:tgtEl>
                                      </p:cBhvr>
                                    </p:animEffect>
                                  </p:childTnLst>
                                </p:cTn>
                              </p:par>
                            </p:childTnLst>
                          </p:cTn>
                        </p:par>
                        <p:par>
                          <p:cTn id="44" fill="hold">
                            <p:stCondLst>
                              <p:cond delay="15500"/>
                            </p:stCondLst>
                            <p:childTnLst>
                              <p:par>
                                <p:cTn id="45" presetID="22" presetClass="entr" presetSubtype="8"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childTnLst>
                          </p:cTn>
                        </p:par>
                        <p:par>
                          <p:cTn id="48" fill="hold">
                            <p:stCondLst>
                              <p:cond delay="16000"/>
                            </p:stCondLst>
                            <p:childTnLst>
                              <p:par>
                                <p:cTn id="49" presetID="2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2000"/>
                                        <p:tgtEl>
                                          <p:spTgt spid="20"/>
                                        </p:tgtEl>
                                      </p:cBhvr>
                                    </p:animEffect>
                                  </p:childTnLst>
                                </p:cTn>
                              </p:par>
                            </p:childTnLst>
                          </p:cTn>
                        </p:par>
                        <p:par>
                          <p:cTn id="52" fill="hold">
                            <p:stCondLst>
                              <p:cond delay="18000"/>
                            </p:stCondLst>
                            <p:childTnLst>
                              <p:par>
                                <p:cTn id="53" presetID="22" presetClass="entr" presetSubtype="8"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left)">
                                      <p:cBhvr>
                                        <p:cTn id="55" dur="500"/>
                                        <p:tgtEl>
                                          <p:spTgt spid="26"/>
                                        </p:tgtEl>
                                      </p:cBhvr>
                                    </p:animEffect>
                                  </p:childTnLst>
                                </p:cTn>
                              </p:par>
                            </p:childTnLst>
                          </p:cTn>
                        </p:par>
                        <p:par>
                          <p:cTn id="56" fill="hold">
                            <p:stCondLst>
                              <p:cond delay="18500"/>
                            </p:stCondLst>
                            <p:childTnLst>
                              <p:par>
                                <p:cTn id="57" presetID="22" presetClass="entr" presetSubtype="8" fill="hold"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left)">
                                      <p:cBhvr>
                                        <p:cTn id="59" dur="2000"/>
                                        <p:tgtEl>
                                          <p:spTgt spid="21"/>
                                        </p:tgtEl>
                                      </p:cBhvr>
                                    </p:animEffect>
                                  </p:childTnLst>
                                </p:cTn>
                              </p:par>
                            </p:childTnLst>
                          </p:cTn>
                        </p:par>
                        <p:par>
                          <p:cTn id="60" fill="hold">
                            <p:stCondLst>
                              <p:cond delay="20500"/>
                            </p:stCondLst>
                            <p:childTnLst>
                              <p:par>
                                <p:cTn id="61" presetID="22" presetClass="entr" presetSubtype="8" fill="hold" grpId="0"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left)">
                                      <p:cBhvr>
                                        <p:cTn id="6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00375" y="5378152"/>
            <a:ext cx="5867400" cy="1219200"/>
          </a:xfrm>
        </p:spPr>
        <p:txBody>
          <a:bodyPr>
            <a:normAutofit/>
          </a:bodyPr>
          <a:lstStyle/>
          <a:p>
            <a:r>
              <a:rPr lang="cs-CZ" dirty="0" smtClean="0"/>
              <a:t/>
            </a:r>
            <a:br>
              <a:rPr lang="cs-CZ" dirty="0" smtClean="0"/>
            </a:br>
            <a:r>
              <a:rPr lang="cs-CZ" dirty="0" smtClean="0"/>
              <a:t>Jezero Matylda</a:t>
            </a:r>
            <a:endParaRPr lang="cs-CZ" dirty="0"/>
          </a:p>
        </p:txBody>
      </p:sp>
      <p:sp>
        <p:nvSpPr>
          <p:cNvPr id="3" name="Podnadpis 2"/>
          <p:cNvSpPr>
            <a:spLocks noGrp="1"/>
          </p:cNvSpPr>
          <p:nvPr>
            <p:ph type="body" sz="half" idx="2"/>
          </p:nvPr>
        </p:nvSpPr>
        <p:spPr/>
        <p:txBody>
          <a:bodyPr>
            <a:normAutofit/>
          </a:bodyPr>
          <a:lstStyle/>
          <a:p>
            <a:r>
              <a:rPr lang="cs-CZ" sz="2000" b="1" dirty="0" smtClean="0"/>
              <a:t>Revitalizace</a:t>
            </a:r>
          </a:p>
          <a:p>
            <a:pPr marL="108000" indent="-108000">
              <a:buClr>
                <a:schemeClr val="bg1"/>
              </a:buClr>
              <a:buSzPct val="100000"/>
              <a:buFont typeface="Arial" panose="020B0604020202020204" pitchFamily="34" charset="0"/>
              <a:buChar char="•"/>
            </a:pPr>
            <a:r>
              <a:rPr lang="cs-CZ" sz="1500" dirty="0" smtClean="0"/>
              <a:t>Přeložka linky VN</a:t>
            </a:r>
          </a:p>
          <a:p>
            <a:pPr marL="108000" indent="-108000">
              <a:buClr>
                <a:schemeClr val="bg1"/>
              </a:buClr>
              <a:buSzPct val="100000"/>
              <a:buFont typeface="Arial" panose="020B0604020202020204" pitchFamily="34" charset="0"/>
              <a:buChar char="•"/>
            </a:pPr>
            <a:r>
              <a:rPr lang="cs-CZ" sz="1500" dirty="0" smtClean="0"/>
              <a:t>In-line dráha</a:t>
            </a:r>
          </a:p>
          <a:p>
            <a:pPr marL="108000" indent="-108000">
              <a:buClr>
                <a:schemeClr val="bg1"/>
              </a:buClr>
              <a:buSzPct val="100000"/>
              <a:buFont typeface="Arial" panose="020B0604020202020204" pitchFamily="34" charset="0"/>
              <a:buChar char="•"/>
            </a:pPr>
            <a:r>
              <a:rPr lang="cs-CZ" sz="1500" dirty="0" smtClean="0"/>
              <a:t>Cyklostezky</a:t>
            </a:r>
          </a:p>
          <a:p>
            <a:pPr marL="108000" indent="-108000">
              <a:buClr>
                <a:schemeClr val="bg1"/>
              </a:buClr>
              <a:buSzPct val="100000"/>
              <a:buFont typeface="Arial" panose="020B0604020202020204" pitchFamily="34" charset="0"/>
              <a:buChar char="•"/>
            </a:pPr>
            <a:endParaRPr lang="cs-CZ" sz="1500" dirty="0"/>
          </a:p>
        </p:txBody>
      </p:sp>
      <p:pic>
        <p:nvPicPr>
          <p:cNvPr id="28" name="Picture 4" descr="P1010268u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620688"/>
            <a:ext cx="4487863" cy="3365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6" descr="100_358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7863" y="620737"/>
            <a:ext cx="4487862" cy="3365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 name="Picture 5" descr="P1010269u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5816" y="2303487"/>
            <a:ext cx="4487863" cy="3365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1" name="Picture 7" descr="P1010281u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77179" y="2303438"/>
            <a:ext cx="4487862" cy="3365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722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100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0" fill="hold"/>
                                        <p:tgtEl>
                                          <p:spTgt spid="28"/>
                                        </p:tgtEl>
                                        <p:attrNameLst>
                                          <p:attrName>ppt_w</p:attrName>
                                        </p:attrNameLst>
                                      </p:cBhvr>
                                      <p:tavLst>
                                        <p:tav tm="0">
                                          <p:val>
                                            <p:fltVal val="0"/>
                                          </p:val>
                                        </p:tav>
                                        <p:tav tm="100000">
                                          <p:val>
                                            <p:strVal val="#ppt_w"/>
                                          </p:val>
                                        </p:tav>
                                      </p:tavLst>
                                    </p:anim>
                                    <p:anim calcmode="lin" valueType="num">
                                      <p:cBhvr>
                                        <p:cTn id="8" dur="2000" fill="hold"/>
                                        <p:tgtEl>
                                          <p:spTgt spid="28"/>
                                        </p:tgtEl>
                                        <p:attrNameLst>
                                          <p:attrName>ppt_h</p:attrName>
                                        </p:attrNameLst>
                                      </p:cBhvr>
                                      <p:tavLst>
                                        <p:tav tm="0">
                                          <p:val>
                                            <p:fltVal val="0"/>
                                          </p:val>
                                        </p:tav>
                                        <p:tav tm="100000">
                                          <p:val>
                                            <p:strVal val="#ppt_h"/>
                                          </p:val>
                                        </p:tav>
                                      </p:tavLst>
                                    </p:anim>
                                    <p:animEffect transition="in" filter="fade">
                                      <p:cBhvr>
                                        <p:cTn id="9" dur="2000"/>
                                        <p:tgtEl>
                                          <p:spTgt spid="28"/>
                                        </p:tgtEl>
                                      </p:cBhvr>
                                    </p:animEffect>
                                  </p:childTnLst>
                                </p:cTn>
                              </p:par>
                            </p:childTnLst>
                          </p:cTn>
                        </p:par>
                        <p:par>
                          <p:cTn id="10" fill="hold">
                            <p:stCondLst>
                              <p:cond delay="3000"/>
                            </p:stCondLst>
                            <p:childTnLst>
                              <p:par>
                                <p:cTn id="11" presetID="53" presetClass="entr" presetSubtype="0" fill="hold" nodeType="afterEffect">
                                  <p:stCondLst>
                                    <p:cond delay="3000"/>
                                  </p:stCondLst>
                                  <p:childTnLst>
                                    <p:set>
                                      <p:cBhvr>
                                        <p:cTn id="12" dur="1" fill="hold">
                                          <p:stCondLst>
                                            <p:cond delay="0"/>
                                          </p:stCondLst>
                                        </p:cTn>
                                        <p:tgtEl>
                                          <p:spTgt spid="30"/>
                                        </p:tgtEl>
                                        <p:attrNameLst>
                                          <p:attrName>style.visibility</p:attrName>
                                        </p:attrNameLst>
                                      </p:cBhvr>
                                      <p:to>
                                        <p:strVal val="visible"/>
                                      </p:to>
                                    </p:set>
                                    <p:anim calcmode="lin" valueType="num">
                                      <p:cBhvr>
                                        <p:cTn id="13" dur="2000" fill="hold"/>
                                        <p:tgtEl>
                                          <p:spTgt spid="30"/>
                                        </p:tgtEl>
                                        <p:attrNameLst>
                                          <p:attrName>ppt_w</p:attrName>
                                        </p:attrNameLst>
                                      </p:cBhvr>
                                      <p:tavLst>
                                        <p:tav tm="0">
                                          <p:val>
                                            <p:fltVal val="0"/>
                                          </p:val>
                                        </p:tav>
                                        <p:tav tm="100000">
                                          <p:val>
                                            <p:strVal val="#ppt_w"/>
                                          </p:val>
                                        </p:tav>
                                      </p:tavLst>
                                    </p:anim>
                                    <p:anim calcmode="lin" valueType="num">
                                      <p:cBhvr>
                                        <p:cTn id="14" dur="2000" fill="hold"/>
                                        <p:tgtEl>
                                          <p:spTgt spid="30"/>
                                        </p:tgtEl>
                                        <p:attrNameLst>
                                          <p:attrName>ppt_h</p:attrName>
                                        </p:attrNameLst>
                                      </p:cBhvr>
                                      <p:tavLst>
                                        <p:tav tm="0">
                                          <p:val>
                                            <p:fltVal val="0"/>
                                          </p:val>
                                        </p:tav>
                                        <p:tav tm="100000">
                                          <p:val>
                                            <p:strVal val="#ppt_h"/>
                                          </p:val>
                                        </p:tav>
                                      </p:tavLst>
                                    </p:anim>
                                    <p:animEffect transition="in" filter="fade">
                                      <p:cBhvr>
                                        <p:cTn id="15" dur="2000"/>
                                        <p:tgtEl>
                                          <p:spTgt spid="30"/>
                                        </p:tgtEl>
                                      </p:cBhvr>
                                    </p:animEffect>
                                  </p:childTnLst>
                                </p:cTn>
                              </p:par>
                            </p:childTnLst>
                          </p:cTn>
                        </p:par>
                        <p:par>
                          <p:cTn id="16" fill="hold">
                            <p:stCondLst>
                              <p:cond delay="8000"/>
                            </p:stCondLst>
                            <p:childTnLst>
                              <p:par>
                                <p:cTn id="17" presetID="53" presetClass="entr" presetSubtype="0" fill="hold" nodeType="afterEffect">
                                  <p:stCondLst>
                                    <p:cond delay="3000"/>
                                  </p:stCondLst>
                                  <p:childTnLst>
                                    <p:set>
                                      <p:cBhvr>
                                        <p:cTn id="18" dur="1" fill="hold">
                                          <p:stCondLst>
                                            <p:cond delay="0"/>
                                          </p:stCondLst>
                                        </p:cTn>
                                        <p:tgtEl>
                                          <p:spTgt spid="29"/>
                                        </p:tgtEl>
                                        <p:attrNameLst>
                                          <p:attrName>style.visibility</p:attrName>
                                        </p:attrNameLst>
                                      </p:cBhvr>
                                      <p:to>
                                        <p:strVal val="visible"/>
                                      </p:to>
                                    </p:set>
                                    <p:anim calcmode="lin" valueType="num">
                                      <p:cBhvr>
                                        <p:cTn id="19" dur="2000" fill="hold"/>
                                        <p:tgtEl>
                                          <p:spTgt spid="29"/>
                                        </p:tgtEl>
                                        <p:attrNameLst>
                                          <p:attrName>ppt_w</p:attrName>
                                        </p:attrNameLst>
                                      </p:cBhvr>
                                      <p:tavLst>
                                        <p:tav tm="0">
                                          <p:val>
                                            <p:fltVal val="0"/>
                                          </p:val>
                                        </p:tav>
                                        <p:tav tm="100000">
                                          <p:val>
                                            <p:strVal val="#ppt_w"/>
                                          </p:val>
                                        </p:tav>
                                      </p:tavLst>
                                    </p:anim>
                                    <p:anim calcmode="lin" valueType="num">
                                      <p:cBhvr>
                                        <p:cTn id="20" dur="2000" fill="hold"/>
                                        <p:tgtEl>
                                          <p:spTgt spid="29"/>
                                        </p:tgtEl>
                                        <p:attrNameLst>
                                          <p:attrName>ppt_h</p:attrName>
                                        </p:attrNameLst>
                                      </p:cBhvr>
                                      <p:tavLst>
                                        <p:tav tm="0">
                                          <p:val>
                                            <p:fltVal val="0"/>
                                          </p:val>
                                        </p:tav>
                                        <p:tav tm="100000">
                                          <p:val>
                                            <p:strVal val="#ppt_h"/>
                                          </p:val>
                                        </p:tav>
                                      </p:tavLst>
                                    </p:anim>
                                    <p:animEffect transition="in" filter="fade">
                                      <p:cBhvr>
                                        <p:cTn id="21" dur="2000"/>
                                        <p:tgtEl>
                                          <p:spTgt spid="29"/>
                                        </p:tgtEl>
                                      </p:cBhvr>
                                    </p:animEffect>
                                  </p:childTnLst>
                                </p:cTn>
                              </p:par>
                            </p:childTnLst>
                          </p:cTn>
                        </p:par>
                        <p:par>
                          <p:cTn id="22" fill="hold">
                            <p:stCondLst>
                              <p:cond delay="13000"/>
                            </p:stCondLst>
                            <p:childTnLst>
                              <p:par>
                                <p:cTn id="23" presetID="53" presetClass="entr" presetSubtype="0" fill="hold" nodeType="afterEffect">
                                  <p:stCondLst>
                                    <p:cond delay="3000"/>
                                  </p:stCondLst>
                                  <p:childTnLst>
                                    <p:set>
                                      <p:cBhvr>
                                        <p:cTn id="24" dur="1" fill="hold">
                                          <p:stCondLst>
                                            <p:cond delay="0"/>
                                          </p:stCondLst>
                                        </p:cTn>
                                        <p:tgtEl>
                                          <p:spTgt spid="31"/>
                                        </p:tgtEl>
                                        <p:attrNameLst>
                                          <p:attrName>style.visibility</p:attrName>
                                        </p:attrNameLst>
                                      </p:cBhvr>
                                      <p:to>
                                        <p:strVal val="visible"/>
                                      </p:to>
                                    </p:set>
                                    <p:anim calcmode="lin" valueType="num">
                                      <p:cBhvr>
                                        <p:cTn id="25" dur="2000" fill="hold"/>
                                        <p:tgtEl>
                                          <p:spTgt spid="31"/>
                                        </p:tgtEl>
                                        <p:attrNameLst>
                                          <p:attrName>ppt_w</p:attrName>
                                        </p:attrNameLst>
                                      </p:cBhvr>
                                      <p:tavLst>
                                        <p:tav tm="0">
                                          <p:val>
                                            <p:fltVal val="0"/>
                                          </p:val>
                                        </p:tav>
                                        <p:tav tm="100000">
                                          <p:val>
                                            <p:strVal val="#ppt_w"/>
                                          </p:val>
                                        </p:tav>
                                      </p:tavLst>
                                    </p:anim>
                                    <p:anim calcmode="lin" valueType="num">
                                      <p:cBhvr>
                                        <p:cTn id="26" dur="2000" fill="hold"/>
                                        <p:tgtEl>
                                          <p:spTgt spid="31"/>
                                        </p:tgtEl>
                                        <p:attrNameLst>
                                          <p:attrName>ppt_h</p:attrName>
                                        </p:attrNameLst>
                                      </p:cBhvr>
                                      <p:tavLst>
                                        <p:tav tm="0">
                                          <p:val>
                                            <p:fltVal val="0"/>
                                          </p:val>
                                        </p:tav>
                                        <p:tav tm="100000">
                                          <p:val>
                                            <p:strVal val="#ppt_h"/>
                                          </p:val>
                                        </p:tav>
                                      </p:tavLst>
                                    </p:anim>
                                    <p:animEffect transition="in" filter="fade">
                                      <p:cBhvr>
                                        <p:cTn id="27"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Stav čerpání podle subjektů</a:t>
            </a:r>
            <a:endParaRPr lang="cs-CZ" dirty="0"/>
          </a:p>
        </p:txBody>
      </p:sp>
      <p:graphicFrame>
        <p:nvGraphicFramePr>
          <p:cNvPr id="4" name="Graf 3"/>
          <p:cNvGraphicFramePr/>
          <p:nvPr>
            <p:extLst>
              <p:ext uri="{D42A27DB-BD31-4B8C-83A1-F6EECF244321}">
                <p14:modId xmlns:p14="http://schemas.microsoft.com/office/powerpoint/2010/main" val="1123700775"/>
              </p:ext>
            </p:extLst>
          </p:nvPr>
        </p:nvGraphicFramePr>
        <p:xfrm>
          <a:off x="323528" y="1412776"/>
          <a:ext cx="8568952" cy="505633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 calcmode="lin" valueType="num">
                                      <p:cBhvr additive="base">
                                        <p:cTn id="7" dur="500" fill="hold"/>
                                        <p:tgtEl>
                                          <p:spTgt spid="4">
                                            <p:graphicEl>
                                              <a:chart seriesIdx="-3" categoryIdx="-3" bldStep="gridLegend"/>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graphicEl>
                                              <a:chart seriesIdx="-3" categoryIdx="-3" bldStep="gridLegend"/>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graphicEl>
                                              <a:chart seriesIdx="0" categoryIdx="-4" bldStep="series"/>
                                            </p:graphicEl>
                                          </p:spTgt>
                                        </p:tgtEl>
                                        <p:attrNameLst>
                                          <p:attrName>style.visibility</p:attrName>
                                        </p:attrNameLst>
                                      </p:cBhvr>
                                      <p:to>
                                        <p:strVal val="visible"/>
                                      </p:to>
                                    </p:set>
                                    <p:anim calcmode="lin" valueType="num">
                                      <p:cBhvr additive="base">
                                        <p:cTn id="13" dur="500" fill="hold"/>
                                        <p:tgtEl>
                                          <p:spTgt spid="4">
                                            <p:graphicEl>
                                              <a:chart seriesIdx="0" categoryIdx="-4" bldStep="series"/>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graphicEl>
                                              <a:chart seriesIdx="0" categoryIdx="-4" bldStep="series"/>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graphicEl>
                                              <a:chart seriesIdx="1" categoryIdx="-4" bldStep="series"/>
                                            </p:graphicEl>
                                          </p:spTgt>
                                        </p:tgtEl>
                                        <p:attrNameLst>
                                          <p:attrName>style.visibility</p:attrName>
                                        </p:attrNameLst>
                                      </p:cBhvr>
                                      <p:to>
                                        <p:strVal val="visible"/>
                                      </p:to>
                                    </p:set>
                                    <p:anim calcmode="lin" valueType="num">
                                      <p:cBhvr additive="base">
                                        <p:cTn id="19" dur="500" fill="hold"/>
                                        <p:tgtEl>
                                          <p:spTgt spid="4">
                                            <p:graphicEl>
                                              <a:chart seriesIdx="1" categoryIdx="-4" bldStep="series"/>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graphicEl>
                                              <a:chart seriesIdx="1" categoryIdx="-4" bldStep="series"/>
                                            </p:graphic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
                                            <p:graphicEl>
                                              <a:chart seriesIdx="2" categoryIdx="-4" bldStep="series"/>
                                            </p:graphicEl>
                                          </p:spTgt>
                                        </p:tgtEl>
                                        <p:attrNameLst>
                                          <p:attrName>style.visibility</p:attrName>
                                        </p:attrNameLst>
                                      </p:cBhvr>
                                      <p:to>
                                        <p:strVal val="visible"/>
                                      </p:to>
                                    </p:set>
                                    <p:anim calcmode="lin" valueType="num">
                                      <p:cBhvr additive="base">
                                        <p:cTn id="25" dur="500" fill="hold"/>
                                        <p:tgtEl>
                                          <p:spTgt spid="4">
                                            <p:graphicEl>
                                              <a:chart seriesIdx="2" categoryIdx="-4" bldStep="series"/>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graphicEl>
                                              <a:chart seriesIdx="2" categoryIdx="-4" bldStep="series"/>
                                            </p:graphic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
                                            <p:graphicEl>
                                              <a:chart seriesIdx="3" categoryIdx="-4" bldStep="series"/>
                                            </p:graphicEl>
                                          </p:spTgt>
                                        </p:tgtEl>
                                        <p:attrNameLst>
                                          <p:attrName>style.visibility</p:attrName>
                                        </p:attrNameLst>
                                      </p:cBhvr>
                                      <p:to>
                                        <p:strVal val="visible"/>
                                      </p:to>
                                    </p:set>
                                    <p:anim calcmode="lin" valueType="num">
                                      <p:cBhvr additive="base">
                                        <p:cTn id="31" dur="500" fill="hold"/>
                                        <p:tgtEl>
                                          <p:spTgt spid="4">
                                            <p:graphicEl>
                                              <a:chart seriesIdx="3" categoryIdx="-4" bldStep="series"/>
                                            </p:graphic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graphicEl>
                                              <a:chart seriesIdx="3" categoryIdx="-4" bldStep="series"/>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Potřeby dle 2. aktualizace Koncepce </a:t>
            </a:r>
            <a:endParaRPr lang="cs-CZ" dirty="0"/>
          </a:p>
        </p:txBody>
      </p:sp>
      <p:graphicFrame>
        <p:nvGraphicFramePr>
          <p:cNvPr id="3" name="Graf 2"/>
          <p:cNvGraphicFramePr/>
          <p:nvPr>
            <p:extLst>
              <p:ext uri="{D42A27DB-BD31-4B8C-83A1-F6EECF244321}">
                <p14:modId xmlns:p14="http://schemas.microsoft.com/office/powerpoint/2010/main" val="2997809255"/>
              </p:ext>
            </p:extLst>
          </p:nvPr>
        </p:nvGraphicFramePr>
        <p:xfrm>
          <a:off x="323528" y="1397000"/>
          <a:ext cx="8568952" cy="4840312"/>
        </p:xfrm>
        <a:graphic>
          <a:graphicData uri="http://schemas.openxmlformats.org/drawingml/2006/chart">
            <c:chart xmlns:c="http://schemas.openxmlformats.org/drawingml/2006/chart" xmlns:r="http://schemas.openxmlformats.org/officeDocument/2006/relationships" r:id="rId3"/>
          </a:graphicData>
        </a:graphic>
      </p:graphicFrame>
      <p:sp>
        <p:nvSpPr>
          <p:cNvPr id="7" name="Čárový popisek 2 6"/>
          <p:cNvSpPr/>
          <p:nvPr/>
        </p:nvSpPr>
        <p:spPr>
          <a:xfrm>
            <a:off x="4067944" y="5301208"/>
            <a:ext cx="4752528" cy="360040"/>
          </a:xfrm>
          <a:prstGeom prst="borderCallout2">
            <a:avLst>
              <a:gd name="adj1" fmla="val 51386"/>
              <a:gd name="adj2" fmla="val 48"/>
              <a:gd name="adj3" fmla="val 51387"/>
              <a:gd name="adj4" fmla="val -6863"/>
              <a:gd name="adj5" fmla="val -95188"/>
              <a:gd name="adj6" fmla="val -8077"/>
            </a:avLst>
          </a:prstGeom>
          <a:solidFill>
            <a:srgbClr val="92D050"/>
          </a:solidFill>
          <a:ln w="19050" cmpd="sng">
            <a:solidFill>
              <a:schemeClr val="tx1"/>
            </a:solidFill>
            <a:prstDash val="solid"/>
            <a:headEnd type="none"/>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usnesení vlády č. 734/2013</a:t>
            </a:r>
            <a:endParaRPr lang="cs-CZ" dirty="0">
              <a:solidFill>
                <a:schemeClr val="tx1"/>
              </a:solidFill>
            </a:endParaRPr>
          </a:p>
        </p:txBody>
      </p:sp>
    </p:spTree>
    <p:extLst>
      <p:ext uri="{BB962C8B-B14F-4D97-AF65-F5344CB8AC3E}">
        <p14:creationId xmlns:p14="http://schemas.microsoft.com/office/powerpoint/2010/main" val="1523242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 calcmode="lin" valueType="num">
                                      <p:cBhvr additive="base">
                                        <p:cTn id="7" dur="500" fill="hold"/>
                                        <p:tgtEl>
                                          <p:spTgt spid="3">
                                            <p:graphicEl>
                                              <a:chart seriesIdx="-3" categoryIdx="-3" bldStep="gridLegend"/>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graphicEl>
                                              <a:chart seriesIdx="-3" categoryIdx="-3" bldStep="gridLegend"/>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graphicEl>
                                              <a:chart seriesIdx="0" categoryIdx="-4" bldStep="series"/>
                                            </p:graphicEl>
                                          </p:spTgt>
                                        </p:tgtEl>
                                        <p:attrNameLst>
                                          <p:attrName>style.visibility</p:attrName>
                                        </p:attrNameLst>
                                      </p:cBhvr>
                                      <p:to>
                                        <p:strVal val="visible"/>
                                      </p:to>
                                    </p:set>
                                    <p:anim calcmode="lin" valueType="num">
                                      <p:cBhvr additive="base">
                                        <p:cTn id="13" dur="500" fill="hold"/>
                                        <p:tgtEl>
                                          <p:spTgt spid="3">
                                            <p:graphicEl>
                                              <a:chart seriesIdx="0" categoryIdx="-4" bldStep="series"/>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graphicEl>
                                              <a:chart seriesIdx="0" categoryIdx="-4" bldStep="series"/>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graphicEl>
                                              <a:chart seriesIdx="1" categoryIdx="-4" bldStep="series"/>
                                            </p:graphicEl>
                                          </p:spTgt>
                                        </p:tgtEl>
                                        <p:attrNameLst>
                                          <p:attrName>style.visibility</p:attrName>
                                        </p:attrNameLst>
                                      </p:cBhvr>
                                      <p:to>
                                        <p:strVal val="visible"/>
                                      </p:to>
                                    </p:set>
                                    <p:anim calcmode="lin" valueType="num">
                                      <p:cBhvr additive="base">
                                        <p:cTn id="19" dur="500" fill="hold"/>
                                        <p:tgtEl>
                                          <p:spTgt spid="3">
                                            <p:graphicEl>
                                              <a:chart seriesIdx="1" categoryIdx="-4" bldStep="series"/>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graphicEl>
                                              <a:chart seriesIdx="1" categoryIdx="-4" bldStep="series"/>
                                            </p:graphic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graphicEl>
                                              <a:chart seriesIdx="2" categoryIdx="-4" bldStep="series"/>
                                            </p:graphicEl>
                                          </p:spTgt>
                                        </p:tgtEl>
                                        <p:attrNameLst>
                                          <p:attrName>style.visibility</p:attrName>
                                        </p:attrNameLst>
                                      </p:cBhvr>
                                      <p:to>
                                        <p:strVal val="visible"/>
                                      </p:to>
                                    </p:set>
                                    <p:anim calcmode="lin" valueType="num">
                                      <p:cBhvr additive="base">
                                        <p:cTn id="25" dur="500" fill="hold"/>
                                        <p:tgtEl>
                                          <p:spTgt spid="3">
                                            <p:graphicEl>
                                              <a:chart seriesIdx="2" categoryIdx="-4" bldStep="series"/>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graphicEl>
                                              <a:chart seriesIdx="2" categoryIdx="-4" bldStep="series"/>
                                            </p:graphic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graphicEl>
                                              <a:chart seriesIdx="3" categoryIdx="-4" bldStep="series"/>
                                            </p:graphicEl>
                                          </p:spTgt>
                                        </p:tgtEl>
                                        <p:attrNameLst>
                                          <p:attrName>style.visibility</p:attrName>
                                        </p:attrNameLst>
                                      </p:cBhvr>
                                      <p:to>
                                        <p:strVal val="visible"/>
                                      </p:to>
                                    </p:set>
                                    <p:anim calcmode="lin" valueType="num">
                                      <p:cBhvr additive="base">
                                        <p:cTn id="31" dur="500" fill="hold"/>
                                        <p:tgtEl>
                                          <p:spTgt spid="3">
                                            <p:graphicEl>
                                              <a:chart seriesIdx="3" categoryIdx="-4" bldStep="series"/>
                                            </p:graphic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graphicEl>
                                              <a:chart seriesIdx="3" categoryIdx="-4" bldStep="series"/>
                                            </p:graphic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graphicEl>
                                              <a:chart seriesIdx="4" categoryIdx="-4" bldStep="series"/>
                                            </p:graphicEl>
                                          </p:spTgt>
                                        </p:tgtEl>
                                        <p:attrNameLst>
                                          <p:attrName>style.visibility</p:attrName>
                                        </p:attrNameLst>
                                      </p:cBhvr>
                                      <p:to>
                                        <p:strVal val="visible"/>
                                      </p:to>
                                    </p:set>
                                    <p:anim calcmode="lin" valueType="num">
                                      <p:cBhvr additive="base">
                                        <p:cTn id="37" dur="500" fill="hold"/>
                                        <p:tgtEl>
                                          <p:spTgt spid="3">
                                            <p:graphicEl>
                                              <a:chart seriesIdx="4" categoryIdx="-4" bldStep="series"/>
                                            </p:graphic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graphicEl>
                                              <a:chart seriesIdx="4" categoryIdx="-4" bldStep="series"/>
                                            </p:graphic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graphicEl>
                                              <a:chart seriesIdx="5" categoryIdx="-4" bldStep="series"/>
                                            </p:graphicEl>
                                          </p:spTgt>
                                        </p:tgtEl>
                                        <p:attrNameLst>
                                          <p:attrName>style.visibility</p:attrName>
                                        </p:attrNameLst>
                                      </p:cBhvr>
                                      <p:to>
                                        <p:strVal val="visible"/>
                                      </p:to>
                                    </p:set>
                                    <p:anim calcmode="lin" valueType="num">
                                      <p:cBhvr additive="base">
                                        <p:cTn id="43" dur="500" fill="hold"/>
                                        <p:tgtEl>
                                          <p:spTgt spid="3">
                                            <p:graphicEl>
                                              <a:chart seriesIdx="5" categoryIdx="-4" bldStep="series"/>
                                            </p:graphic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graphicEl>
                                              <a:chart seriesIdx="5" categoryIdx="-4" bldStep="series"/>
                                            </p:graphic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
                                            <p:graphicEl>
                                              <a:chart seriesIdx="6" categoryIdx="-4" bldStep="series"/>
                                            </p:graphicEl>
                                          </p:spTgt>
                                        </p:tgtEl>
                                        <p:attrNameLst>
                                          <p:attrName>style.visibility</p:attrName>
                                        </p:attrNameLst>
                                      </p:cBhvr>
                                      <p:to>
                                        <p:strVal val="visible"/>
                                      </p:to>
                                    </p:set>
                                    <p:anim calcmode="lin" valueType="num">
                                      <p:cBhvr additive="base">
                                        <p:cTn id="49" dur="500" fill="hold"/>
                                        <p:tgtEl>
                                          <p:spTgt spid="3">
                                            <p:graphicEl>
                                              <a:chart seriesIdx="6" categoryIdx="-4" bldStep="series"/>
                                            </p:graphic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graphicEl>
                                              <a:chart seriesIdx="6" categoryIdx="-4" bldStep="series"/>
                                            </p:graphic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1000"/>
                                        <p:tgtEl>
                                          <p:spTgt spid="7"/>
                                        </p:tgtEl>
                                      </p:cBhvr>
                                    </p:animEffect>
                                    <p:anim calcmode="lin" valueType="num">
                                      <p:cBhvr>
                                        <p:cTn id="56" dur="1000" fill="hold"/>
                                        <p:tgtEl>
                                          <p:spTgt spid="7"/>
                                        </p:tgtEl>
                                        <p:attrNameLst>
                                          <p:attrName>ppt_x</p:attrName>
                                        </p:attrNameLst>
                                      </p:cBhvr>
                                      <p:tavLst>
                                        <p:tav tm="0">
                                          <p:val>
                                            <p:strVal val="#ppt_x"/>
                                          </p:val>
                                        </p:tav>
                                        <p:tav tm="100000">
                                          <p:val>
                                            <p:strVal val="#ppt_x"/>
                                          </p:val>
                                        </p:tav>
                                      </p:tavLst>
                                    </p:anim>
                                    <p:anim calcmode="lin" valueType="num">
                                      <p:cBhvr>
                                        <p:cTn id="5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series"/>
        </p:bldSub>
      </p:bldGraphic>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Doporučení</a:t>
            </a:r>
            <a:endParaRPr lang="cs-CZ" dirty="0"/>
          </a:p>
        </p:txBody>
      </p:sp>
      <p:sp>
        <p:nvSpPr>
          <p:cNvPr id="4" name="Zástupný symbol pro obsah 3"/>
          <p:cNvSpPr>
            <a:spLocks noGrp="1"/>
          </p:cNvSpPr>
          <p:nvPr>
            <p:ph sz="quarter" idx="1"/>
          </p:nvPr>
        </p:nvSpPr>
        <p:spPr/>
        <p:txBody>
          <a:bodyPr/>
          <a:lstStyle/>
          <a:p>
            <a:r>
              <a:rPr lang="cs-CZ" dirty="0" smtClean="0"/>
              <a:t>Naplňovat usnesení vlády č. 734/2013</a:t>
            </a:r>
          </a:p>
          <a:p>
            <a:r>
              <a:rPr lang="cs-CZ" dirty="0" smtClean="0"/>
              <a:t>Zajistit 3. aktualizaci Koncepce řešení ekologických škod dle usnesení z 42. jednání MK dne 23.5.2013</a:t>
            </a:r>
          </a:p>
          <a:p>
            <a:r>
              <a:rPr lang="cs-CZ" dirty="0" smtClean="0"/>
              <a:t>Zajistit Pasportizaci projektů realizovaných v rámci 15 mld. dle usnesení z 39. jednání MK dne 6.5.2010</a:t>
            </a:r>
          </a:p>
          <a:p>
            <a:r>
              <a:rPr lang="cs-CZ" dirty="0" smtClean="0"/>
              <a:t>Zajistit další možné zdroje financování pro projekty zařazené v prioritě 2 (6,796 mld. Kč)</a:t>
            </a:r>
            <a:endParaRPr lang="cs-CZ" dirty="0"/>
          </a:p>
        </p:txBody>
      </p:sp>
    </p:spTree>
    <p:extLst>
      <p:ext uri="{BB962C8B-B14F-4D97-AF65-F5344CB8AC3E}">
        <p14:creationId xmlns:p14="http://schemas.microsoft.com/office/powerpoint/2010/main" val="2677314824"/>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1043608" y="3284984"/>
            <a:ext cx="7200800" cy="2520280"/>
          </a:xfrm>
        </p:spPr>
        <p:txBody>
          <a:bodyPr>
            <a:normAutofit lnSpcReduction="10000"/>
          </a:bodyPr>
          <a:lstStyle/>
          <a:p>
            <a:r>
              <a:rPr lang="cs-CZ" dirty="0" smtClean="0"/>
              <a:t>Ing. Helena </a:t>
            </a:r>
            <a:r>
              <a:rPr lang="cs-CZ" dirty="0" err="1" smtClean="0"/>
              <a:t>veverková</a:t>
            </a:r>
            <a:endParaRPr lang="cs-CZ" dirty="0" smtClean="0"/>
          </a:p>
          <a:p>
            <a:endParaRPr lang="cs-CZ" dirty="0" smtClean="0"/>
          </a:p>
          <a:p>
            <a:endParaRPr lang="cs-CZ" sz="1200" cap="none" dirty="0" smtClean="0"/>
          </a:p>
          <a:p>
            <a:endParaRPr lang="cs-CZ" sz="1200" cap="none" dirty="0" smtClean="0"/>
          </a:p>
          <a:p>
            <a:endParaRPr lang="cs-CZ" sz="1200" cap="none" dirty="0" smtClean="0"/>
          </a:p>
          <a:p>
            <a:endParaRPr lang="cs-CZ" sz="1200" cap="none" dirty="0" smtClean="0"/>
          </a:p>
          <a:p>
            <a:r>
              <a:rPr lang="cs-CZ" sz="1200" cap="none" dirty="0" smtClean="0"/>
              <a:t>V prezentaci byly mj. použity podklady Palivového kombinátu Ústí s.p., města Most, fotografie Ing. Stanislave </a:t>
            </a:r>
            <a:r>
              <a:rPr lang="cs-CZ" sz="1200" cap="none" dirty="0" err="1" smtClean="0"/>
              <a:t>Štýse</a:t>
            </a:r>
            <a:r>
              <a:rPr lang="cs-CZ" sz="1200" cap="none" dirty="0" smtClean="0"/>
              <a:t> DrSc. a Ing. Markéty Hendrychové, Ph.D.</a:t>
            </a:r>
          </a:p>
          <a:p>
            <a:endParaRPr lang="cs-CZ" sz="1200" cap="none" dirty="0" smtClean="0"/>
          </a:p>
          <a:p>
            <a:r>
              <a:rPr lang="cs-CZ" sz="1200" cap="none" dirty="0" smtClean="0"/>
              <a:t>Zpracoval: Mgr. Martin Kabrna, Ph.D.</a:t>
            </a:r>
            <a:endParaRPr lang="cs-CZ" sz="1200" cap="none" dirty="0"/>
          </a:p>
        </p:txBody>
      </p:sp>
      <p:sp>
        <p:nvSpPr>
          <p:cNvPr id="2" name="Nadpis 1"/>
          <p:cNvSpPr>
            <a:spLocks noGrp="1"/>
          </p:cNvSpPr>
          <p:nvPr>
            <p:ph type="ctrTitle"/>
          </p:nvPr>
        </p:nvSpPr>
        <p:spPr/>
        <p:txBody>
          <a:bodyPr>
            <a:normAutofit/>
          </a:bodyPr>
          <a:lstStyle/>
          <a:p>
            <a:r>
              <a:rPr lang="cs-CZ" dirty="0" smtClean="0"/>
              <a:t>Děkuji za pozornost.</a:t>
            </a:r>
            <a:endParaRPr lang="cs-CZ" dirty="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00375" y="5373216"/>
            <a:ext cx="5867400" cy="875184"/>
          </a:xfrm>
        </p:spPr>
        <p:txBody>
          <a:bodyPr>
            <a:normAutofit/>
          </a:bodyPr>
          <a:lstStyle/>
          <a:p>
            <a:r>
              <a:rPr lang="cs-CZ" dirty="0" smtClean="0"/>
              <a:t/>
            </a:r>
            <a:br>
              <a:rPr lang="cs-CZ" dirty="0" smtClean="0"/>
            </a:br>
            <a:r>
              <a:rPr lang="cs-CZ" dirty="0" smtClean="0"/>
              <a:t>Zbytková jáma lomu Chabařovice</a:t>
            </a:r>
            <a:endParaRPr lang="cs-CZ" dirty="0"/>
          </a:p>
        </p:txBody>
      </p:sp>
      <p:sp>
        <p:nvSpPr>
          <p:cNvPr id="3" name="Podnadpis 2"/>
          <p:cNvSpPr>
            <a:spLocks noGrp="1"/>
          </p:cNvSpPr>
          <p:nvPr>
            <p:ph type="body" sz="half" idx="2"/>
          </p:nvPr>
        </p:nvSpPr>
        <p:spPr/>
        <p:txBody>
          <a:bodyPr>
            <a:normAutofit/>
          </a:bodyPr>
          <a:lstStyle/>
          <a:p>
            <a:r>
              <a:rPr lang="cs-CZ" b="1" dirty="0" smtClean="0"/>
              <a:t>Sanace a rekultivace</a:t>
            </a:r>
          </a:p>
          <a:p>
            <a:pPr marL="108000" indent="-108000">
              <a:buClr>
                <a:schemeClr val="bg1">
                  <a:lumMod val="95000"/>
                </a:schemeClr>
              </a:buClr>
              <a:buSzPct val="100000"/>
              <a:buFont typeface="Arial" panose="020B0604020202020204" pitchFamily="34" charset="0"/>
              <a:buChar char="•"/>
            </a:pPr>
            <a:r>
              <a:rPr lang="cs-CZ" sz="1400" dirty="0" err="1" smtClean="0"/>
              <a:t>protiabrazivní</a:t>
            </a:r>
            <a:r>
              <a:rPr lang="cs-CZ" sz="1400" dirty="0" smtClean="0"/>
              <a:t> </a:t>
            </a:r>
            <a:r>
              <a:rPr lang="cs-CZ" sz="1400" dirty="0"/>
              <a:t>opatření </a:t>
            </a:r>
            <a:endParaRPr lang="cs-CZ" sz="1400" dirty="0" smtClean="0"/>
          </a:p>
          <a:p>
            <a:pPr marL="108000" indent="-108000">
              <a:buClr>
                <a:schemeClr val="bg1">
                  <a:lumMod val="95000"/>
                </a:schemeClr>
              </a:buClr>
              <a:buSzPct val="100000"/>
              <a:buFont typeface="Arial" panose="020B0604020202020204" pitchFamily="34" charset="0"/>
              <a:buChar char="•"/>
            </a:pPr>
            <a:r>
              <a:rPr lang="cs-CZ" sz="1400" dirty="0" smtClean="0"/>
              <a:t>opevnění břehů</a:t>
            </a:r>
          </a:p>
          <a:p>
            <a:pPr marL="108000" indent="-108000">
              <a:buClr>
                <a:schemeClr val="bg1">
                  <a:lumMod val="95000"/>
                </a:schemeClr>
              </a:buClr>
              <a:buSzPct val="100000"/>
              <a:buFont typeface="Arial" panose="020B0604020202020204" pitchFamily="34" charset="0"/>
              <a:buChar char="•"/>
            </a:pPr>
            <a:r>
              <a:rPr lang="cs-CZ" sz="1400" dirty="0" smtClean="0"/>
              <a:t>napouštění z nádrže Kateřina</a:t>
            </a:r>
          </a:p>
        </p:txBody>
      </p:sp>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16" y="620688"/>
            <a:ext cx="3810000" cy="2540000"/>
          </a:xfrm>
          <a:prstGeom prst="rect">
            <a:avLst/>
          </a:prstGeom>
          <a:ln>
            <a:solidFill>
              <a:schemeClr val="tx1"/>
            </a:solidFill>
          </a:ln>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4364" y="1556792"/>
            <a:ext cx="3810000" cy="2540000"/>
          </a:xfrm>
          <a:prstGeom prst="rect">
            <a:avLst/>
          </a:prstGeom>
          <a:ln>
            <a:solidFill>
              <a:schemeClr val="tx1"/>
            </a:solidFill>
          </a:ln>
        </p:spPr>
      </p:pic>
      <p:pic>
        <p:nvPicPr>
          <p:cNvPr id="4" name="Obráze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6056" y="2807224"/>
            <a:ext cx="3810000" cy="2857500"/>
          </a:xfrm>
          <a:prstGeom prst="rect">
            <a:avLst/>
          </a:prstGeom>
          <a:ln>
            <a:solidFill>
              <a:schemeClr val="tx1"/>
            </a:solidFill>
          </a:ln>
        </p:spPr>
      </p:pic>
      <p:graphicFrame>
        <p:nvGraphicFramePr>
          <p:cNvPr id="6" name="Tabulka 5"/>
          <p:cNvGraphicFramePr>
            <a:graphicFrameLocks noGrp="1"/>
          </p:cNvGraphicFramePr>
          <p:nvPr>
            <p:extLst>
              <p:ext uri="{D42A27DB-BD31-4B8C-83A1-F6EECF244321}">
                <p14:modId xmlns:p14="http://schemas.microsoft.com/office/powerpoint/2010/main" val="3585032532"/>
              </p:ext>
            </p:extLst>
          </p:nvPr>
        </p:nvGraphicFramePr>
        <p:xfrm>
          <a:off x="251520" y="3429001"/>
          <a:ext cx="3384376" cy="1719681"/>
        </p:xfrm>
        <a:graphic>
          <a:graphicData uri="http://schemas.openxmlformats.org/drawingml/2006/table">
            <a:tbl>
              <a:tblPr firstRow="1" bandRow="1">
                <a:tableStyleId>{5C22544A-7EE6-4342-B048-85BDC9FD1C3A}</a:tableStyleId>
              </a:tblPr>
              <a:tblGrid>
                <a:gridCol w="1410157"/>
                <a:gridCol w="1974219"/>
              </a:tblGrid>
              <a:tr h="332043">
                <a:tc gridSpan="2">
                  <a:txBody>
                    <a:bodyPr/>
                    <a:lstStyle/>
                    <a:p>
                      <a:r>
                        <a:rPr lang="cs-CZ" dirty="0" smtClean="0"/>
                        <a:t>Parametry jezera</a:t>
                      </a:r>
                      <a:endParaRPr lang="cs-CZ" dirty="0"/>
                    </a:p>
                  </a:txBody>
                  <a:tcPr/>
                </a:tc>
                <a:tc hMerge="1">
                  <a:txBody>
                    <a:bodyPr/>
                    <a:lstStyle/>
                    <a:p>
                      <a:endParaRPr lang="cs-CZ" dirty="0"/>
                    </a:p>
                  </a:txBody>
                  <a:tcPr/>
                </a:tc>
              </a:tr>
              <a:tr h="310113">
                <a:tc>
                  <a:txBody>
                    <a:bodyPr/>
                    <a:lstStyle/>
                    <a:p>
                      <a:r>
                        <a:rPr lang="cs-CZ" sz="1500" dirty="0" smtClean="0"/>
                        <a:t>Plocha</a:t>
                      </a:r>
                      <a:endParaRPr lang="cs-CZ" sz="1500" dirty="0"/>
                    </a:p>
                  </a:txBody>
                  <a:tcPr/>
                </a:tc>
                <a:tc>
                  <a:txBody>
                    <a:bodyPr/>
                    <a:lstStyle/>
                    <a:p>
                      <a:r>
                        <a:rPr lang="cs-CZ" sz="1500" dirty="0" smtClean="0"/>
                        <a:t>252,2 ha</a:t>
                      </a:r>
                      <a:endParaRPr lang="cs-CZ" sz="1500" dirty="0"/>
                    </a:p>
                  </a:txBody>
                  <a:tcPr/>
                </a:tc>
              </a:tr>
              <a:tr h="310113">
                <a:tc>
                  <a:txBody>
                    <a:bodyPr/>
                    <a:lstStyle/>
                    <a:p>
                      <a:r>
                        <a:rPr lang="cs-CZ" sz="1500" dirty="0" smtClean="0"/>
                        <a:t>Objem vody</a:t>
                      </a:r>
                      <a:endParaRPr lang="cs-CZ" sz="1500" dirty="0"/>
                    </a:p>
                  </a:txBody>
                  <a:tcPr/>
                </a:tc>
                <a:tc>
                  <a:txBody>
                    <a:bodyPr/>
                    <a:lstStyle/>
                    <a:p>
                      <a:r>
                        <a:rPr lang="cs-CZ" sz="1500" dirty="0" smtClean="0"/>
                        <a:t>35,601 mil. m</a:t>
                      </a:r>
                      <a:r>
                        <a:rPr lang="cs-CZ" sz="1500" baseline="30000" dirty="0" smtClean="0"/>
                        <a:t>3</a:t>
                      </a:r>
                      <a:endParaRPr lang="cs-CZ" sz="1500" baseline="30000" dirty="0"/>
                    </a:p>
                  </a:txBody>
                  <a:tcPr/>
                </a:tc>
              </a:tr>
              <a:tr h="310113">
                <a:tc>
                  <a:txBody>
                    <a:bodyPr/>
                    <a:lstStyle/>
                    <a:p>
                      <a:r>
                        <a:rPr lang="cs-CZ" sz="1500" dirty="0" smtClean="0"/>
                        <a:t>Hladina</a:t>
                      </a:r>
                      <a:endParaRPr lang="cs-CZ" sz="1500" dirty="0"/>
                    </a:p>
                  </a:txBody>
                  <a:tcPr/>
                </a:tc>
                <a:tc>
                  <a:txBody>
                    <a:bodyPr/>
                    <a:lstStyle/>
                    <a:p>
                      <a:r>
                        <a:rPr lang="cs-CZ" sz="1500" dirty="0" smtClean="0"/>
                        <a:t> 145,70 m n.m. </a:t>
                      </a:r>
                      <a:endParaRPr lang="cs-CZ" sz="1500" dirty="0"/>
                    </a:p>
                  </a:txBody>
                  <a:tcPr/>
                </a:tc>
              </a:tr>
              <a:tr h="393801">
                <a:tc>
                  <a:txBody>
                    <a:bodyPr/>
                    <a:lstStyle/>
                    <a:p>
                      <a:r>
                        <a:rPr lang="cs-CZ" sz="1500" dirty="0" smtClean="0"/>
                        <a:t>Max. hloubka</a:t>
                      </a:r>
                      <a:endParaRPr lang="cs-CZ" sz="1500" dirty="0"/>
                    </a:p>
                  </a:txBody>
                  <a:tcPr/>
                </a:tc>
                <a:tc>
                  <a:txBody>
                    <a:bodyPr/>
                    <a:lstStyle/>
                    <a:p>
                      <a:r>
                        <a:rPr lang="cs-CZ" sz="1500" dirty="0" smtClean="0"/>
                        <a:t> 24,70 m </a:t>
                      </a:r>
                      <a:endParaRPr lang="cs-CZ" sz="1500" dirty="0"/>
                    </a:p>
                  </a:txBody>
                  <a:tcPr/>
                </a:tc>
              </a:tr>
            </a:tbl>
          </a:graphicData>
        </a:graphic>
      </p:graphicFrame>
    </p:spTree>
    <p:extLst>
      <p:ext uri="{BB962C8B-B14F-4D97-AF65-F5344CB8AC3E}">
        <p14:creationId xmlns:p14="http://schemas.microsoft.com/office/powerpoint/2010/main" val="4054421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53" presetClass="entr" presetSubtype="16" fill="hold" nodeType="afterEffect">
                                  <p:stCondLst>
                                    <p:cond delay="100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2500"/>
                            </p:stCondLst>
                            <p:childTnLst>
                              <p:par>
                                <p:cTn id="17" presetID="1" presetClass="entr" presetSubtype="0" fill="hold" grpId="0" nodeType="afterEffect">
                                  <p:stCondLst>
                                    <p:cond delay="300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par>
                          <p:cTn id="19" fill="hold">
                            <p:stCondLst>
                              <p:cond delay="5500"/>
                            </p:stCondLst>
                            <p:childTnLst>
                              <p:par>
                                <p:cTn id="20" presetID="53" presetClass="entr" presetSubtype="16"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par>
                          <p:cTn id="25" fill="hold">
                            <p:stCondLst>
                              <p:cond delay="6000"/>
                            </p:stCondLst>
                            <p:childTnLst>
                              <p:par>
                                <p:cTn id="26" presetID="1" presetClass="entr" presetSubtype="0" fill="hold" grpId="0" nodeType="afterEffect">
                                  <p:stCondLst>
                                    <p:cond delay="300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childTnLst>
                          </p:cTn>
                        </p:par>
                        <p:par>
                          <p:cTn id="28" fill="hold">
                            <p:stCondLst>
                              <p:cond delay="9000"/>
                            </p:stCondLst>
                            <p:childTnLst>
                              <p:par>
                                <p:cTn id="29" presetID="53" presetClass="entr" presetSubtype="16" fill="hold" nodeType="afterEffect">
                                  <p:stCondLst>
                                    <p:cond delay="100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par>
                          <p:cTn id="34" fill="hold">
                            <p:stCondLst>
                              <p:cond delay="10500"/>
                            </p:stCondLst>
                            <p:childTnLst>
                              <p:par>
                                <p:cTn id="35" presetID="42" presetClass="entr" presetSubtype="0" fill="hold" nodeType="afterEffect">
                                  <p:stCondLst>
                                    <p:cond delay="20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00375" y="5373216"/>
            <a:ext cx="5867400" cy="875184"/>
          </a:xfrm>
        </p:spPr>
        <p:txBody>
          <a:bodyPr>
            <a:normAutofit/>
          </a:bodyPr>
          <a:lstStyle/>
          <a:p>
            <a:r>
              <a:rPr lang="cs-CZ" dirty="0" smtClean="0"/>
              <a:t/>
            </a:r>
            <a:br>
              <a:rPr lang="cs-CZ" dirty="0" smtClean="0"/>
            </a:br>
            <a:r>
              <a:rPr lang="cs-CZ" dirty="0" smtClean="0"/>
              <a:t>Zbytková jáma lomu Chabařovice</a:t>
            </a:r>
            <a:endParaRPr lang="cs-CZ" dirty="0"/>
          </a:p>
        </p:txBody>
      </p:sp>
      <p:sp>
        <p:nvSpPr>
          <p:cNvPr id="3" name="Podnadpis 2"/>
          <p:cNvSpPr>
            <a:spLocks noGrp="1"/>
          </p:cNvSpPr>
          <p:nvPr>
            <p:ph type="body" sz="half" idx="2"/>
          </p:nvPr>
        </p:nvSpPr>
        <p:spPr/>
        <p:txBody>
          <a:bodyPr>
            <a:normAutofit/>
          </a:bodyPr>
          <a:lstStyle/>
          <a:p>
            <a:r>
              <a:rPr lang="cs-CZ" sz="2000" b="1" dirty="0" smtClean="0"/>
              <a:t>Současnost</a:t>
            </a:r>
          </a:p>
          <a:p>
            <a:endParaRPr lang="cs-CZ" b="1" dirty="0" smtClean="0"/>
          </a:p>
          <a:p>
            <a:r>
              <a:rPr lang="cs-CZ" b="1" dirty="0" smtClean="0">
                <a:effectLst>
                  <a:outerShdw blurRad="38100" dist="38100" dir="2700000" algn="tl">
                    <a:srgbClr val="000000">
                      <a:alpha val="43137"/>
                    </a:srgbClr>
                  </a:outerShdw>
                </a:effectLst>
              </a:rPr>
              <a:t>Sanace a rekultivace</a:t>
            </a:r>
          </a:p>
          <a:p>
            <a:pPr marL="108000" indent="-108000">
              <a:buClr>
                <a:schemeClr val="bg1"/>
              </a:buClr>
              <a:buSzPct val="100000"/>
              <a:buFont typeface="Arial" panose="020B0604020202020204" pitchFamily="34" charset="0"/>
              <a:buChar char="•"/>
            </a:pPr>
            <a:r>
              <a:rPr lang="cs-CZ" dirty="0" smtClean="0"/>
              <a:t>prostavěno 0,8 mld.</a:t>
            </a:r>
          </a:p>
          <a:p>
            <a:pPr marL="108000" indent="-108000">
              <a:buClr>
                <a:schemeClr val="bg1"/>
              </a:buClr>
              <a:buSzPct val="100000"/>
              <a:buFont typeface="Arial" panose="020B0604020202020204" pitchFamily="34" charset="0"/>
              <a:buChar char="•"/>
            </a:pPr>
            <a:r>
              <a:rPr lang="cs-CZ" dirty="0" smtClean="0"/>
              <a:t>v realizaci 0,2 mld.</a:t>
            </a:r>
          </a:p>
          <a:p>
            <a:pPr marL="108000" indent="-108000">
              <a:buClr>
                <a:schemeClr val="bg1"/>
              </a:buClr>
              <a:buSzPct val="100000"/>
              <a:buFont typeface="Arial" panose="020B0604020202020204" pitchFamily="34" charset="0"/>
              <a:buChar char="•"/>
            </a:pPr>
            <a:endParaRPr lang="cs-CZ" dirty="0"/>
          </a:p>
          <a:p>
            <a:pPr>
              <a:buClr>
                <a:schemeClr val="bg1"/>
              </a:buClr>
              <a:buSzPct val="100000"/>
            </a:pPr>
            <a:r>
              <a:rPr lang="cs-CZ" b="1" dirty="0" smtClean="0">
                <a:effectLst>
                  <a:outerShdw blurRad="38100" dist="38100" dir="2700000" algn="tl">
                    <a:srgbClr val="000000">
                      <a:alpha val="43137"/>
                    </a:srgbClr>
                  </a:outerShdw>
                </a:effectLst>
              </a:rPr>
              <a:t>Revitalizace</a:t>
            </a:r>
          </a:p>
          <a:p>
            <a:pPr marL="108000" indent="-108000">
              <a:buClr>
                <a:schemeClr val="bg1"/>
              </a:buClr>
              <a:buSzPct val="100000"/>
              <a:buFont typeface="Arial" panose="020B0604020202020204" pitchFamily="34" charset="0"/>
              <a:buChar char="•"/>
            </a:pPr>
            <a:r>
              <a:rPr lang="cs-CZ" dirty="0"/>
              <a:t>prostavěno </a:t>
            </a:r>
            <a:r>
              <a:rPr lang="cs-CZ" dirty="0" smtClean="0"/>
              <a:t>24 mil.</a:t>
            </a:r>
            <a:endParaRPr lang="cs-CZ" dirty="0"/>
          </a:p>
          <a:p>
            <a:pPr marL="108000" indent="-108000">
              <a:buClr>
                <a:schemeClr val="bg1"/>
              </a:buClr>
              <a:buSzPct val="100000"/>
              <a:buFont typeface="Arial" panose="020B0604020202020204" pitchFamily="34" charset="0"/>
              <a:buChar char="•"/>
            </a:pPr>
            <a:r>
              <a:rPr lang="cs-CZ" dirty="0" smtClean="0"/>
              <a:t>schváleno MK 120 mil.</a:t>
            </a:r>
            <a:endParaRPr lang="cs-CZ" dirty="0"/>
          </a:p>
          <a:p>
            <a:pPr marL="108000" indent="-108000">
              <a:buClr>
                <a:schemeClr val="bg1"/>
              </a:buClr>
              <a:buSzPct val="100000"/>
              <a:buFont typeface="Arial" panose="020B0604020202020204" pitchFamily="34" charset="0"/>
              <a:buChar char="•"/>
            </a:pPr>
            <a:endParaRPr lang="cs-CZ" dirty="0"/>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5816" y="620688"/>
            <a:ext cx="5976156" cy="3984104"/>
          </a:xfrm>
          <a:prstGeom prst="rect">
            <a:avLst/>
          </a:prstGeom>
          <a:ln>
            <a:solidFill>
              <a:schemeClr val="tx1"/>
            </a:solidFill>
          </a:ln>
        </p:spPr>
      </p:pic>
    </p:spTree>
    <p:extLst>
      <p:ext uri="{BB962C8B-B14F-4D97-AF65-F5344CB8AC3E}">
        <p14:creationId xmlns:p14="http://schemas.microsoft.com/office/powerpoint/2010/main" val="1448470853"/>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00375" y="5373216"/>
            <a:ext cx="5867400" cy="875184"/>
          </a:xfrm>
        </p:spPr>
        <p:txBody>
          <a:bodyPr>
            <a:normAutofit/>
          </a:bodyPr>
          <a:lstStyle/>
          <a:p>
            <a:r>
              <a:rPr lang="cs-CZ" dirty="0" smtClean="0"/>
              <a:t/>
            </a:r>
            <a:br>
              <a:rPr lang="cs-CZ" dirty="0" smtClean="0"/>
            </a:br>
            <a:r>
              <a:rPr lang="cs-CZ" dirty="0" smtClean="0"/>
              <a:t>Zbytková jáma lomu Most - Ležáky</a:t>
            </a:r>
            <a:endParaRPr lang="cs-CZ" dirty="0"/>
          </a:p>
        </p:txBody>
      </p:sp>
      <p:sp>
        <p:nvSpPr>
          <p:cNvPr id="3" name="Podnadpis 2"/>
          <p:cNvSpPr>
            <a:spLocks noGrp="1"/>
          </p:cNvSpPr>
          <p:nvPr>
            <p:ph type="body" sz="half" idx="2"/>
          </p:nvPr>
        </p:nvSpPr>
        <p:spPr/>
        <p:txBody>
          <a:bodyPr>
            <a:normAutofit/>
          </a:bodyPr>
          <a:lstStyle/>
          <a:p>
            <a:r>
              <a:rPr lang="cs-CZ" b="1" dirty="0" smtClean="0"/>
              <a:t>Lom v činnosti</a:t>
            </a:r>
            <a:endParaRPr lang="cs-CZ" dirty="0"/>
          </a:p>
        </p:txBody>
      </p:sp>
      <p:pic>
        <p:nvPicPr>
          <p:cNvPr id="5" name="Picture 7" descr="dvojce_029a"/>
          <p:cNvPicPr>
            <a:picLocks noChangeAspect="1" noChangeArrowheads="1"/>
          </p:cNvPicPr>
          <p:nvPr/>
        </p:nvPicPr>
        <p:blipFill>
          <a:blip r:embed="rId3" cstate="print"/>
          <a:srcRect/>
          <a:stretch>
            <a:fillRect/>
          </a:stretch>
        </p:blipFill>
        <p:spPr bwMode="auto">
          <a:xfrm>
            <a:off x="2987824" y="620688"/>
            <a:ext cx="3960440" cy="2573395"/>
          </a:xfrm>
          <a:prstGeom prst="rect">
            <a:avLst/>
          </a:prstGeom>
          <a:noFill/>
          <a:ln w="9525">
            <a:solidFill>
              <a:srgbClr val="000000"/>
            </a:solidFill>
            <a:miter lim="800000"/>
            <a:headEnd/>
            <a:tailEnd/>
          </a:ln>
        </p:spPr>
      </p:pic>
      <p:pic>
        <p:nvPicPr>
          <p:cNvPr id="6" name="Picture 8" descr="Fotoalbíčko dvojčat  2 023"/>
          <p:cNvPicPr>
            <a:picLocks noChangeAspect="1" noChangeArrowheads="1"/>
          </p:cNvPicPr>
          <p:nvPr/>
        </p:nvPicPr>
        <p:blipFill>
          <a:blip r:embed="rId4" cstate="print"/>
          <a:srcRect/>
          <a:stretch>
            <a:fillRect/>
          </a:stretch>
        </p:blipFill>
        <p:spPr bwMode="auto">
          <a:xfrm>
            <a:off x="4932040" y="2564904"/>
            <a:ext cx="3996457" cy="2765271"/>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1945818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par>
                          <p:cTn id="10" fill="hold">
                            <p:stCondLst>
                              <p:cond delay="3000"/>
                            </p:stCondLst>
                            <p:childTnLst>
                              <p:par>
                                <p:cTn id="11" presetID="53" presetClass="entr" presetSubtype="0" fill="hold" nodeType="afterEffect">
                                  <p:stCondLst>
                                    <p:cond delay="1000"/>
                                  </p:stCondLst>
                                  <p:childTnLst>
                                    <p:set>
                                      <p:cBhvr>
                                        <p:cTn id="12" dur="1" fill="hold">
                                          <p:stCondLst>
                                            <p:cond delay="0"/>
                                          </p:stCondLst>
                                        </p:cTn>
                                        <p:tgtEl>
                                          <p:spTgt spid="6"/>
                                        </p:tgtEl>
                                        <p:attrNameLst>
                                          <p:attrName>style.visibility</p:attrName>
                                        </p:attrNameLst>
                                      </p:cBhvr>
                                      <p:to>
                                        <p:strVal val="visible"/>
                                      </p:to>
                                    </p:set>
                                    <p:anim calcmode="lin" valueType="num">
                                      <p:cBhvr>
                                        <p:cTn id="13" dur="2000" fill="hold"/>
                                        <p:tgtEl>
                                          <p:spTgt spid="6"/>
                                        </p:tgtEl>
                                        <p:attrNameLst>
                                          <p:attrName>ppt_w</p:attrName>
                                        </p:attrNameLst>
                                      </p:cBhvr>
                                      <p:tavLst>
                                        <p:tav tm="0">
                                          <p:val>
                                            <p:fltVal val="0"/>
                                          </p:val>
                                        </p:tav>
                                        <p:tav tm="100000">
                                          <p:val>
                                            <p:strVal val="#ppt_w"/>
                                          </p:val>
                                        </p:tav>
                                      </p:tavLst>
                                    </p:anim>
                                    <p:anim calcmode="lin" valueType="num">
                                      <p:cBhvr>
                                        <p:cTn id="14" dur="2000" fill="hold"/>
                                        <p:tgtEl>
                                          <p:spTgt spid="6"/>
                                        </p:tgtEl>
                                        <p:attrNameLst>
                                          <p:attrName>ppt_h</p:attrName>
                                        </p:attrNameLst>
                                      </p:cBhvr>
                                      <p:tavLst>
                                        <p:tav tm="0">
                                          <p:val>
                                            <p:fltVal val="0"/>
                                          </p:val>
                                        </p:tav>
                                        <p:tav tm="100000">
                                          <p:val>
                                            <p:strVal val="#ppt_h"/>
                                          </p:val>
                                        </p:tav>
                                      </p:tavLst>
                                    </p:anim>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00375" y="5373216"/>
            <a:ext cx="5867400" cy="875184"/>
          </a:xfrm>
        </p:spPr>
        <p:txBody>
          <a:bodyPr>
            <a:normAutofit/>
          </a:bodyPr>
          <a:lstStyle/>
          <a:p>
            <a:r>
              <a:rPr lang="cs-CZ" dirty="0" smtClean="0"/>
              <a:t/>
            </a:r>
            <a:br>
              <a:rPr lang="cs-CZ" dirty="0" smtClean="0"/>
            </a:br>
            <a:r>
              <a:rPr lang="cs-CZ" dirty="0" smtClean="0"/>
              <a:t>Zbytková jáma lomu Most - Ležáky</a:t>
            </a:r>
            <a:endParaRPr lang="cs-CZ" dirty="0"/>
          </a:p>
        </p:txBody>
      </p:sp>
      <p:sp>
        <p:nvSpPr>
          <p:cNvPr id="3" name="Podnadpis 2"/>
          <p:cNvSpPr>
            <a:spLocks noGrp="1"/>
          </p:cNvSpPr>
          <p:nvPr>
            <p:ph type="body" sz="half" idx="2"/>
          </p:nvPr>
        </p:nvSpPr>
        <p:spPr/>
        <p:txBody>
          <a:bodyPr>
            <a:normAutofit/>
          </a:bodyPr>
          <a:lstStyle/>
          <a:p>
            <a:r>
              <a:rPr lang="cs-CZ" b="1" dirty="0" smtClean="0"/>
              <a:t>Sanace a rekultivace</a:t>
            </a:r>
          </a:p>
          <a:p>
            <a:pPr marL="108000" indent="-108000">
              <a:buClr>
                <a:schemeClr val="bg1">
                  <a:lumMod val="95000"/>
                </a:schemeClr>
              </a:buClr>
              <a:buSzPct val="100000"/>
              <a:buFont typeface="Arial" panose="020B0604020202020204" pitchFamily="34" charset="0"/>
              <a:buChar char="•"/>
            </a:pPr>
            <a:r>
              <a:rPr lang="cs-CZ" sz="1400" dirty="0"/>
              <a:t>těsnění dna budoucího jezera</a:t>
            </a:r>
          </a:p>
          <a:p>
            <a:pPr marL="108000" indent="-108000">
              <a:buClr>
                <a:schemeClr val="bg1">
                  <a:lumMod val="95000"/>
                </a:schemeClr>
              </a:buClr>
              <a:buSzPct val="100000"/>
              <a:buFont typeface="Arial" panose="020B0604020202020204" pitchFamily="34" charset="0"/>
              <a:buChar char="•"/>
            </a:pPr>
            <a:r>
              <a:rPr lang="cs-CZ" sz="1400" dirty="0" smtClean="0"/>
              <a:t>stavba </a:t>
            </a:r>
            <a:r>
              <a:rPr lang="cs-CZ" sz="1400" dirty="0"/>
              <a:t>opevnění břehové linie </a:t>
            </a:r>
          </a:p>
          <a:p>
            <a:pPr marL="108000" indent="-108000">
              <a:buClr>
                <a:schemeClr val="bg1">
                  <a:lumMod val="95000"/>
                </a:schemeClr>
              </a:buClr>
              <a:buSzPct val="100000"/>
              <a:buFont typeface="Arial" panose="020B0604020202020204" pitchFamily="34" charset="0"/>
              <a:buChar char="•"/>
            </a:pPr>
            <a:r>
              <a:rPr lang="cs-CZ" sz="1400" dirty="0" smtClean="0"/>
              <a:t>výstavba </a:t>
            </a:r>
            <a:r>
              <a:rPr lang="cs-CZ" sz="1400" dirty="0"/>
              <a:t>podzemní těsnící stěny</a:t>
            </a:r>
          </a:p>
          <a:p>
            <a:pPr marL="108000" indent="-108000">
              <a:buClr>
                <a:schemeClr val="bg1">
                  <a:lumMod val="95000"/>
                </a:schemeClr>
              </a:buClr>
              <a:buSzPct val="100000"/>
              <a:buFont typeface="Arial" panose="020B0604020202020204" pitchFamily="34" charset="0"/>
              <a:buChar char="•"/>
            </a:pPr>
            <a:r>
              <a:rPr lang="cs-CZ" sz="1400" dirty="0" smtClean="0"/>
              <a:t>výstavba </a:t>
            </a:r>
            <a:r>
              <a:rPr lang="cs-CZ" sz="1400" dirty="0"/>
              <a:t>Přivaděče vody z PVN do zbytkové jámy</a:t>
            </a:r>
          </a:p>
          <a:p>
            <a:pPr marL="108000" indent="-108000">
              <a:buClr>
                <a:schemeClr val="bg1">
                  <a:lumMod val="95000"/>
                </a:schemeClr>
              </a:buClr>
              <a:buSzPct val="100000"/>
              <a:buFont typeface="Arial" panose="020B0604020202020204" pitchFamily="34" charset="0"/>
              <a:buChar char="•"/>
            </a:pPr>
            <a:r>
              <a:rPr lang="cs-CZ" sz="1400" dirty="0" smtClean="0"/>
              <a:t>výstavba </a:t>
            </a:r>
            <a:r>
              <a:rPr lang="cs-CZ" sz="1400" dirty="0"/>
              <a:t>přivaděče vody z dolu Kohinoor do zbytkové jámy</a:t>
            </a:r>
          </a:p>
        </p:txBody>
      </p:sp>
      <p:pic>
        <p:nvPicPr>
          <p:cNvPr id="9" name="Picture 13" descr="a 01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3999" y="620688"/>
            <a:ext cx="4204800" cy="27118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8" descr="P1010045"/>
          <p:cNvPicPr>
            <a:picLocks noChangeAspect="1" noChangeArrowheads="1"/>
          </p:cNvPicPr>
          <p:nvPr/>
        </p:nvPicPr>
        <p:blipFill>
          <a:blip r:embed="rId4" cstate="print">
            <a:extLst>
              <a:ext uri="{28A0092B-C50C-407E-A947-70E740481C1C}">
                <a14:useLocalDpi xmlns:a14="http://schemas.microsoft.com/office/drawing/2010/main" val="0"/>
              </a:ext>
            </a:extLst>
          </a:blip>
          <a:srcRect b="9106"/>
          <a:stretch>
            <a:fillRect/>
          </a:stretch>
        </p:blipFill>
        <p:spPr bwMode="auto">
          <a:xfrm>
            <a:off x="3419872" y="980728"/>
            <a:ext cx="4204800" cy="28647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8" descr="P102026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920" y="1476287"/>
            <a:ext cx="4204800" cy="289965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7" descr="P1010011"/>
          <p:cNvPicPr>
            <a:picLocks noChangeAspect="1" noChangeArrowheads="1"/>
          </p:cNvPicPr>
          <p:nvPr/>
        </p:nvPicPr>
        <p:blipFill>
          <a:blip r:embed="rId6" cstate="print">
            <a:extLst>
              <a:ext uri="{28A0092B-C50C-407E-A947-70E740481C1C}">
                <a14:useLocalDpi xmlns:a14="http://schemas.microsoft.com/office/drawing/2010/main" val="0"/>
              </a:ext>
            </a:extLst>
          </a:blip>
          <a:srcRect b="5965"/>
          <a:stretch>
            <a:fillRect/>
          </a:stretch>
        </p:blipFill>
        <p:spPr bwMode="auto">
          <a:xfrm>
            <a:off x="4283968" y="1976618"/>
            <a:ext cx="4204800" cy="297456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7" descr="MR 1 1-200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87680" y="2384014"/>
            <a:ext cx="4204800" cy="31684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8" descr="P1030599"/>
          <p:cNvPicPr>
            <a:picLocks noChangeAspect="1" noChangeArrowheads="1"/>
          </p:cNvPicPr>
          <p:nvPr/>
        </p:nvPicPr>
        <p:blipFill rotWithShape="1">
          <a:blip r:embed="rId8">
            <a:extLst>
              <a:ext uri="{28A0092B-C50C-407E-A947-70E740481C1C}">
                <a14:useLocalDpi xmlns:a14="http://schemas.microsoft.com/office/drawing/2010/main" val="0"/>
              </a:ext>
            </a:extLst>
          </a:blip>
          <a:srcRect l="11691"/>
          <a:stretch/>
        </p:blipFill>
        <p:spPr bwMode="auto">
          <a:xfrm>
            <a:off x="2984000" y="624994"/>
            <a:ext cx="5928678" cy="50362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4" name="Tabulka 13"/>
          <p:cNvGraphicFramePr>
            <a:graphicFrameLocks noGrp="1"/>
          </p:cNvGraphicFramePr>
          <p:nvPr>
            <p:extLst>
              <p:ext uri="{D42A27DB-BD31-4B8C-83A1-F6EECF244321}">
                <p14:modId xmlns:p14="http://schemas.microsoft.com/office/powerpoint/2010/main" val="997887871"/>
              </p:ext>
            </p:extLst>
          </p:nvPr>
        </p:nvGraphicFramePr>
        <p:xfrm>
          <a:off x="251520" y="4509120"/>
          <a:ext cx="2592288" cy="1719681"/>
        </p:xfrm>
        <a:graphic>
          <a:graphicData uri="http://schemas.openxmlformats.org/drawingml/2006/table">
            <a:tbl>
              <a:tblPr firstRow="1" bandRow="1">
                <a:tableStyleId>{5C22544A-7EE6-4342-B048-85BDC9FD1C3A}</a:tableStyleId>
              </a:tblPr>
              <a:tblGrid>
                <a:gridCol w="1296144"/>
                <a:gridCol w="1296144"/>
              </a:tblGrid>
              <a:tr h="332043">
                <a:tc gridSpan="2">
                  <a:txBody>
                    <a:bodyPr/>
                    <a:lstStyle/>
                    <a:p>
                      <a:r>
                        <a:rPr lang="cs-CZ" dirty="0" smtClean="0"/>
                        <a:t>Parametry jezera</a:t>
                      </a:r>
                      <a:endParaRPr lang="cs-CZ" dirty="0"/>
                    </a:p>
                  </a:txBody>
                  <a:tcPr/>
                </a:tc>
                <a:tc hMerge="1">
                  <a:txBody>
                    <a:bodyPr/>
                    <a:lstStyle/>
                    <a:p>
                      <a:endParaRPr lang="cs-CZ" dirty="0"/>
                    </a:p>
                  </a:txBody>
                  <a:tcPr/>
                </a:tc>
              </a:tr>
              <a:tr h="310113">
                <a:tc>
                  <a:txBody>
                    <a:bodyPr/>
                    <a:lstStyle/>
                    <a:p>
                      <a:r>
                        <a:rPr lang="cs-CZ" sz="1500" dirty="0" smtClean="0"/>
                        <a:t>Plocha</a:t>
                      </a:r>
                      <a:endParaRPr lang="cs-CZ" sz="1500" dirty="0"/>
                    </a:p>
                  </a:txBody>
                  <a:tcPr marL="36000" marR="36000"/>
                </a:tc>
                <a:tc>
                  <a:txBody>
                    <a:bodyPr/>
                    <a:lstStyle/>
                    <a:p>
                      <a:r>
                        <a:rPr lang="cs-CZ" sz="1500" dirty="0" smtClean="0"/>
                        <a:t>311,0 ha</a:t>
                      </a:r>
                      <a:endParaRPr lang="cs-CZ" sz="1500" dirty="0"/>
                    </a:p>
                  </a:txBody>
                  <a:tcPr marL="36000" marR="36000"/>
                </a:tc>
              </a:tr>
              <a:tr h="310113">
                <a:tc>
                  <a:txBody>
                    <a:bodyPr/>
                    <a:lstStyle/>
                    <a:p>
                      <a:r>
                        <a:rPr lang="cs-CZ" sz="1500" dirty="0" smtClean="0"/>
                        <a:t>Objem vody</a:t>
                      </a:r>
                      <a:endParaRPr lang="cs-CZ" sz="1500" dirty="0"/>
                    </a:p>
                  </a:txBody>
                  <a:tcPr marL="36000" marR="36000"/>
                </a:tc>
                <a:tc>
                  <a:txBody>
                    <a:bodyPr/>
                    <a:lstStyle/>
                    <a:p>
                      <a:r>
                        <a:rPr lang="cs-CZ" sz="1500" dirty="0" smtClean="0"/>
                        <a:t>70,5 mil. m</a:t>
                      </a:r>
                      <a:r>
                        <a:rPr lang="cs-CZ" sz="1500" baseline="30000" dirty="0" smtClean="0"/>
                        <a:t>3</a:t>
                      </a:r>
                      <a:endParaRPr lang="cs-CZ" sz="1500" baseline="30000" dirty="0"/>
                    </a:p>
                  </a:txBody>
                  <a:tcPr marL="36000" marR="36000"/>
                </a:tc>
              </a:tr>
              <a:tr h="310113">
                <a:tc>
                  <a:txBody>
                    <a:bodyPr/>
                    <a:lstStyle/>
                    <a:p>
                      <a:r>
                        <a:rPr lang="cs-CZ" sz="1500" dirty="0" smtClean="0"/>
                        <a:t>Hladina</a:t>
                      </a:r>
                      <a:endParaRPr lang="cs-CZ" sz="1500" dirty="0"/>
                    </a:p>
                  </a:txBody>
                  <a:tcPr marL="36000" marR="36000"/>
                </a:tc>
                <a:tc>
                  <a:txBody>
                    <a:bodyPr/>
                    <a:lstStyle/>
                    <a:p>
                      <a:r>
                        <a:rPr lang="cs-CZ" sz="1500" dirty="0" smtClean="0"/>
                        <a:t> 199,0 m n.m. </a:t>
                      </a:r>
                      <a:endParaRPr lang="cs-CZ" sz="1500" dirty="0"/>
                    </a:p>
                  </a:txBody>
                  <a:tcPr marL="36000" marR="36000"/>
                </a:tc>
              </a:tr>
              <a:tr h="393801">
                <a:tc>
                  <a:txBody>
                    <a:bodyPr/>
                    <a:lstStyle/>
                    <a:p>
                      <a:r>
                        <a:rPr lang="cs-CZ" sz="1500" dirty="0" smtClean="0"/>
                        <a:t>Max. hloubka</a:t>
                      </a:r>
                      <a:endParaRPr lang="cs-CZ" sz="1500" dirty="0"/>
                    </a:p>
                  </a:txBody>
                  <a:tcPr marL="36000" marR="36000"/>
                </a:tc>
                <a:tc>
                  <a:txBody>
                    <a:bodyPr/>
                    <a:lstStyle/>
                    <a:p>
                      <a:r>
                        <a:rPr lang="cs-CZ" sz="1500" dirty="0" smtClean="0"/>
                        <a:t> 75 m </a:t>
                      </a:r>
                      <a:endParaRPr lang="cs-CZ" sz="1500" dirty="0"/>
                    </a:p>
                  </a:txBody>
                  <a:tcPr marL="36000" marR="36000"/>
                </a:tc>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53" presetClass="entr" presetSubtype="16" fill="hold" nodeType="afterEffect">
                                  <p:stCondLst>
                                    <p:cond delay="100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1" presetClass="entr" presetSubtype="0" fill="hold" grpId="0" nodeType="afterEffect">
                                  <p:stCondLst>
                                    <p:cond delay="300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par>
                          <p:cTn id="19" fill="hold">
                            <p:stCondLst>
                              <p:cond delay="4500"/>
                            </p:stCondLst>
                            <p:childTnLst>
                              <p:par>
                                <p:cTn id="20" presetID="53" presetClass="entr" presetSubtype="16" fill="hold" nodeType="afterEffect">
                                  <p:stCondLst>
                                    <p:cond delay="100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par>
                          <p:cTn id="25" fill="hold">
                            <p:stCondLst>
                              <p:cond delay="6000"/>
                            </p:stCondLst>
                            <p:childTnLst>
                              <p:par>
                                <p:cTn id="26" presetID="1" presetClass="entr" presetSubtype="0" fill="hold" grpId="0" nodeType="afterEffect">
                                  <p:stCondLst>
                                    <p:cond delay="300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childTnLst>
                          </p:cTn>
                        </p:par>
                        <p:par>
                          <p:cTn id="28" fill="hold">
                            <p:stCondLst>
                              <p:cond delay="9000"/>
                            </p:stCondLst>
                            <p:childTnLst>
                              <p:par>
                                <p:cTn id="29" presetID="53" presetClass="entr" presetSubtype="16" fill="hold" nodeType="afterEffect">
                                  <p:stCondLst>
                                    <p:cond delay="100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par>
                          <p:cTn id="34" fill="hold">
                            <p:stCondLst>
                              <p:cond delay="10500"/>
                            </p:stCondLst>
                            <p:childTnLst>
                              <p:par>
                                <p:cTn id="35" presetID="1" presetClass="entr" presetSubtype="0" fill="hold" grpId="0" nodeType="afterEffect">
                                  <p:stCondLst>
                                    <p:cond delay="300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childTnLst>
                          </p:cTn>
                        </p:par>
                        <p:par>
                          <p:cTn id="37" fill="hold">
                            <p:stCondLst>
                              <p:cond delay="13500"/>
                            </p:stCondLst>
                            <p:childTnLst>
                              <p:par>
                                <p:cTn id="38" presetID="53" presetClass="entr" presetSubtype="16" fill="hold" nodeType="afterEffect">
                                  <p:stCondLst>
                                    <p:cond delay="100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par>
                          <p:cTn id="43" fill="hold">
                            <p:stCondLst>
                              <p:cond delay="15000"/>
                            </p:stCondLst>
                            <p:childTnLst>
                              <p:par>
                                <p:cTn id="44" presetID="1" presetClass="entr" presetSubtype="0" fill="hold" grpId="0" nodeType="afterEffect">
                                  <p:stCondLst>
                                    <p:cond delay="3000"/>
                                  </p:stCondLst>
                                  <p:childTnLst>
                                    <p:set>
                                      <p:cBhvr>
                                        <p:cTn id="45" dur="1" fill="hold">
                                          <p:stCondLst>
                                            <p:cond delay="0"/>
                                          </p:stCondLst>
                                        </p:cTn>
                                        <p:tgtEl>
                                          <p:spTgt spid="3">
                                            <p:txEl>
                                              <p:pRg st="5" end="5"/>
                                            </p:txEl>
                                          </p:spTgt>
                                        </p:tgtEl>
                                        <p:attrNameLst>
                                          <p:attrName>style.visibility</p:attrName>
                                        </p:attrNameLst>
                                      </p:cBhvr>
                                      <p:to>
                                        <p:strVal val="visible"/>
                                      </p:to>
                                    </p:set>
                                  </p:childTnLst>
                                </p:cTn>
                              </p:par>
                            </p:childTnLst>
                          </p:cTn>
                        </p:par>
                        <p:par>
                          <p:cTn id="46" fill="hold">
                            <p:stCondLst>
                              <p:cond delay="18000"/>
                            </p:stCondLst>
                            <p:childTnLst>
                              <p:par>
                                <p:cTn id="47" presetID="53" presetClass="entr" presetSubtype="16" fill="hold" nodeType="afterEffect">
                                  <p:stCondLst>
                                    <p:cond delay="10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par>
                          <p:cTn id="52" fill="hold">
                            <p:stCondLst>
                              <p:cond delay="19500"/>
                            </p:stCondLst>
                            <p:childTnLst>
                              <p:par>
                                <p:cTn id="53" presetID="10" presetClass="entr" presetSubtype="0" fill="hold" nodeType="afterEffect">
                                  <p:stCondLst>
                                    <p:cond delay="300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23000"/>
                            </p:stCondLst>
                            <p:childTnLst>
                              <p:par>
                                <p:cTn id="57" presetID="42" presetClass="entr" presetSubtype="0" fill="hold" nodeType="afterEffect">
                                  <p:stCondLst>
                                    <p:cond delay="200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00375" y="5373216"/>
            <a:ext cx="5867400" cy="875184"/>
          </a:xfrm>
        </p:spPr>
        <p:txBody>
          <a:bodyPr>
            <a:normAutofit/>
          </a:bodyPr>
          <a:lstStyle/>
          <a:p>
            <a:r>
              <a:rPr lang="cs-CZ" dirty="0" smtClean="0"/>
              <a:t/>
            </a:r>
            <a:br>
              <a:rPr lang="cs-CZ" dirty="0" smtClean="0"/>
            </a:br>
            <a:r>
              <a:rPr lang="cs-CZ" dirty="0" smtClean="0"/>
              <a:t>Zbytková jáma lomu Most - Ležáky</a:t>
            </a:r>
            <a:endParaRPr lang="cs-CZ" dirty="0"/>
          </a:p>
        </p:txBody>
      </p:sp>
      <p:sp>
        <p:nvSpPr>
          <p:cNvPr id="3" name="Podnadpis 2"/>
          <p:cNvSpPr>
            <a:spLocks noGrp="1"/>
          </p:cNvSpPr>
          <p:nvPr>
            <p:ph type="body" sz="half" idx="2"/>
          </p:nvPr>
        </p:nvSpPr>
        <p:spPr/>
        <p:txBody>
          <a:bodyPr>
            <a:normAutofit/>
          </a:bodyPr>
          <a:lstStyle/>
          <a:p>
            <a:r>
              <a:rPr lang="cs-CZ" sz="2000" b="1" dirty="0" smtClean="0"/>
              <a:t>Současnost</a:t>
            </a:r>
          </a:p>
          <a:p>
            <a:endParaRPr lang="cs-CZ" b="1" dirty="0" smtClean="0"/>
          </a:p>
          <a:p>
            <a:r>
              <a:rPr lang="cs-CZ" b="1" dirty="0" smtClean="0">
                <a:effectLst>
                  <a:outerShdw blurRad="38100" dist="38100" dir="2700000" algn="tl">
                    <a:srgbClr val="000000">
                      <a:alpha val="43137"/>
                    </a:srgbClr>
                  </a:outerShdw>
                </a:effectLst>
              </a:rPr>
              <a:t>Sanace a rekultivace</a:t>
            </a:r>
          </a:p>
          <a:p>
            <a:pPr marL="108000" indent="-108000">
              <a:buClr>
                <a:schemeClr val="bg1"/>
              </a:buClr>
              <a:buSzPct val="100000"/>
              <a:buFont typeface="Arial" panose="020B0604020202020204" pitchFamily="34" charset="0"/>
              <a:buChar char="•"/>
            </a:pPr>
            <a:r>
              <a:rPr lang="cs-CZ" dirty="0" smtClean="0"/>
              <a:t>prostavěno 1,5 mld.</a:t>
            </a:r>
          </a:p>
          <a:p>
            <a:pPr marL="108000" indent="-108000">
              <a:buClr>
                <a:schemeClr val="bg1"/>
              </a:buClr>
              <a:buSzPct val="100000"/>
              <a:buFont typeface="Arial" panose="020B0604020202020204" pitchFamily="34" charset="0"/>
              <a:buChar char="•"/>
            </a:pPr>
            <a:r>
              <a:rPr lang="cs-CZ" dirty="0" smtClean="0"/>
              <a:t>v realizaci 0,3 mld.</a:t>
            </a:r>
          </a:p>
          <a:p>
            <a:pPr marL="108000" indent="-108000">
              <a:buClr>
                <a:schemeClr val="bg1"/>
              </a:buClr>
              <a:buSzPct val="100000"/>
              <a:buFont typeface="Arial" panose="020B0604020202020204" pitchFamily="34" charset="0"/>
              <a:buChar char="•"/>
            </a:pPr>
            <a:endParaRPr lang="cs-CZ" dirty="0"/>
          </a:p>
          <a:p>
            <a:pPr>
              <a:buClr>
                <a:schemeClr val="bg1"/>
              </a:buClr>
              <a:buSzPct val="100000"/>
            </a:pPr>
            <a:r>
              <a:rPr lang="cs-CZ" b="1" dirty="0" smtClean="0">
                <a:effectLst>
                  <a:outerShdw blurRad="38100" dist="38100" dir="2700000" algn="tl">
                    <a:srgbClr val="000000">
                      <a:alpha val="43137"/>
                    </a:srgbClr>
                  </a:outerShdw>
                </a:effectLst>
              </a:rPr>
              <a:t>Revitalizace</a:t>
            </a:r>
          </a:p>
          <a:p>
            <a:pPr marL="108000" indent="-108000">
              <a:buClr>
                <a:schemeClr val="bg1"/>
              </a:buClr>
              <a:buSzPct val="100000"/>
              <a:buFont typeface="Arial" panose="020B0604020202020204" pitchFamily="34" charset="0"/>
              <a:buChar char="•"/>
            </a:pPr>
            <a:r>
              <a:rPr lang="cs-CZ" dirty="0"/>
              <a:t>prostavěno </a:t>
            </a:r>
            <a:r>
              <a:rPr lang="cs-CZ" dirty="0" smtClean="0"/>
              <a:t>34 mil.</a:t>
            </a:r>
            <a:endParaRPr lang="cs-CZ" dirty="0"/>
          </a:p>
          <a:p>
            <a:pPr marL="108000" indent="-108000">
              <a:buClr>
                <a:schemeClr val="bg1"/>
              </a:buClr>
              <a:buSzPct val="100000"/>
              <a:buFont typeface="Arial" panose="020B0604020202020204" pitchFamily="34" charset="0"/>
              <a:buChar char="•"/>
            </a:pPr>
            <a:r>
              <a:rPr lang="cs-CZ" dirty="0" smtClean="0"/>
              <a:t>schváleno MK 1,1 </a:t>
            </a:r>
            <a:r>
              <a:rPr lang="cs-CZ" dirty="0"/>
              <a:t>mld.</a:t>
            </a:r>
          </a:p>
          <a:p>
            <a:pPr marL="108000" indent="-108000">
              <a:buClr>
                <a:schemeClr val="bg1"/>
              </a:buClr>
              <a:buSzPct val="100000"/>
              <a:buFont typeface="Arial" panose="020B0604020202020204" pitchFamily="34" charset="0"/>
              <a:buChar char="•"/>
            </a:pPr>
            <a:endParaRPr lang="cs-CZ" dirty="0"/>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5816" y="620688"/>
            <a:ext cx="6030822" cy="3600400"/>
          </a:xfrm>
          <a:prstGeom prst="rect">
            <a:avLst/>
          </a:prstGeom>
          <a:ln>
            <a:solidFill>
              <a:schemeClr val="tx1"/>
            </a:solidFill>
          </a:ln>
        </p:spPr>
      </p:pic>
    </p:spTree>
    <p:extLst>
      <p:ext uri="{BB962C8B-B14F-4D97-AF65-F5344CB8AC3E}">
        <p14:creationId xmlns:p14="http://schemas.microsoft.com/office/powerpoint/2010/main" val="21938320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00375" y="5373216"/>
            <a:ext cx="5867400" cy="875184"/>
          </a:xfrm>
        </p:spPr>
        <p:txBody>
          <a:bodyPr>
            <a:normAutofit/>
          </a:bodyPr>
          <a:lstStyle/>
          <a:p>
            <a:r>
              <a:rPr lang="cs-CZ" dirty="0" smtClean="0"/>
              <a:t/>
            </a:r>
            <a:br>
              <a:rPr lang="cs-CZ" dirty="0" smtClean="0"/>
            </a:br>
            <a:r>
              <a:rPr lang="cs-CZ" dirty="0" smtClean="0"/>
              <a:t>Zbytková jáma lomu </a:t>
            </a:r>
            <a:r>
              <a:rPr lang="cs-CZ" dirty="0"/>
              <a:t>Medard - </a:t>
            </a:r>
            <a:r>
              <a:rPr lang="cs-CZ" dirty="0" err="1"/>
              <a:t>Libík</a:t>
            </a:r>
            <a:endParaRPr lang="cs-CZ" dirty="0"/>
          </a:p>
        </p:txBody>
      </p:sp>
      <p:sp>
        <p:nvSpPr>
          <p:cNvPr id="3" name="Podnadpis 2"/>
          <p:cNvSpPr>
            <a:spLocks noGrp="1"/>
          </p:cNvSpPr>
          <p:nvPr>
            <p:ph type="body" sz="half" idx="2"/>
          </p:nvPr>
        </p:nvSpPr>
        <p:spPr/>
        <p:txBody>
          <a:bodyPr>
            <a:normAutofit/>
          </a:bodyPr>
          <a:lstStyle/>
          <a:p>
            <a:r>
              <a:rPr lang="cs-CZ" b="1" dirty="0" smtClean="0"/>
              <a:t>Lom </a:t>
            </a:r>
            <a:r>
              <a:rPr lang="cs-CZ" b="1" dirty="0" smtClean="0"/>
              <a:t>před zahájením napouštění</a:t>
            </a:r>
            <a:endParaRPr lang="cs-CZ" dirty="0"/>
          </a:p>
        </p:txBody>
      </p:sp>
      <p:pic>
        <p:nvPicPr>
          <p:cNvPr id="1026" name="Picture 2" descr="D:\různé\fotogalerie\Medard\M-L jižní svahy 8-09\P82111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620688"/>
            <a:ext cx="4680000" cy="351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descr="D:\různé\fotogalerie\Medard\M-L jezero 4-2010\P40606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912" y="1268760"/>
            <a:ext cx="4680000" cy="351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023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dministrativní">
  <a:themeElements>
    <a:clrScheme name="Administrativní">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Administrativní">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dministrativní">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598</TotalTime>
  <Words>1022</Words>
  <Application>Microsoft Office PowerPoint</Application>
  <PresentationFormat>Předvádění na obrazovce (4:3)</PresentationFormat>
  <Paragraphs>254</Paragraphs>
  <Slides>37</Slides>
  <Notes>37</Notes>
  <HiddenSlides>0</HiddenSlides>
  <MMClips>0</MMClips>
  <ScaleCrop>false</ScaleCrop>
  <HeadingPairs>
    <vt:vector size="4" baseType="variant">
      <vt:variant>
        <vt:lpstr>Motiv</vt:lpstr>
      </vt:variant>
      <vt:variant>
        <vt:i4>1</vt:i4>
      </vt:variant>
      <vt:variant>
        <vt:lpstr>Nadpisy snímků</vt:lpstr>
      </vt:variant>
      <vt:variant>
        <vt:i4>37</vt:i4>
      </vt:variant>
    </vt:vector>
  </HeadingPairs>
  <TitlesOfParts>
    <vt:vector size="38" baseType="lpstr">
      <vt:lpstr>Administrativní</vt:lpstr>
      <vt:lpstr>Řešení ekologických škod  v Ústeckém a Karlovarském kraji „15 miliard“</vt:lpstr>
      <vt:lpstr>Klíčové projekty 15 mld.</vt:lpstr>
      <vt:lpstr> Zbytková jáma lomu Chabařovice</vt:lpstr>
      <vt:lpstr> Zbytková jáma lomu Chabařovice</vt:lpstr>
      <vt:lpstr> Zbytková jáma lomu Chabařovice</vt:lpstr>
      <vt:lpstr> Zbytková jáma lomu Most - Ležáky</vt:lpstr>
      <vt:lpstr> Zbytková jáma lomu Most - Ležáky</vt:lpstr>
      <vt:lpstr> Zbytková jáma lomu Most - Ležáky</vt:lpstr>
      <vt:lpstr> Zbytková jáma lomu Medard - Libík</vt:lpstr>
      <vt:lpstr> Zbytková jáma lomu Medard - Libík</vt:lpstr>
      <vt:lpstr> Zbytková jáma lomu Medard - Libík</vt:lpstr>
      <vt:lpstr>Vybrané rekultivačně sanační projekty Mostecka</vt:lpstr>
      <vt:lpstr>Vybrané rekultivačně sanační projekty Mostecka</vt:lpstr>
      <vt:lpstr> Sanace SZ svahů lomu ČSA</vt:lpstr>
      <vt:lpstr> Sanace SZ svahů lomu ČSA</vt:lpstr>
      <vt:lpstr> Sanace SZ svahů lomu ČSA</vt:lpstr>
      <vt:lpstr>Vybrané rekultivačně sanační projekty Mostecka</vt:lpstr>
      <vt:lpstr>Gravitační odvodnění výsypky Malé Březno</vt:lpstr>
      <vt:lpstr>Gravitační odvodnění výsypky Malé Březno</vt:lpstr>
      <vt:lpstr>Vybrané revitalizační projekty Mostecka</vt:lpstr>
      <vt:lpstr>Vybrané revitalizační projekty Mostecka</vt:lpstr>
      <vt:lpstr> Mostecké jezero</vt:lpstr>
      <vt:lpstr> Mostecké jezero</vt:lpstr>
      <vt:lpstr> Mostecké jezero</vt:lpstr>
      <vt:lpstr> Mostecké jezero</vt:lpstr>
      <vt:lpstr>Vybrané revitalizační projekty Mostecka</vt:lpstr>
      <vt:lpstr> Velebudická výsypka</vt:lpstr>
      <vt:lpstr> Velebudická výsypka</vt:lpstr>
      <vt:lpstr>Vybrané revitalizační projekty Mostecka</vt:lpstr>
      <vt:lpstr> Jezero Matylda</vt:lpstr>
      <vt:lpstr> Jezero Matylda</vt:lpstr>
      <vt:lpstr> Jezero Matylda</vt:lpstr>
      <vt:lpstr> Jezero Matylda</vt:lpstr>
      <vt:lpstr>Stav čerpání podle subjektů</vt:lpstr>
      <vt:lpstr>Potřeby dle 2. aktualizace Koncepce </vt:lpstr>
      <vt:lpstr>Doporučení</vt:lpstr>
      <vt:lpstr>Děkuji za pozornost.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Revitalizace zbytkové jámy  lomu Ležáky</dc:title>
  <dc:creator>realprojekt</dc:creator>
  <cp:lastModifiedBy>kabrna</cp:lastModifiedBy>
  <cp:revision>64</cp:revision>
  <cp:lastPrinted>2013-11-18T12:29:46Z</cp:lastPrinted>
  <dcterms:created xsi:type="dcterms:W3CDTF">2011-05-11T09:06:39Z</dcterms:created>
  <dcterms:modified xsi:type="dcterms:W3CDTF">2013-11-20T10:04:45Z</dcterms:modified>
</cp:coreProperties>
</file>