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3"/>
  </p:handoutMasterIdLst>
  <p:sldIdLst>
    <p:sldId id="256" r:id="rId2"/>
    <p:sldId id="267" r:id="rId3"/>
    <p:sldId id="257" r:id="rId4"/>
    <p:sldId id="266" r:id="rId5"/>
    <p:sldId id="260" r:id="rId6"/>
    <p:sldId id="268" r:id="rId7"/>
    <p:sldId id="264" r:id="rId8"/>
    <p:sldId id="261" r:id="rId9"/>
    <p:sldId id="262" r:id="rId10"/>
    <p:sldId id="263" r:id="rId11"/>
    <p:sldId id="265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zeum Most" initials="M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79" d="100"/>
          <a:sy n="79" d="100"/>
        </p:scale>
        <p:origin x="-90" y="-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59DFE-57D0-4E73-B43B-A1A20D96970F}" type="datetimeFigureOut">
              <a:rPr lang="cs-CZ" smtClean="0"/>
              <a:t>4.10.2021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DD729-E41E-4FDA-B247-5360F4C173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041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43C7C1D-6E5B-41C6-AF5E-903184FEB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084" y="397566"/>
            <a:ext cx="7673010" cy="3031434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SemiCondensed" panose="020B0502040204020203" pitchFamily="34" charset="0"/>
              </a:rPr>
              <a:t>Podkrušnohorské technické muzeum </a:t>
            </a:r>
            <a:b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SemiCondensed" panose="020B0502040204020203" pitchFamily="34" charset="0"/>
              </a:rPr>
            </a:b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SemiCondensed" panose="020B0502040204020203" pitchFamily="34" charset="0"/>
              </a:rPr>
              <a:t>v letech 2019 - 2021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84838B08-91BD-4F12-99C6-B53A19D63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15562" y="6011187"/>
            <a:ext cx="2373130" cy="516834"/>
          </a:xfrm>
        </p:spPr>
        <p:txBody>
          <a:bodyPr>
            <a:noAutofit/>
          </a:bodyPr>
          <a:lstStyle/>
          <a:p>
            <a:r>
              <a:rPr lang="cs-CZ" sz="2800" dirty="0">
                <a:solidFill>
                  <a:schemeClr val="tx2">
                    <a:lumMod val="25000"/>
                  </a:schemeClr>
                </a:solidFill>
              </a:rPr>
              <a:t>Zbyněk Jakš ředitel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="" xmlns:a16="http://schemas.microsoft.com/office/drawing/2014/main" id="{C212A4A3-4B92-4929-8554-E71B6F57868A}"/>
              </a:ext>
            </a:extLst>
          </p:cNvPr>
          <p:cNvSpPr txBox="1"/>
          <p:nvPr/>
        </p:nvSpPr>
        <p:spPr>
          <a:xfrm>
            <a:off x="1995777" y="3919993"/>
            <a:ext cx="6504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183. jednání Hospodářské a sociální rady Mostecka</a:t>
            </a:r>
          </a:p>
          <a:p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Datum: 11. 10. 2021</a:t>
            </a:r>
          </a:p>
        </p:txBody>
      </p:sp>
    </p:spTree>
    <p:extLst>
      <p:ext uri="{BB962C8B-B14F-4D97-AF65-F5344CB8AC3E}">
        <p14:creationId xmlns:p14="http://schemas.microsoft.com/office/powerpoint/2010/main" val="183978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51C5616-DE7B-4FC1-B6D7-F3A768B60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0748" y="723569"/>
            <a:ext cx="9059391" cy="1017766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Ohlasy návštěvníků (doslovný přepis)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A8B19CA-E8B7-4132-8134-C22D913ED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426" y="1160890"/>
            <a:ext cx="9496713" cy="4889054"/>
          </a:xfrm>
        </p:spPr>
        <p:txBody>
          <a:bodyPr/>
          <a:lstStyle/>
          <a:p>
            <a:pPr marL="0" indent="0" algn="ctr" fontAlgn="t">
              <a:buNone/>
            </a:pP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Pavel Ch.: Výborně udělané, dokonale, autenticky propracované důlní muzeum. Všechny stroje ve vnitřních expozicích jsou funkční, takže ukázka je dokonalá. Jedinečná je totálně autentická projížďka důlním vláčkem v uměle vytvořené </a:t>
            </a:r>
            <a:r>
              <a:rPr lang="cs-CZ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nadpovrchní</a:t>
            </a: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šachtě. Už jsem navštívil důlní expozici v národním technickém muzeu, důlní muzeum </a:t>
            </a:r>
            <a:r>
              <a:rPr lang="cs-CZ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Landek</a:t>
            </a: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všude to bylo super, ale toto muzeum je zase úplně něco jiného a úžasného. Děkuji panu průvodci za dost osobní podrobný výklad. Moc se nám líbilo.</a:t>
            </a:r>
          </a:p>
        </p:txBody>
      </p:sp>
    </p:spTree>
    <p:extLst>
      <p:ext uri="{BB962C8B-B14F-4D97-AF65-F5344CB8AC3E}">
        <p14:creationId xmlns:p14="http://schemas.microsoft.com/office/powerpoint/2010/main" val="39057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51C5616-DE7B-4FC1-B6D7-F3A768B60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0748" y="723569"/>
            <a:ext cx="9059391" cy="1017766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Ohlasy návštěvníků (doslovný přepis)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A8B19CA-E8B7-4132-8134-C22D913ED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426" y="1160890"/>
            <a:ext cx="9496713" cy="4889054"/>
          </a:xfrm>
        </p:spPr>
        <p:txBody>
          <a:bodyPr/>
          <a:lstStyle/>
          <a:p>
            <a:pPr marL="0" indent="0" algn="ctr" fontAlgn="t">
              <a:buNone/>
            </a:pP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Soňa E.: Hrůza práce horníků. Imitace atmosféry byla tak věrná, že si tam můj muž připadal jak v práci. Dělal na šachtě v hlubině 26 let😁</a:t>
            </a:r>
          </a:p>
          <a:p>
            <a:pPr marL="0" indent="0" algn="ctr" fontAlgn="t">
              <a:buNone/>
            </a:pPr>
            <a:r>
              <a:rPr lang="cs-CZ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Lekaji</a:t>
            </a: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2.: Nejlepší muzeum které jsme navštívili.</a:t>
            </a:r>
            <a:b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Průvodci srdcaři , zážitek na každém </a:t>
            </a:r>
            <a:r>
              <a:rPr lang="cs-CZ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kroku.Doporučime</a:t>
            </a: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určitě přátelům .Díky moc</a:t>
            </a:r>
          </a:p>
          <a:p>
            <a:pPr marL="0" indent="0" algn="ctr" fontAlgn="t">
              <a:buNone/>
            </a:pP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Jitka Š.: Byla to úžasná prohlídka. Průvodkyně věděla o čem mluví, opravdu klobouk dolů. Důl Julius rozhodně stojí za prohlídku 👍👍👍</a:t>
            </a:r>
          </a:p>
          <a:p>
            <a:pPr marL="0" indent="0" algn="ctr" fontAlgn="t">
              <a:buNone/>
            </a:pP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Tereza S.: Lepší prohlídku jsem nezažila. Rozhodně stojí za návštěvu.</a:t>
            </a:r>
          </a:p>
          <a:p>
            <a:pPr marL="0" indent="0" algn="ctr" fontAlgn="t">
              <a:buNone/>
            </a:pP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Vít P.: Moc hezké muzeum, většinou strojů nám ukázali v provozu a když jsme šli do budovy s napodobeninou štoly úplně jsem zapomněl, že jsem v budově a ne v dole.</a:t>
            </a:r>
          </a:p>
        </p:txBody>
      </p:sp>
    </p:spTree>
    <p:extLst>
      <p:ext uri="{BB962C8B-B14F-4D97-AF65-F5344CB8AC3E}">
        <p14:creationId xmlns:p14="http://schemas.microsoft.com/office/powerpoint/2010/main" val="58910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14AA146-3305-4B89-A98D-804C5049F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842" y="808056"/>
            <a:ext cx="9401297" cy="1077229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Návštěvnost muzea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="" xmlns:a16="http://schemas.microsoft.com/office/drawing/2014/main" id="{9077BA7A-9B0E-4E49-A6F0-A2E2DC1B1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52268"/>
              </p:ext>
            </p:extLst>
          </p:nvPr>
        </p:nvGraphicFramePr>
        <p:xfrm>
          <a:off x="1407380" y="1681774"/>
          <a:ext cx="9700592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5148">
                  <a:extLst>
                    <a:ext uri="{9D8B030D-6E8A-4147-A177-3AD203B41FA5}">
                      <a16:colId xmlns="" xmlns:a16="http://schemas.microsoft.com/office/drawing/2014/main" val="2101841011"/>
                    </a:ext>
                  </a:extLst>
                </a:gridCol>
                <a:gridCol w="2425148">
                  <a:extLst>
                    <a:ext uri="{9D8B030D-6E8A-4147-A177-3AD203B41FA5}">
                      <a16:colId xmlns="" xmlns:a16="http://schemas.microsoft.com/office/drawing/2014/main" val="334410171"/>
                    </a:ext>
                  </a:extLst>
                </a:gridCol>
                <a:gridCol w="2425148">
                  <a:extLst>
                    <a:ext uri="{9D8B030D-6E8A-4147-A177-3AD203B41FA5}">
                      <a16:colId xmlns="" xmlns:a16="http://schemas.microsoft.com/office/drawing/2014/main" val="1212284458"/>
                    </a:ext>
                  </a:extLst>
                </a:gridCol>
                <a:gridCol w="2425148">
                  <a:extLst>
                    <a:ext uri="{9D8B030D-6E8A-4147-A177-3AD203B41FA5}">
                      <a16:colId xmlns="" xmlns:a16="http://schemas.microsoft.com/office/drawing/2014/main" val="881447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rok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rok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rok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75608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počet návštěvníků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9 976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3 620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60777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konání dětského dne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92959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zájem o školní výlety/</a:t>
                      </a:r>
                    </a:p>
                    <a:p>
                      <a:r>
                        <a:rPr lang="cs-CZ" dirty="0"/>
                        <a:t>příměstské tábory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 OMEZENÍM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5394900"/>
                  </a:ext>
                </a:extLst>
              </a:tr>
              <a:tr h="478772">
                <a:tc>
                  <a:txBody>
                    <a:bodyPr/>
                    <a:lstStyle/>
                    <a:p>
                      <a:r>
                        <a:rPr lang="cs-CZ" dirty="0"/>
                        <a:t>základní/snížené vstupné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150 Kč / 70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150 Kč / 70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190 Kč / 90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8625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na vstupném celkem vybráno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165 300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157 100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309 507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9395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34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E70FF27-98D8-4B9A-B567-6B9FD0737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Uzavření muzea z důvodů pandemie koronaviru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F87FF1A1-B022-4C3E-BD54-FBA2491AD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09285" y="1757238"/>
            <a:ext cx="3896467" cy="713819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Rok 2020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151C48BD-ECE6-451A-BDC8-7D61899E57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09285" y="2471057"/>
            <a:ext cx="3893623" cy="42239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Muzeum běžně otevřeno od 1. 3. do 31. 10. </a:t>
            </a:r>
          </a:p>
          <a:p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od 16. 3. 2021 do 11. 5. 2021 muzeum uzavřeno pro veřejnost</a:t>
            </a:r>
          </a:p>
          <a:p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od 12. 10. 2021 do konce sezóny muzeum uzavřeno pro veřejnost</a:t>
            </a:r>
          </a:p>
          <a:p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muzeum bylo uzavřeno dohromady 75 dní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EAFA0F66-CE0F-478E-8F6B-1B1EAF572E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6634" y="1884166"/>
            <a:ext cx="3899798" cy="586891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Rok 2021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63D39729-BA4C-4BD2-8405-411D3738C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6635" y="2471057"/>
            <a:ext cx="3899798" cy="396154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Muzeum běžně otevřeno od 1. 3. do 31. 10.</a:t>
            </a:r>
          </a:p>
          <a:p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od 1. 3. 2021 do 31. 5. 2021 muzeum uzavřeno pro veřejnost</a:t>
            </a:r>
          </a:p>
          <a:p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od 1. 6. 2021 dosud muzeum otevřeno pro veřejnost</a:t>
            </a:r>
          </a:p>
          <a:p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 dnešnímu dni muzeum uzavřeno 91 dní</a:t>
            </a:r>
          </a:p>
        </p:txBody>
      </p:sp>
    </p:spTree>
    <p:extLst>
      <p:ext uri="{BB962C8B-B14F-4D97-AF65-F5344CB8AC3E}">
        <p14:creationId xmlns:p14="http://schemas.microsoft.com/office/powerpoint/2010/main" val="13743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6621AA6-F572-4006-B096-01B97363E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096" y="731520"/>
            <a:ext cx="8463043" cy="116884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Slavnostní otevření štoly Libuška s jejím vysvěcením – 29. 6. 2021</a:t>
            </a:r>
            <a:b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cs-C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(autor fotografií: Alena Sedláčková)</a:t>
            </a:r>
          </a:p>
        </p:txBody>
      </p:sp>
      <p:pic>
        <p:nvPicPr>
          <p:cNvPr id="4" name="Zástupný symbol pro obsah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2567" y="1980002"/>
            <a:ext cx="6966285" cy="4504011"/>
          </a:xfrm>
        </p:spPr>
      </p:pic>
    </p:spTree>
    <p:extLst>
      <p:ext uri="{BB962C8B-B14F-4D97-AF65-F5344CB8AC3E}">
        <p14:creationId xmlns:p14="http://schemas.microsoft.com/office/powerpoint/2010/main" val="2832117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51C5616-DE7B-4FC1-B6D7-F3A768B60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0748" y="723569"/>
            <a:ext cx="9059391" cy="1017766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Ohlasy návštěvníků (doslovný přepis)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A8B19CA-E8B7-4132-8134-C22D913ED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426" y="1828800"/>
            <a:ext cx="9496713" cy="4174435"/>
          </a:xfrm>
        </p:spPr>
        <p:txBody>
          <a:bodyPr/>
          <a:lstStyle/>
          <a:p>
            <a:pPr algn="ctr" fontAlgn="t"/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Marcel V.: Přijeli jsme s nevelkým očekáváním, ale odjížděli jsme naprosto nadšení! Autentičnost exponátů, fundovaný výklad průvodce, praktické ukázky funkce spuštěných důlních strojů a nakonec raritní jízda zavěšeným důlním vlakem - všechno absolutní paráda! Návštěva rozhodně stojí za to!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30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51C5616-DE7B-4FC1-B6D7-F3A768B60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0748" y="723569"/>
            <a:ext cx="9059391" cy="1017766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Ohlasy návštěvníků (doslovný přepis)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A8B19CA-E8B7-4132-8134-C22D913ED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426" y="1828800"/>
            <a:ext cx="9496713" cy="4174435"/>
          </a:xfrm>
        </p:spPr>
        <p:txBody>
          <a:bodyPr>
            <a:normAutofit fontScale="77500" lnSpcReduction="20000"/>
          </a:bodyPr>
          <a:lstStyle/>
          <a:p>
            <a:pPr marL="0" indent="0" algn="ctr" fontAlgn="t">
              <a:buNone/>
            </a:pP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Lenka H.: Ve čtvrtek 12. 8. jsme s kamarádkami navštívily Podkrušnohorské technické muzeum. Při plánování nás trochu zaskočila informace na webových stránkách, že prohlídka trvá 2-2,5 hodiny… co nám tak dlouho budou ukazovat? Rypadlo sem, vagónek tam? No, dojedeme tam a uvidíme.</a:t>
            </a:r>
          </a:p>
          <a:p>
            <a:pPr marL="0" indent="0" algn="ctr" fontAlgn="t">
              <a:buNone/>
            </a:pP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viděly jsme! Skvělá prohlídka, skvělá paní průvodkyně, skvělý průvodce horník Martin. Pro Laika ideální – zajímavé, poučně, srozumitelné, vtipné, vyčerpávající. A tři hodiny uběhly jako voda. Prostě klobouk dolů. Jedna z nás navštívila se svojí rodinou snad všechna dostupná důlní muzea a to vaše je prostě top. Ještě jednou díky za tento zážitek a poklona paní průvodkyni i panu průvodci Martinovi.</a:t>
            </a:r>
          </a:p>
          <a:p>
            <a:pPr marL="0" indent="0" algn="ctr" fontAlgn="t">
              <a:buNone/>
            </a:pP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 fontAlgn="t">
              <a:buNone/>
            </a:pP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Přeji Vám mnoho stejně spokojených návštěvníků, jakými jsme byly my.</a:t>
            </a:r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072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51C5616-DE7B-4FC1-B6D7-F3A768B60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0748" y="723569"/>
            <a:ext cx="9059391" cy="1017766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Ohlasy návštěvníků (doslovný přepis)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A8B19CA-E8B7-4132-8134-C22D913ED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426" y="1828800"/>
            <a:ext cx="9496713" cy="4174435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Klára M.: Doporučili nám toto místo v muzeu Mostu a můžu říct také doporučuji. Úžasné místo pro celou rodinu. Dozvíte se úplně vše o hornictví, projedete se v povrchové mašině a v unikátní kopii dolu se svezete na jedinečném závěsném vlaku. Průvodci jsou nejen nadšenci, ale mají i své zkušenosti tak vědí snad úplně vše. Také si můžete spoustu věcí osahat a vyzkoušet. Nakonec jsme tam strávili báječné tři hodiny.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926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51C5616-DE7B-4FC1-B6D7-F3A768B60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0748" y="723569"/>
            <a:ext cx="9059391" cy="1017766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Ohlasy návštěvníků (doslovný přepis)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A8B19CA-E8B7-4132-8134-C22D913ED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426" y="1160890"/>
            <a:ext cx="9496713" cy="4889054"/>
          </a:xfrm>
        </p:spPr>
        <p:txBody>
          <a:bodyPr/>
          <a:lstStyle/>
          <a:p>
            <a:pPr marL="0" indent="0" algn="ctr" fontAlgn="t">
              <a:buNone/>
            </a:pPr>
            <a:r>
              <a:rPr lang="cs-CZ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TondaLuky</a:t>
            </a: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: Dnes se vydalo téměř čtyřicet členů a příznivců hornického spolku ze Zbůchu do Podkrušnohorského technického muzea v Mostě. Návštěva předčila naše očekávání. Celou expozici můžeme jen tiše závidět. Moc děkujeme oběma průvodcům, paní z lampovny a </a:t>
            </a:r>
            <a:r>
              <a:rPr lang="cs-CZ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multi</a:t>
            </a: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strojníkovi ze štoly. Ať se Vám </a:t>
            </a:r>
            <a:r>
              <a:rPr lang="cs-CZ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dío</a:t>
            </a: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daří a ještě jednou dík. Zdař bůh.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643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51C5616-DE7B-4FC1-B6D7-F3A768B60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0748" y="723569"/>
            <a:ext cx="9059391" cy="1017766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Ohlasy návštěvníků (doslovný přepis)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A8B19CA-E8B7-4132-8134-C22D913ED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426" y="1796994"/>
            <a:ext cx="9496713" cy="4252949"/>
          </a:xfrm>
        </p:spPr>
        <p:txBody>
          <a:bodyPr/>
          <a:lstStyle/>
          <a:p>
            <a:pPr marL="0" indent="0" algn="ctr" fontAlgn="t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Roman K.: Byl jsem tady s rodinou a nemůžu si na nic stěžovat. Výklad byl rozdělen do tří sekcí, kdy první dvě části měli na starost lidi, kteří v tomto dole pracovali a poslední část byla historie a geologie. Také se mi hodně líbilo, že mnohé exponáty byly ukázány za chodu a nemluvě o tom, že venkovní exponáty jsou plně přístupné.</a:t>
            </a:r>
            <a:b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Prostě a jednoduše, ... kdo má rád techniku, se sem opravdu musí podívat.</a:t>
            </a:r>
          </a:p>
        </p:txBody>
      </p:sp>
    </p:spTree>
    <p:extLst>
      <p:ext uri="{BB962C8B-B14F-4D97-AF65-F5344CB8AC3E}">
        <p14:creationId xmlns:p14="http://schemas.microsoft.com/office/powerpoint/2010/main" val="2584109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{CCCFD3E4-B203-441B-84F1-F5438930D5EB}tf16401375</Template>
  <TotalTime>144</TotalTime>
  <Words>692</Words>
  <Application>Microsoft Office PowerPoint</Application>
  <PresentationFormat>Vlastní</PresentationFormat>
  <Paragraphs>64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Madison</vt:lpstr>
      <vt:lpstr>Podkrušnohorské technické muzeum  v letech 2019 - 2021</vt:lpstr>
      <vt:lpstr>Návštěvnost muzea</vt:lpstr>
      <vt:lpstr>Uzavření muzea z důvodů pandemie koronaviru</vt:lpstr>
      <vt:lpstr>Slavnostní otevření štoly Libuška s jejím vysvěcením – 29. 6. 2021 (autor fotografií: Alena Sedláčková)</vt:lpstr>
      <vt:lpstr>Ohlasy návštěvníků (doslovný přepis)</vt:lpstr>
      <vt:lpstr>Ohlasy návštěvníků (doslovný přepis)</vt:lpstr>
      <vt:lpstr>Ohlasy návštěvníků (doslovný přepis)</vt:lpstr>
      <vt:lpstr>Ohlasy návštěvníků (doslovný přepis)</vt:lpstr>
      <vt:lpstr>Ohlasy návštěvníků (doslovný přepis)</vt:lpstr>
      <vt:lpstr>Ohlasy návštěvníků (doslovný přepis)</vt:lpstr>
      <vt:lpstr>Ohlasy návštěvníků (doslovný přepis)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Podkrušnohorské technické muzeum  v letech 2020 a 2021</dc:title>
  <dc:creator>Muzeum Most</dc:creator>
  <cp:lastModifiedBy>uzivatel</cp:lastModifiedBy>
  <cp:revision>4</cp:revision>
  <cp:lastPrinted>2021-10-04T06:41:57Z</cp:lastPrinted>
  <dcterms:created xsi:type="dcterms:W3CDTF">2021-09-29T19:04:02Z</dcterms:created>
  <dcterms:modified xsi:type="dcterms:W3CDTF">2021-10-04T06:57:21Z</dcterms:modified>
</cp:coreProperties>
</file>