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7"/>
  </p:notesMasterIdLst>
  <p:handoutMasterIdLst>
    <p:handoutMasterId r:id="rId28"/>
  </p:handout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84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317DAC-287B-496B-ACCF-F9FB3CFF0FBD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75D426-A9DD-4244-A2CE-1FB662374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8445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BFDF05-86DD-4797-930B-D170E23E5A55}" type="datetime1">
              <a:rPr lang="cs-CZ" smtClean="0"/>
              <a:t>29.03.2021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B41D33-19C8-4450-B3C5-BE83E9C8F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5525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89B82C-996E-48A7-94EB-7AC9BC938E8A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C9C8D7-FBFF-4D20-8DFB-82D5433EED8B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Zástupný symbol pro datum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6FFC81-F4AE-4160-8514-91BF1A5FFDAB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559685-72E2-4F91-9C84-0888D3D33877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97F30A-CAC6-496E-8E09-70F728C3F9BA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C97EAB-81D5-4BB2-97AA-5A45AB38AC9E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438FFE-5C68-4EB7-8CCD-93F0D99643D2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08A9A5-8FF2-40DE-A445-815F6FC3E139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EAE17A-AAF7-416E-BA19-BC83FB3202B3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CA40F352-6F32-40F3-A689-0706A6EB8631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BCCE44-3E72-4614-B842-B988D92F388B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7FA8231-4B06-42F8-BF2F-236BB908932E}" type="datetime1">
              <a:rPr lang="cs-CZ" smtClean="0"/>
              <a:t>29.03.2021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Obdélní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bdélní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Obdélní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transition spd="med">
    <p:pull dir="r"/>
  </p:transition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snadeje.cz/strategie-komunitne-vedeneho-mistniho-rozvoje-2021-2027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tomas.harant@masnadeje.cz" TargetMode="External"/><Relationship Id="rId2" Type="http://schemas.openxmlformats.org/officeDocument/2006/relationships/hyperlink" Target="mailto:petr.pillar@masnadeje.cz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masnadeje.cz/" TargetMode="External"/><Relationship Id="rId4" Type="http://schemas.openxmlformats.org/officeDocument/2006/relationships/hyperlink" Target="http://www.masnadeje.cz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Obdélník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 rtlCol="0">
            <a:normAutofit fontScale="90000"/>
          </a:bodyPr>
          <a:lstStyle/>
          <a:p>
            <a:pPr rtl="0"/>
            <a:r>
              <a:rPr lang="cs" b="1" dirty="0"/>
              <a:t>Stategie komunitně vedeného místního rozvoje </a:t>
            </a:r>
            <a:br>
              <a:rPr lang="cs" b="1" dirty="0"/>
            </a:br>
            <a:r>
              <a:rPr lang="cs" b="1" dirty="0"/>
              <a:t>MAS Naděje o.p.s. </a:t>
            </a:r>
            <a:r>
              <a:rPr lang="cs-CZ" b="1" dirty="0"/>
              <a:t>P</a:t>
            </a:r>
            <a:r>
              <a:rPr lang="cs" b="1" dirty="0"/>
              <a:t>ro období 2021 – 2027 (SCLLD)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 rtlCol="0">
            <a:normAutofit/>
          </a:bodyPr>
          <a:lstStyle/>
          <a:p>
            <a:pPr rtl="0"/>
            <a:r>
              <a:rPr lang="cs" dirty="0"/>
              <a:t>Základní informace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ázek 5" descr="Logo v detailu&#10;&#10;Automaticky generovaný popis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081867"/>
            <a:ext cx="11260667" cy="33104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B6EC452-FB75-48C8-B087-6D9221106C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4" y="679183"/>
            <a:ext cx="4183380" cy="6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  <p:transition spd="med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Strategické a specifické cíle SCLLD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cs-CZ" b="1" u="sng" dirty="0"/>
              <a:t>Rozvoj a podpora obcí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Podpora klíčových kompetencí, inkluzivního a dalšího vzdělávání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Prevence sociálního vyloučení a negativních jevů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Prohlubování spolupráce a partnerství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Rozvoj bezpečnosti v obcích a alternativní dopravy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Zkvalitnění řízení rizik a řešení katastrof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Podpora a rozvoj občanské vybavenosti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Zachování a péče o kulturní a přírodní dědictví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Rozvoj cestovního ruchu</a:t>
            </a:r>
          </a:p>
        </p:txBody>
      </p:sp>
    </p:spTree>
    <p:extLst>
      <p:ext uri="{BB962C8B-B14F-4D97-AF65-F5344CB8AC3E}">
        <p14:creationId xmlns:p14="http://schemas.microsoft.com/office/powerpoint/2010/main" val="2007906023"/>
      </p:ext>
    </p:extLst>
  </p:cSld>
  <p:clrMapOvr>
    <a:masterClrMapping/>
  </p:clrMapOvr>
  <p:transition spd="med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Strategické a specifické cíle SCLLD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cs-CZ" b="1" u="sng" dirty="0"/>
              <a:t>Zachování životního prostředí pro další generace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Posílení biodiverzity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Environmentální výchova a osvěta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Komunitně a udržitelně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Zvýšení podílu využívání obnovitelných zdrojů</a:t>
            </a:r>
          </a:p>
        </p:txBody>
      </p:sp>
    </p:spTree>
    <p:extLst>
      <p:ext uri="{BB962C8B-B14F-4D97-AF65-F5344CB8AC3E}">
        <p14:creationId xmlns:p14="http://schemas.microsoft.com/office/powerpoint/2010/main" val="3497585880"/>
      </p:ext>
    </p:extLst>
  </p:cSld>
  <p:clrMapOvr>
    <a:masterClrMapping/>
  </p:clrMapOvr>
  <p:transition spd="med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/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B4F48CC-8A95-495E-901C-50AC7C2F9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28" y="1555208"/>
            <a:ext cx="6650991" cy="3907458"/>
          </a:xfr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4F65A64-FA2E-4256-BD10-831BF2456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34714"/>
      </p:ext>
    </p:extLst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rámce SCLLD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Integrovaný regionální operační program (IROP)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Operační program Zaměstnanost plus (OPZ+)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Operační program Životní prostředí (OPŽP)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Operační program Technologie a aplikace pro konkurenceschopnost (OP TAK)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Společná zemědělská politika (SZP)</a:t>
            </a:r>
          </a:p>
        </p:txBody>
      </p:sp>
    </p:spTree>
    <p:extLst>
      <p:ext uri="{BB962C8B-B14F-4D97-AF65-F5344CB8AC3E}">
        <p14:creationId xmlns:p14="http://schemas.microsoft.com/office/powerpoint/2010/main" val="231361178"/>
      </p:ext>
    </p:extLst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IROP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Zvýšení bezpečnosti v dopravě (vč. mostů) a jako doplňková aktivita také rekonstrukce komunikací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Budování infrastruktury pro cyklistickou dopravu (vč. turistické napojující se na stávající cyklostezky)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Revitalizace veřejných prostranství (vč. zastávek)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Odolnost jednotek požární ochrany II., III. a V. kategorie, budování/revitalizace umělých zdrojů požární vody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Zvyšování kapacit dětských skupin a mateřských škol (vč. hygienických požadavků)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Zkvalitňování základních škol s vazbou na klíčové kompetence, bezbariérovost a konektivitu, zkvalitňování zázemí pro práci s žáky se speciálními vzdělávacími potřebami, zkvalitňování zázemí pro pracovníky škol, kmenové učebny neúplných škol, zázemí pro komunitní aktivity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Budování infrastruktury pro sociální služby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Obnova muzeí, knihoven a kulturních památek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Budování veřejné infrastruktury cestovního ruchu – trasy, orientační systémy, odpočívadla, parkoviště, sociální zařízení, infocentra</a:t>
            </a:r>
          </a:p>
        </p:txBody>
      </p:sp>
    </p:spTree>
    <p:extLst>
      <p:ext uri="{BB962C8B-B14F-4D97-AF65-F5344CB8AC3E}">
        <p14:creationId xmlns:p14="http://schemas.microsoft.com/office/powerpoint/2010/main" val="1081271921"/>
      </p:ext>
    </p:extLst>
  </p:cSld>
  <p:clrMapOvr>
    <a:masterClrMapping/>
  </p:clrMapOvr>
  <p:transition spd="med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OPZ+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Aktivizace a participace cílových skupin, komunitní (sociální) práce včetně vzniku, fungování a rozvoje komunitních center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Sociální práce s důrazem na posílení kompetencí obcí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Posílení prvků svépomoci, vzájemné pomoci, sousedské výpomoci, sdílení a výměny zkušeností, podpora dobrovolnictví a mezigenerační výměny a výpomoci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Sdílená a neformální péče vč. paliativní a domácí hospicové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Zaměstnanostní programy – podpora tvorby pracovních míst na venkově (obdoba sociálního podnikání)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Posilování rodinných vazeb – příměstské tábory komunitního typu, programy pro rodiny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Vzdělávací a osvětové aktivity</a:t>
            </a:r>
          </a:p>
        </p:txBody>
      </p:sp>
    </p:spTree>
    <p:extLst>
      <p:ext uri="{BB962C8B-B14F-4D97-AF65-F5344CB8AC3E}">
        <p14:creationId xmlns:p14="http://schemas.microsoft.com/office/powerpoint/2010/main" val="2266513268"/>
      </p:ext>
    </p:extLst>
  </p:cSld>
  <p:clrMapOvr>
    <a:masterClrMapping/>
  </p:clrMapOvr>
  <p:transition spd="med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OPŽP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Podpora komunitní energetiky (obnovitelné zdroje energie realizované obcemi s účastí občanů)</a:t>
            </a: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Zadržování vody v intravilánu/extravilánu obce (</a:t>
            </a:r>
            <a:r>
              <a:rPr lang="cs-CZ" dirty="0" err="1">
                <a:effectLst/>
              </a:rPr>
              <a:t>mitigační</a:t>
            </a:r>
            <a:r>
              <a:rPr lang="cs-CZ" dirty="0">
                <a:effectLst/>
              </a:rPr>
              <a:t> a adaptační opatření)</a:t>
            </a: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Revitalizace zeleně v intravilánu obce</a:t>
            </a: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Podpora principů cirkulární ekonomiky, odpady</a:t>
            </a: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Podpora aktivit v oblasti environmentální výchovy a vzdělávání pro udržitelný rozvoj</a:t>
            </a: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Podpora motivačních, klíčových a inovativních projektů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3804261"/>
      </p:ext>
    </p:extLst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 Tak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Pořízení užitkových vozidel na alternativní pohon</a:t>
            </a: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Podpora infrastrukturních a energeticky úsporných opatření v malých a středních podnicích</a:t>
            </a: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Pořízení nebo modernizace technologií v malých a středních podnicích (kromě prosté obnovy)</a:t>
            </a: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Zavádění digitalizace a automatizace v malých a středních podnicích (kromě kancelářského vybavení)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4954498"/>
      </p:ext>
    </p:extLst>
  </p:cSld>
  <p:clrMapOvr>
    <a:masterClrMapping/>
  </p:clrMapOvr>
  <p:transition spd="med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Szp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Investice do zemědělských podniků</a:t>
            </a:r>
            <a:endParaRPr lang="cs-CZ" dirty="0"/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Podpora zpracování zemědělských produktů a uvádění na trh </a:t>
            </a:r>
            <a:endParaRPr lang="cs-CZ" dirty="0"/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Budování a zkvalitňování lesnické a zemědělské infrastruktury, neproduktivní investice v lesích, stezky</a:t>
            </a:r>
            <a:endParaRPr lang="cs-CZ" dirty="0"/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Diverzifikace a zakládání nových podniků, venkovský cestovní ruch</a:t>
            </a:r>
            <a:endParaRPr lang="cs-CZ" dirty="0"/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Podpora kvality technologií a produktů v lesích</a:t>
            </a:r>
            <a:endParaRPr lang="cs-CZ" dirty="0"/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Hasičské zbrojnice pro jednotky požární ochrany V. kategorie</a:t>
            </a:r>
            <a:endParaRPr lang="cs-CZ" dirty="0"/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Obchody</a:t>
            </a:r>
            <a:endParaRPr lang="cs-CZ" dirty="0"/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Památky místního významu</a:t>
            </a:r>
            <a:endParaRPr lang="cs-CZ" dirty="0"/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Kulturní a spolková zařízení vč. knihoven (kromě profesionálních), komunitní centra a zájmové, neformální a celoživotní vzdělávání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1597426"/>
      </p:ext>
    </p:extLst>
  </p:cSld>
  <p:clrMapOvr>
    <a:masterClrMapping/>
  </p:clrMapOvr>
  <p:transition spd="med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Individuální rozhovory se starosty obcí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dirty="0"/>
              <a:t>Cílem je aktualizace Karty obce, zásobníku projektů, socioekonomická analýza obce, problémy a potřeby obce, spolupráce a diskuze</a:t>
            </a:r>
          </a:p>
        </p:txBody>
      </p:sp>
    </p:spTree>
    <p:extLst>
      <p:ext uri="{BB962C8B-B14F-4D97-AF65-F5344CB8AC3E}">
        <p14:creationId xmlns:p14="http://schemas.microsoft.com/office/powerpoint/2010/main" val="3438778283"/>
      </p:ext>
    </p:extLst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4D0F2B-4799-48F0-992A-122157DE9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5EFA91-866D-425E-8C4B-78F27A648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/>
              <a:t>Územní působnost MAS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Harmonogram tvorby SCLLD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Proces tvorby SCLLD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Vize SCLLD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Klíčové oblasti SCLLD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Strategické a specifické cíle SCLLD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Programové rámce SCLLD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Individuální rozhovory se starosty obcí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Pracovní skupiny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4130304702"/>
      </p:ext>
    </p:extLst>
  </p:cSld>
  <p:clrMapOvr>
    <a:masterClrMapping/>
  </p:clrMapOvr>
  <p:transition spd="med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Individuální rozhovory se starosty obcí</a:t>
            </a:r>
          </a:p>
        </p:txBody>
      </p:sp>
      <p:pic>
        <p:nvPicPr>
          <p:cNvPr id="6" name="Zástupný obsah 5" descr="Obsah obrázku text, patro, interiér, osoba&#10;&#10;Popis byl vytvořen automaticky">
            <a:extLst>
              <a:ext uri="{FF2B5EF4-FFF2-40B4-BE49-F238E27FC236}">
                <a16:creationId xmlns:a16="http://schemas.microsoft.com/office/drawing/2014/main" id="{9D2029EE-FAAD-4D64-B2ED-2DAEF0046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132014"/>
            <a:ext cx="2422525" cy="1816894"/>
          </a:xfrm>
        </p:spPr>
      </p:pic>
      <p:pic>
        <p:nvPicPr>
          <p:cNvPr id="8" name="Obrázek 7" descr="Obsah obrázku text, zeď, interiér, stůl&#10;&#10;Popis byl vytvořen automaticky">
            <a:extLst>
              <a:ext uri="{FF2B5EF4-FFF2-40B4-BE49-F238E27FC236}">
                <a16:creationId xmlns:a16="http://schemas.microsoft.com/office/drawing/2014/main" id="{5B19038C-ECEB-4F5C-83EB-D3B090D3A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2105820"/>
            <a:ext cx="2424000" cy="1818000"/>
          </a:xfrm>
          <a:prstGeom prst="rect">
            <a:avLst/>
          </a:prstGeom>
        </p:spPr>
      </p:pic>
      <p:pic>
        <p:nvPicPr>
          <p:cNvPr id="10" name="Obrázek 9" descr="Obsah obrázku text, stůl, zeď, interiér&#10;&#10;Popis byl vytvořen automaticky">
            <a:extLst>
              <a:ext uri="{FF2B5EF4-FFF2-40B4-BE49-F238E27FC236}">
                <a16:creationId xmlns:a16="http://schemas.microsoft.com/office/drawing/2014/main" id="{35D2A1A8-570E-4376-97DD-63797FC24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83" y="2105820"/>
            <a:ext cx="2424000" cy="1818000"/>
          </a:xfrm>
          <a:prstGeom prst="rect">
            <a:avLst/>
          </a:prstGeom>
        </p:spPr>
      </p:pic>
      <p:pic>
        <p:nvPicPr>
          <p:cNvPr id="12" name="Obrázek 11" descr="Obsah obrázku text, stůl, osoba, interiér&#10;&#10;Popis byl vytvořen automaticky">
            <a:extLst>
              <a:ext uri="{FF2B5EF4-FFF2-40B4-BE49-F238E27FC236}">
                <a16:creationId xmlns:a16="http://schemas.microsoft.com/office/drawing/2014/main" id="{104754B8-B286-4AE1-ABB9-B74703547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16" y="2105820"/>
            <a:ext cx="2424000" cy="1818000"/>
          </a:xfrm>
          <a:prstGeom prst="rect">
            <a:avLst/>
          </a:prstGeom>
        </p:spPr>
      </p:pic>
      <p:pic>
        <p:nvPicPr>
          <p:cNvPr id="14" name="Obrázek 13" descr="Obsah obrázku text, stůl, osoba, interiér&#10;&#10;Popis byl vytvořen automaticky">
            <a:extLst>
              <a:ext uri="{FF2B5EF4-FFF2-40B4-BE49-F238E27FC236}">
                <a16:creationId xmlns:a16="http://schemas.microsoft.com/office/drawing/2014/main" id="{51EE7007-5394-470A-921E-F97294379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7" y="4337844"/>
            <a:ext cx="2424000" cy="1818000"/>
          </a:xfrm>
          <a:prstGeom prst="rect">
            <a:avLst/>
          </a:prstGeom>
        </p:spPr>
      </p:pic>
      <p:pic>
        <p:nvPicPr>
          <p:cNvPr id="16" name="Obrázek 15" descr="Obsah obrázku text, osoba, okno, muž&#10;&#10;Popis byl vytvořen automaticky">
            <a:extLst>
              <a:ext uri="{FF2B5EF4-FFF2-40B4-BE49-F238E27FC236}">
                <a16:creationId xmlns:a16="http://schemas.microsoft.com/office/drawing/2014/main" id="{D83A86C0-9CB0-466F-BB8F-3A34E309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4337844"/>
            <a:ext cx="2424000" cy="1818000"/>
          </a:xfrm>
          <a:prstGeom prst="rect">
            <a:avLst/>
          </a:prstGeom>
        </p:spPr>
      </p:pic>
      <p:pic>
        <p:nvPicPr>
          <p:cNvPr id="18" name="Obrázek 17" descr="Obsah obrázku osoba, interiér, okno, stůl&#10;&#10;Popis byl vytvořen automaticky">
            <a:extLst>
              <a:ext uri="{FF2B5EF4-FFF2-40B4-BE49-F238E27FC236}">
                <a16:creationId xmlns:a16="http://schemas.microsoft.com/office/drawing/2014/main" id="{B6B5308E-4D46-4B9C-B1F6-7E1DF5CFD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62" y="4337844"/>
            <a:ext cx="2305241" cy="1818000"/>
          </a:xfrm>
          <a:prstGeom prst="rect">
            <a:avLst/>
          </a:prstGeom>
        </p:spPr>
      </p:pic>
      <p:pic>
        <p:nvPicPr>
          <p:cNvPr id="20" name="Obrázek 19" descr="Obsah obrázku text, přenosný počítač, pracovní, stůl&#10;&#10;Popis byl vytvořen automaticky">
            <a:extLst>
              <a:ext uri="{FF2B5EF4-FFF2-40B4-BE49-F238E27FC236}">
                <a16:creationId xmlns:a16="http://schemas.microsoft.com/office/drawing/2014/main" id="{109437C5-EAAB-4164-B15F-CCD48C18D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16" y="4337844"/>
            <a:ext cx="2424000" cy="18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81251"/>
      </p:ext>
    </p:extLst>
  </p:cSld>
  <p:clrMapOvr>
    <a:masterClrMapping/>
  </p:clrMapOvr>
  <p:transition spd="med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skupiny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dirty="0"/>
              <a:t>Cílem je diskuze nad závěry SWOT analýzy a Analýzy rozvojových potřeb a potenciálu území vč. zodpovědného nastavení jednotlivých opatření s cílovou hodnotou měřitelného indikátoru</a:t>
            </a:r>
          </a:p>
        </p:txBody>
      </p:sp>
    </p:spTree>
    <p:extLst>
      <p:ext uri="{BB962C8B-B14F-4D97-AF65-F5344CB8AC3E}">
        <p14:creationId xmlns:p14="http://schemas.microsoft.com/office/powerpoint/2010/main" val="3832705126"/>
      </p:ext>
    </p:extLst>
  </p:cSld>
  <p:clrMapOvr>
    <a:masterClrMapping/>
  </p:clrMapOvr>
  <p:transition spd="med"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skupiny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Samospráva, infrastruktura a veřejný zájem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Území, populace, lidské zdroje a zaměstnanost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Životní prostředí, ochrana krajiny, zemědělství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Hospodářství a obecné podnikatelské klima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Sociální práce, vzdělávání, neziskový sektor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Volný čas, cestovní ruch, kultura a ochrana dědictví venkova</a:t>
            </a:r>
          </a:p>
        </p:txBody>
      </p:sp>
    </p:spTree>
    <p:extLst>
      <p:ext uri="{BB962C8B-B14F-4D97-AF65-F5344CB8AC3E}">
        <p14:creationId xmlns:p14="http://schemas.microsoft.com/office/powerpoint/2010/main" val="1538426950"/>
      </p:ext>
    </p:extLst>
  </p:cSld>
  <p:clrMapOvr>
    <a:masterClrMapping/>
  </p:clrMapOvr>
  <p:transition spd="med"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dirty="0"/>
              <a:t>Bližší informace o SCLLD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dirty="0">
                <a:hlinkClick r:id="rId2"/>
              </a:rPr>
              <a:t>http://www.masnadeje.cz/strategie-komunitne-vedeneho-mistniho-rozvoje-2021-2027/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3315225"/>
      </p:ext>
    </p:extLst>
  </p:cSld>
  <p:clrMapOvr>
    <a:masterClrMapping/>
  </p:clrMapOvr>
  <p:transition spd="med"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21747"/>
            <a:ext cx="11029615" cy="43119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Bc. Petr Pillár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Předseda Správní rady MAS Naděje o.p.s.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(+420) 725 061 014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>
                <a:hlinkClick r:id="rId2"/>
              </a:rPr>
              <a:t>petr.pillar@masnadeje.cz</a:t>
            </a:r>
            <a:r>
              <a:rPr lang="cs-CZ" dirty="0"/>
              <a:t> </a:t>
            </a:r>
          </a:p>
          <a:p>
            <a:pPr marL="324000" lvl="1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Bc. Tomáš Harant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Manažer pro SCLLD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(+420) 733 700 334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>
                <a:hlinkClick r:id="rId3"/>
              </a:rPr>
              <a:t>tomas.harant@masnadeje.cz</a:t>
            </a:r>
            <a:r>
              <a:rPr lang="cs-CZ" dirty="0"/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Webové stránky			</a:t>
            </a:r>
            <a:r>
              <a:rPr lang="cs-CZ" dirty="0">
                <a:hlinkClick r:id="rId4"/>
              </a:rPr>
              <a:t>ZDE</a:t>
            </a: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Facebook				</a:t>
            </a:r>
            <a:r>
              <a:rPr lang="cs-CZ" dirty="0">
                <a:hlinkClick r:id="rId5"/>
              </a:rPr>
              <a:t>ZDE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9589257"/>
      </p:ext>
    </p:extLst>
  </p:cSld>
  <p:clrMapOvr>
    <a:masterClrMapping/>
  </p:clrMapOvr>
  <p:transition spd="med"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26DBFC-C22E-4DC9-AD93-E42E73F7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Děkujeme za pozornost.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22EF53-1541-462A-A055-6284840E7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394641"/>
      </p:ext>
    </p:extLst>
  </p:cSld>
  <p:clrMapOvr>
    <a:masterClrMapping/>
  </p:clrMapOvr>
  <p:transition spd="med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působnost MAS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Splněny podmínky pro dodržování standardů místních akčních skupin pro programové období 2021 – 2027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Rozšířena o města Litvínov a Horní Jiřetín a obce Jeníkov a Volevčice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Zúženo o obec Patokryje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Počet obyvatel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2014 – 2020		18 obcí a 4 města			</a:t>
            </a:r>
            <a:r>
              <a:rPr lang="cs-CZ" b="1" dirty="0"/>
              <a:t>32 406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2021 – 2027		19 obcí a 6 měst			</a:t>
            </a:r>
            <a:r>
              <a:rPr lang="cs-CZ" b="1" dirty="0"/>
              <a:t>58 902</a:t>
            </a:r>
          </a:p>
        </p:txBody>
      </p:sp>
    </p:spTree>
    <p:extLst>
      <p:ext uri="{BB962C8B-B14F-4D97-AF65-F5344CB8AC3E}">
        <p14:creationId xmlns:p14="http://schemas.microsoft.com/office/powerpoint/2010/main" val="1357904533"/>
      </p:ext>
    </p:extLst>
  </p:cSld>
  <p:clrMapOvr>
    <a:masterClrMapping/>
  </p:clrMapOvr>
  <p:transition spd="med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/>
          <a:p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ED9017D5-AB38-4F75-B8AC-D22845DFE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96" y="1179829"/>
            <a:ext cx="6584055" cy="4658216"/>
          </a:xfr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78D001F-03E5-4A9B-95B1-893A78D13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58053"/>
      </p:ext>
    </p:extLst>
  </p:cSld>
  <p:clrMapOvr>
    <a:masterClrMapping/>
  </p:clrMapOvr>
  <p:transition spd="med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Harmonogram tvorby SCLLD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Příprava koncepční části								10/2020 – 06/2021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Výzva pro příjem koncepčních částí						04/2021 - ??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Odevzdání koncepční části								06/2021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Příprava akčních plánů operačních programů				01/2021 – 09/2021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Výzva pro příjem akčních plánů operačních programů		nejdříve III. Q/2021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Odevzdání akčních plánů operačních programů			09/2021</a:t>
            </a:r>
          </a:p>
        </p:txBody>
      </p:sp>
    </p:spTree>
    <p:extLst>
      <p:ext uri="{BB962C8B-B14F-4D97-AF65-F5344CB8AC3E}">
        <p14:creationId xmlns:p14="http://schemas.microsoft.com/office/powerpoint/2010/main" val="1318441287"/>
      </p:ext>
    </p:extLst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tvorby SCLLD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Statistické údaje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Dotazníkové šetření, zásobník projektů, individuální rozhovory se starosty obcí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Socioekonomická analýza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SWOT analýza a Analýza rozvojových potřeb a potenciálu území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Klíčové oblasti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Strategické a specifické cíle, opatření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Pracovní skupiny a veřejné projednání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Implementační část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Analýza rizik</a:t>
            </a:r>
          </a:p>
        </p:txBody>
      </p:sp>
    </p:spTree>
    <p:extLst>
      <p:ext uri="{BB962C8B-B14F-4D97-AF65-F5344CB8AC3E}">
        <p14:creationId xmlns:p14="http://schemas.microsoft.com/office/powerpoint/2010/main" val="2397105916"/>
      </p:ext>
    </p:extLst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Vize SCLLD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/>
              <a:t>Změnit region ve skutečný domov obyvatel, se kterým spojí svoji budoucnost. </a:t>
            </a:r>
          </a:p>
        </p:txBody>
      </p:sp>
    </p:spTree>
    <p:extLst>
      <p:ext uri="{BB962C8B-B14F-4D97-AF65-F5344CB8AC3E}">
        <p14:creationId xmlns:p14="http://schemas.microsoft.com/office/powerpoint/2010/main" val="3306129247"/>
      </p:ext>
    </p:extLst>
  </p:cSld>
  <p:clrMapOvr>
    <a:masterClrMapping/>
  </p:clrMapOvr>
  <p:transition spd="med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Klíčové oblasti SCLLD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b="1" dirty="0"/>
              <a:t>Místní ekonomika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b="1" dirty="0"/>
              <a:t>Území a sídelní celky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b="1" dirty="0"/>
              <a:t>Příroda, krajina a životní prostředí</a:t>
            </a:r>
          </a:p>
        </p:txBody>
      </p:sp>
    </p:spTree>
    <p:extLst>
      <p:ext uri="{BB962C8B-B14F-4D97-AF65-F5344CB8AC3E}">
        <p14:creationId xmlns:p14="http://schemas.microsoft.com/office/powerpoint/2010/main" val="3563528920"/>
      </p:ext>
    </p:extLst>
  </p:cSld>
  <p:clrMapOvr>
    <a:masterClrMapping/>
  </p:clrMapOvr>
  <p:transition spd="med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B6BFB-5A4C-4A91-8BFB-81C5B2A3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Strategické a specifické cíle SCLLD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62C1F-B9C3-4334-85AD-D3E20B6D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b="1" u="sng" dirty="0"/>
              <a:t>Rozvoj a podpora místní ekonomiky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Podpora podnikání</a:t>
            </a:r>
          </a:p>
          <a:p>
            <a:pPr marL="666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dirty="0"/>
              <a:t>Zvýšení lokální zaměstnanosti a vzájemné výpomoci</a:t>
            </a:r>
          </a:p>
        </p:txBody>
      </p:sp>
    </p:spTree>
    <p:extLst>
      <p:ext uri="{BB962C8B-B14F-4D97-AF65-F5344CB8AC3E}">
        <p14:creationId xmlns:p14="http://schemas.microsoft.com/office/powerpoint/2010/main" val="829713216"/>
      </p:ext>
    </p:extLst>
  </p:cSld>
  <p:clrMapOvr>
    <a:masterClrMapping/>
  </p:clrMapOvr>
  <p:transition spd="med">
    <p:pull dir="r"/>
  </p:transition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98_TF33552983" id="{76B99DA1-8F4B-4CDD-AF17-E230D0ABAD07}" vid="{3FF160E1-38F3-4E00-BD3B-0B3A46B6642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{7FD3258E-2E1E-4718-A27E-0A4B0767D15B}tf33552983_win32</Template>
  <TotalTime>96</TotalTime>
  <Words>1010</Words>
  <Application>Microsoft Office PowerPoint</Application>
  <PresentationFormat>Širokoúhlá obrazovka</PresentationFormat>
  <Paragraphs>137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Calibri</vt:lpstr>
      <vt:lpstr>Franklin Gothic Book</vt:lpstr>
      <vt:lpstr>Franklin Gothic Demi</vt:lpstr>
      <vt:lpstr>Wingdings</vt:lpstr>
      <vt:lpstr>Wingdings 2</vt:lpstr>
      <vt:lpstr>DividendVTI</vt:lpstr>
      <vt:lpstr>Stategie komunitně vedeného místního rozvoje  MAS Naděje o.p.s. Pro období 2021 – 2027 (SCLLD)</vt:lpstr>
      <vt:lpstr>Obsah</vt:lpstr>
      <vt:lpstr>Územní působnost MAS</vt:lpstr>
      <vt:lpstr>Prezentace aplikace PowerPoint</vt:lpstr>
      <vt:lpstr>Harmonogram tvorby SCLLD</vt:lpstr>
      <vt:lpstr>Proces tvorby SCLLD</vt:lpstr>
      <vt:lpstr>Vize SCLLD</vt:lpstr>
      <vt:lpstr>Klíčové oblasti SCLLD</vt:lpstr>
      <vt:lpstr>Strategické a specifické cíle SCLLD</vt:lpstr>
      <vt:lpstr>Strategické a specifické cíle SCLLD</vt:lpstr>
      <vt:lpstr>Strategické a specifické cíle SCLLD</vt:lpstr>
      <vt:lpstr>Prezentace aplikace PowerPoint</vt:lpstr>
      <vt:lpstr>Programové rámce SCLLD</vt:lpstr>
      <vt:lpstr>IROP</vt:lpstr>
      <vt:lpstr>OPZ+</vt:lpstr>
      <vt:lpstr>OPŽP</vt:lpstr>
      <vt:lpstr>OP Tak</vt:lpstr>
      <vt:lpstr>Szp</vt:lpstr>
      <vt:lpstr>Individuální rozhovory se starosty obcí</vt:lpstr>
      <vt:lpstr>Individuální rozhovory se starosty obcí</vt:lpstr>
      <vt:lpstr>Pracovní skupiny</vt:lpstr>
      <vt:lpstr>Pracovní skupiny</vt:lpstr>
      <vt:lpstr>Prezentace aplikace PowerPoint</vt:lpstr>
      <vt:lpstr>kontakt</vt:lpstr>
      <vt:lpstr>Děkujeme za pozornost.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Stategie komunitně vedeného místního rozvoje  MAS Naděje o.p.s. Pro období 2021 – 2027 (SCLLD)</dc:title>
  <dc:creator>Kamila Fridrichová</dc:creator>
  <cp:lastModifiedBy>Tomas Harant</cp:lastModifiedBy>
  <cp:revision>15</cp:revision>
  <dcterms:created xsi:type="dcterms:W3CDTF">2021-03-13T23:07:36Z</dcterms:created>
  <dcterms:modified xsi:type="dcterms:W3CDTF">2021-03-29T11:16:20Z</dcterms:modified>
</cp:coreProperties>
</file>