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4" r:id="rId2"/>
    <p:sldId id="365" r:id="rId3"/>
    <p:sldId id="387" r:id="rId4"/>
    <p:sldId id="407" r:id="rId5"/>
    <p:sldId id="404" r:id="rId6"/>
    <p:sldId id="406" r:id="rId7"/>
    <p:sldId id="409" r:id="rId8"/>
    <p:sldId id="408" r:id="rId9"/>
    <p:sldId id="388" r:id="rId10"/>
    <p:sldId id="403" r:id="rId11"/>
    <p:sldId id="384" r:id="rId12"/>
    <p:sldId id="367" r:id="rId13"/>
    <p:sldId id="369" r:id="rId14"/>
    <p:sldId id="344" r:id="rId15"/>
  </p:sldIdLst>
  <p:sldSz cx="12190413" cy="7021513"/>
  <p:notesSz cx="9872663" cy="6797675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7">
          <p15:clr>
            <a:srgbClr val="A4A3A4"/>
          </p15:clr>
        </p15:guide>
        <p15:guide id="2" pos="6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vcová Ivana" initials="MI" lastIdx="1" clrIdx="0"/>
  <p:cmAuthor id="2" name="Tichý Karel" initials="TK" lastIdx="8" clrIdx="1">
    <p:extLst/>
  </p:cmAuthor>
  <p:cmAuthor id="3" name="Kaletová Pavlína" initials="KP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3979" autoAdjust="0"/>
  </p:normalViewPr>
  <p:slideViewPr>
    <p:cSldViewPr>
      <p:cViewPr>
        <p:scale>
          <a:sx n="78" d="100"/>
          <a:sy n="78" d="100"/>
        </p:scale>
        <p:origin x="-108" y="-582"/>
      </p:cViewPr>
      <p:guideLst>
        <p:guide orient="horz" pos="175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4372-A6D3-48CD-A51D-0E1FB5830AB2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1129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8CB9-3147-4762-A54A-87D2AE95A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9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4244-7911-42B4-A221-EEE060EEA596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49313"/>
            <a:ext cx="39798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2225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F4AC-7913-4384-8134-8583E6D91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6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aseline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8D2A-2CBA-924B-BC55-0F55936500A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11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8D2A-2CBA-924B-BC55-0F55936500A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5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1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4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89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Podrobný obsah jednotlivých opatření</a:t>
            </a:r>
            <a:r>
              <a:rPr lang="cs-CZ" baseline="0" dirty="0" smtClean="0"/>
              <a:t> – stručně cíle opatření ke každému z nich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2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10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2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3559-629F-4BBB-AAB2-7504BD1672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9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3559-629F-4BBB-AAB2-7504BD16724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87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MINISTERSTVO PRO MÍSTNÍ ROZVOJ </a:t>
            </a:r>
            <a:r>
              <a:rPr lang="cs-CZ" b="1" dirty="0"/>
              <a:t/>
            </a:r>
            <a:br>
              <a:rPr lang="cs-CZ" b="1" dirty="0"/>
            </a:br>
            <a:endParaRPr lang="cs-CZ" sz="2000" b="1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1613"/>
          <a:stretch/>
        </p:blipFill>
        <p:spPr>
          <a:xfrm>
            <a:off x="5015086" y="5959028"/>
            <a:ext cx="2160240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 rotWithShape="1">
          <a:blip r:embed="rId2" cstate="print"/>
          <a:srcRect l="54197"/>
          <a:stretch/>
        </p:blipFill>
        <p:spPr>
          <a:xfrm>
            <a:off x="609521" y="6272227"/>
            <a:ext cx="182567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0"/>
          <a:stretch/>
        </p:blipFill>
        <p:spPr>
          <a:xfrm>
            <a:off x="550590" y="6260851"/>
            <a:ext cx="1897682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1" t="-849" r="-1" b="849"/>
          <a:stretch/>
        </p:blipFill>
        <p:spPr>
          <a:xfrm>
            <a:off x="622300" y="6181916"/>
            <a:ext cx="1897682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0"/>
          <a:stretch/>
        </p:blipFill>
        <p:spPr>
          <a:xfrm>
            <a:off x="622300" y="6253353"/>
            <a:ext cx="1897682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3226"/>
          <a:stretch/>
        </p:blipFill>
        <p:spPr>
          <a:xfrm>
            <a:off x="5050817" y="5959028"/>
            <a:ext cx="2088232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49123"/>
            <a:ext cx="10361851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AB54-D148-B942-A9CE-55A9BEF375E2}" type="datetimeFigureOut">
              <a:rPr lang="cs-CZ" smtClean="0"/>
              <a:pPr/>
              <a:t>21.12.2020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896-F542-D645-BF67-80AC1998F4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5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  <p:sldLayoutId id="2147483664" r:id="rId7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4646" y="1494531"/>
            <a:ext cx="10153127" cy="3672409"/>
          </a:xfrm>
        </p:spPr>
        <p:txBody>
          <a:bodyPr>
            <a:normAutofit fontScale="90000"/>
          </a:bodyPr>
          <a:lstStyle/>
          <a:p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6700" b="1" dirty="0" smtClean="0">
                <a:solidFill>
                  <a:schemeClr val="bg1"/>
                </a:solidFill>
              </a:rPr>
              <a:t>Jednání Předsednictva HSRM</a:t>
            </a:r>
            <a:r>
              <a:rPr lang="cs-CZ" sz="4000" b="1" dirty="0">
                <a:solidFill>
                  <a:schemeClr val="bg1"/>
                </a:solidFill>
              </a:rPr>
              <a:t/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/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smtClean="0">
                <a:solidFill>
                  <a:schemeClr val="bg1"/>
                </a:solidFill>
              </a:rPr>
              <a:t>RE:START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3686" dirty="0" smtClean="0">
                <a:solidFill>
                  <a:schemeClr val="bg1"/>
                </a:solidFill>
                <a:latin typeface="+mn-lt"/>
              </a:rPr>
              <a:t>Most, 11. 01. 2021</a:t>
            </a:r>
            <a:endParaRPr lang="cs-CZ" sz="3686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98" y="5238948"/>
            <a:ext cx="6261015" cy="10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možnosti strategie RE:START a FST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RE:START – připravované dotační tituly MMR</a:t>
            </a:r>
          </a:p>
          <a:p>
            <a:r>
              <a:rPr lang="cs-CZ" sz="2000" dirty="0" smtClean="0"/>
              <a:t>Regenerace </a:t>
            </a:r>
            <a:r>
              <a:rPr lang="cs-CZ" sz="2000" dirty="0"/>
              <a:t>brownfieldů pro nepodnikatelské využití – </a:t>
            </a:r>
            <a:r>
              <a:rPr lang="cs-CZ" sz="2000" b="1" dirty="0"/>
              <a:t>alokace výzvy 200 mil. K</a:t>
            </a:r>
            <a:r>
              <a:rPr lang="cs-CZ" sz="2000" dirty="0"/>
              <a:t>č – termín vyhlášení začátek r. 2021 (nový program pod Státním fondem podpory investic</a:t>
            </a:r>
            <a:r>
              <a:rPr lang="cs-CZ" sz="2000" dirty="0" smtClean="0"/>
              <a:t>).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FST </a:t>
            </a:r>
          </a:p>
          <a:p>
            <a:pPr marL="0" indent="0">
              <a:buNone/>
            </a:pPr>
            <a:r>
              <a:rPr lang="cs-CZ" sz="2000" dirty="0"/>
              <a:t>Podkladem pro </a:t>
            </a:r>
            <a:r>
              <a:rPr lang="cs-CZ" sz="2000" b="1" dirty="0"/>
              <a:t>čerpání cca 42 mld. Kč z OP </a:t>
            </a:r>
            <a:r>
              <a:rPr lang="cs-CZ" sz="2000" b="1" dirty="0" smtClean="0"/>
              <a:t>ST </a:t>
            </a:r>
            <a:r>
              <a:rPr lang="cs-CZ" sz="2000" dirty="0"/>
              <a:t>je schválení </a:t>
            </a:r>
            <a:r>
              <a:rPr lang="cs-CZ" sz="2000" b="1" dirty="0"/>
              <a:t>Plánu pro spravedlivou územní transformaci </a:t>
            </a:r>
            <a:r>
              <a:rPr lang="cs-CZ" sz="2000" dirty="0"/>
              <a:t>(zpracovává MMR). Předpoklad dokončení plánu 1Q 2021.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Operační </a:t>
            </a:r>
            <a:r>
              <a:rPr lang="cs-CZ" sz="2000" dirty="0" smtClean="0"/>
              <a:t>program Spravedlivé transformace (OP ST) </a:t>
            </a:r>
            <a:r>
              <a:rPr lang="cs-CZ" sz="2000" dirty="0"/>
              <a:t>v gesci MŽP by měl být následně spuštěn na přelomu roku 2021/2022, v závislosti na postupném schvalování finální legislativy ze strany EK.</a:t>
            </a:r>
          </a:p>
        </p:txBody>
      </p:sp>
    </p:spTree>
    <p:extLst>
      <p:ext uri="{BB962C8B-B14F-4D97-AF65-F5344CB8AC3E}">
        <p14:creationId xmlns:p14="http://schemas.microsoft.com/office/powerpoint/2010/main" val="136151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" y="270396"/>
            <a:ext cx="12155477" cy="60486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9622" y="299218"/>
            <a:ext cx="2074285" cy="2292043"/>
          </a:xfrm>
        </p:spPr>
        <p:txBody>
          <a:bodyPr anchor="t">
            <a:noAutofit/>
          </a:bodyPr>
          <a:lstStyle/>
          <a:p>
            <a:r>
              <a:rPr lang="pt-BR" sz="2400" b="1" dirty="0">
                <a:solidFill>
                  <a:srgbClr val="000099"/>
                </a:solidFill>
                <a:latin typeface="Arial"/>
                <a:cs typeface="Arial"/>
              </a:rPr>
              <a:t>Zdroje EU pro oživení a (zelenou a digitální) transformaci</a:t>
            </a:r>
            <a:r>
              <a:rPr lang="cs-CZ" sz="24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pt-BR" sz="2400" b="1" dirty="0">
                <a:solidFill>
                  <a:srgbClr val="000099"/>
                </a:solidFill>
                <a:latin typeface="Arial"/>
                <a:cs typeface="Arial"/>
              </a:rPr>
              <a:t>ekonomiky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43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349" y="4743"/>
            <a:ext cx="10685425" cy="70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94607" y="342404"/>
            <a:ext cx="10945215" cy="765783"/>
          </a:xfrm>
        </p:spPr>
        <p:txBody>
          <a:bodyPr>
            <a:normAutofit/>
          </a:bodyPr>
          <a:lstStyle/>
          <a:p>
            <a:r>
              <a:rPr lang="cs-CZ" dirty="0"/>
              <a:t>Kontext Mechanismu spravedlivé transformace (MST)</a:t>
            </a:r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3C3C1446-BA19-AA49-8CA5-854203AFA2BE}"/>
              </a:ext>
            </a:extLst>
          </p:cNvPr>
          <p:cNvSpPr/>
          <p:nvPr/>
        </p:nvSpPr>
        <p:spPr>
          <a:xfrm>
            <a:off x="7823398" y="1484642"/>
            <a:ext cx="3816424" cy="2739147"/>
          </a:xfrm>
          <a:prstGeom prst="rect">
            <a:avLst/>
          </a:prstGeom>
          <a:solidFill>
            <a:srgbClr val="FF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endParaRPr lang="cs-CZ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r>
              <a:rPr lang="cs-CZ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pilíř </a:t>
            </a:r>
          </a:p>
          <a:p>
            <a:pPr algn="ctr" defTabSz="468034">
              <a:defRPr/>
            </a:pPr>
            <a:endParaRPr lang="cs-CZ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Nástroj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půjček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veřejnou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správu</a:t>
            </a:r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poskytovaný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EIB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EDDE159-1C5F-C343-B551-23BEE851C870}"/>
              </a:ext>
            </a:extLst>
          </p:cNvPr>
          <p:cNvSpPr/>
          <p:nvPr/>
        </p:nvSpPr>
        <p:spPr>
          <a:xfrm>
            <a:off x="4542771" y="1484641"/>
            <a:ext cx="2920586" cy="2739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640" rIns="27640" rtlCol="0" anchor="ctr" anchorCtr="0"/>
          <a:lstStyle/>
          <a:p>
            <a:pPr algn="ctr" defTabSz="468034">
              <a:defRPr/>
            </a:pPr>
            <a:r>
              <a:rPr lang="cs-CZ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pilíř</a:t>
            </a:r>
          </a:p>
          <a:p>
            <a:pPr algn="ctr" defTabSz="468034">
              <a:defRPr/>
            </a:pPr>
            <a:r>
              <a:rPr lang="cs-CZ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468034">
              <a:defRPr/>
            </a:pPr>
            <a:r>
              <a:rPr lang="en-US" sz="245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InvestEU</a:t>
            </a:r>
            <a:r>
              <a:rPr lang="en-US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1BEC75F9-1D3E-E847-8CE2-326D7DFE1950}"/>
              </a:ext>
            </a:extLst>
          </p:cNvPr>
          <p:cNvSpPr/>
          <p:nvPr/>
        </p:nvSpPr>
        <p:spPr>
          <a:xfrm>
            <a:off x="694607" y="4382028"/>
            <a:ext cx="3528392" cy="18350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solidFill>
              <a:srgbClr val="A3D1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8034">
              <a:spcAft>
                <a:spcPts val="461"/>
              </a:spcAft>
              <a:defRPr/>
            </a:pP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Primárně</a:t>
            </a:r>
            <a:r>
              <a:rPr lang="en-GB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granty</a:t>
            </a:r>
            <a:r>
              <a:rPr lang="cs-CZ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468034">
              <a:spcAft>
                <a:spcPts val="461"/>
              </a:spcAft>
              <a:defRPr/>
            </a:pPr>
            <a:endParaRPr lang="cs-CZ" sz="20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F1FA7640-CDCF-EA4D-93A1-AB5E8C2BE6DB}"/>
              </a:ext>
            </a:extLst>
          </p:cNvPr>
          <p:cNvSpPr/>
          <p:nvPr/>
        </p:nvSpPr>
        <p:spPr>
          <a:xfrm>
            <a:off x="4542770" y="4382028"/>
            <a:ext cx="2920587" cy="1815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76D0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8034">
              <a:spcAft>
                <a:spcPts val="461"/>
              </a:spcAft>
              <a:defRPr/>
            </a:pPr>
            <a:endParaRPr lang="cs-CZ" sz="1843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spcAft>
                <a:spcPts val="461"/>
              </a:spcAft>
              <a:defRPr/>
            </a:pP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Sdružování</a:t>
            </a:r>
            <a:r>
              <a:rPr lang="en-GB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privátních</a:t>
            </a:r>
            <a:r>
              <a:rPr lang="en-GB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</a:t>
            </a:r>
            <a:endParaRPr lang="cs-CZ" sz="20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061" indent="-351061" algn="ctr" defTabSz="468034">
              <a:spcAft>
                <a:spcPts val="461"/>
              </a:spcAft>
              <a:buFontTx/>
              <a:buChar char="-"/>
              <a:defRPr/>
            </a:pPr>
            <a:r>
              <a:rPr lang="cs-C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Úvěrový fond</a:t>
            </a:r>
          </a:p>
          <a:p>
            <a:pPr marL="351061" indent="-351061" algn="ctr" defTabSz="468034">
              <a:spcAft>
                <a:spcPts val="461"/>
              </a:spcAft>
              <a:buFontTx/>
              <a:buChar char="-"/>
              <a:defRPr/>
            </a:pPr>
            <a:r>
              <a:rPr lang="cs-C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Soukromé investice do regionů, prováděcí partner ČMRZB</a:t>
            </a:r>
          </a:p>
          <a:p>
            <a:pPr marL="351061" indent="-351061" algn="ctr" defTabSz="468034">
              <a:spcAft>
                <a:spcPts val="461"/>
              </a:spcAft>
              <a:buFontTx/>
              <a:buChar char="-"/>
              <a:defRPr/>
            </a:pPr>
            <a:endParaRPr lang="cs-CZ" sz="20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E6EB2A5A-AFAD-6347-B846-8DC955DD651C}"/>
              </a:ext>
            </a:extLst>
          </p:cNvPr>
          <p:cNvSpPr/>
          <p:nvPr/>
        </p:nvSpPr>
        <p:spPr>
          <a:xfrm>
            <a:off x="7751390" y="4382028"/>
            <a:ext cx="3888432" cy="1815670"/>
          </a:xfrm>
          <a:prstGeom prst="rect">
            <a:avLst/>
          </a:prstGeom>
          <a:solidFill>
            <a:srgbClr val="FF0000"/>
          </a:solidFill>
          <a:ln w="63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8034">
              <a:spcAft>
                <a:spcPts val="461"/>
              </a:spcAft>
              <a:defRPr/>
            </a:pPr>
            <a:endParaRPr lang="cs-CZ" sz="20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spcAft>
                <a:spcPts val="461"/>
              </a:spcAft>
              <a:defRPr/>
            </a:pP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Pákování</a:t>
            </a:r>
            <a:r>
              <a:rPr lang="en-GB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</a:t>
            </a:r>
            <a:r>
              <a:rPr lang="cs-CZ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ných</a:t>
            </a:r>
            <a:r>
              <a:rPr lang="en-GB" sz="204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48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</a:t>
            </a:r>
            <a:endParaRPr lang="cs-CZ" sz="204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spcAft>
                <a:spcPts val="461"/>
              </a:spcAft>
              <a:defRPr/>
            </a:pPr>
            <a:endParaRPr lang="cs-CZ" sz="122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spcAft>
                <a:spcPts val="461"/>
              </a:spcAft>
              <a:defRPr/>
            </a:pPr>
            <a:r>
              <a:rPr lang="cs-C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Energetická a dopravní infrastruktura, sítě </a:t>
            </a:r>
            <a:r>
              <a:rPr lang="cs-CZ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dálk</a:t>
            </a:r>
            <a:r>
              <a:rPr lang="cs-C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vytápění, renovace budov, soc. infrastruktura atd.</a:t>
            </a:r>
          </a:p>
          <a:p>
            <a:pPr marL="175531" indent="-175531" algn="ctr" defTabSz="468034">
              <a:spcAft>
                <a:spcPts val="461"/>
              </a:spcAft>
              <a:buFontTx/>
              <a:buChar char="-"/>
              <a:defRPr/>
            </a:pPr>
            <a:endParaRPr lang="cs-CZ" sz="122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5531" indent="-175531" algn="ctr" defTabSz="468034">
              <a:spcAft>
                <a:spcPts val="461"/>
              </a:spcAft>
              <a:buFontTx/>
              <a:buChar char="-"/>
              <a:defRPr/>
            </a:pPr>
            <a:endParaRPr lang="en-GB" sz="1229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68">
            <a:extLst>
              <a:ext uri="{FF2B5EF4-FFF2-40B4-BE49-F238E27FC236}">
                <a16:creationId xmlns:a16="http://schemas.microsoft.com/office/drawing/2014/main" xmlns="" id="{C91BD6CE-A221-724B-B256-E0E7B2E17230}"/>
              </a:ext>
            </a:extLst>
          </p:cNvPr>
          <p:cNvSpPr txBox="1"/>
          <p:nvPr/>
        </p:nvSpPr>
        <p:spPr>
          <a:xfrm>
            <a:off x="694607" y="1484641"/>
            <a:ext cx="3528392" cy="273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r>
              <a:rPr lang="cs-CZ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pilíř </a:t>
            </a:r>
          </a:p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r>
              <a:rPr lang="en-US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 </a:t>
            </a:r>
            <a:r>
              <a:rPr lang="cs-CZ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en-US" sz="245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spravedlivou</a:t>
            </a:r>
            <a:r>
              <a:rPr lang="en-US" sz="245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57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transformaci</a:t>
            </a: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68034">
              <a:defRPr/>
            </a:pPr>
            <a:endParaRPr lang="cs-CZ" sz="2457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4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0590" y="2430636"/>
            <a:ext cx="10971372" cy="2016224"/>
          </a:xfrm>
        </p:spPr>
        <p:txBody>
          <a:bodyPr>
            <a:normAutofit/>
          </a:bodyPr>
          <a:lstStyle/>
          <a:p>
            <a:r>
              <a:rPr lang="cs-CZ" sz="4800" i="1" dirty="0"/>
              <a:t>Děkuji za </a:t>
            </a:r>
            <a:r>
              <a:rPr lang="cs-CZ" sz="4800" i="1" dirty="0" smtClean="0"/>
              <a:t>pozornost.</a:t>
            </a:r>
            <a:br>
              <a:rPr lang="cs-CZ" sz="4800" i="1" dirty="0" smtClean="0"/>
            </a:b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343414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126380"/>
            <a:ext cx="10971372" cy="925313"/>
          </a:xfrm>
        </p:spPr>
        <p:txBody>
          <a:bodyPr>
            <a:noAutofit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RE:START - Strategie hospodářské restrukturalizace ÚK, MSK a KVK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350516"/>
            <a:ext cx="10971372" cy="4896544"/>
          </a:xfrm>
        </p:spPr>
        <p:txBody>
          <a:bodyPr/>
          <a:lstStyle/>
          <a:p>
            <a:r>
              <a:rPr lang="cs-CZ" sz="2400" dirty="0"/>
              <a:t>Dlouhodobá pomoc strukturálně postiženým regionům.</a:t>
            </a:r>
          </a:p>
          <a:p>
            <a:r>
              <a:rPr lang="cs-CZ" sz="2400" dirty="0"/>
              <a:t>Nastavení typových aktivit/projektů - cílem </a:t>
            </a:r>
            <a:r>
              <a:rPr lang="cs-CZ" sz="2400" dirty="0" smtClean="0"/>
              <a:t>je přinést </a:t>
            </a:r>
            <a:r>
              <a:rPr lang="cs-CZ" sz="2400" dirty="0"/>
              <a:t>změnu do strukturálně postižených regionů.</a:t>
            </a:r>
          </a:p>
          <a:p>
            <a:r>
              <a:rPr lang="cs-CZ" sz="2400" dirty="0"/>
              <a:t>Východiskem </a:t>
            </a:r>
            <a:r>
              <a:rPr lang="cs-CZ" sz="2400" dirty="0" smtClean="0"/>
              <a:t>je Strategický </a:t>
            </a:r>
            <a:r>
              <a:rPr lang="cs-CZ" sz="2400" dirty="0"/>
              <a:t>rámec, který je pravidelně aktualizován a naplňován Akčními plány.</a:t>
            </a:r>
          </a:p>
          <a:p>
            <a:r>
              <a:rPr lang="cs-CZ" sz="2400" dirty="0"/>
              <a:t>Strategie RE:START promítnuta do operačních programů 2021+.</a:t>
            </a:r>
          </a:p>
          <a:p>
            <a:r>
              <a:rPr lang="cs-CZ" sz="2400" dirty="0"/>
              <a:t>Vazba na Strategii regionálního rozvoje ČR – zvýhodnění hospodářsky a sociálně ohrožených území (zahrnuje velkou část ORP v KVK, ÚK, MSK).</a:t>
            </a:r>
          </a:p>
          <a:p>
            <a:r>
              <a:rPr lang="cs-CZ" sz="2400" dirty="0"/>
              <a:t>Díky RE:START lepší vyjednávací pozice  ČR při přípravě Fondu pro spravedlivou transformaci – zahrnutí všech tří strukturálně postižených regionů do tohoto fondu.</a:t>
            </a:r>
          </a:p>
          <a:p>
            <a:r>
              <a:rPr lang="cs-CZ" sz="2400" dirty="0"/>
              <a:t>Intenzivní komunikace stát – regiony – firmy.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37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126380"/>
            <a:ext cx="10971372" cy="925313"/>
          </a:xfrm>
        </p:spPr>
        <p:txBody>
          <a:bodyPr>
            <a:noAutofit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RE:START – AKTUALIZACE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350516"/>
            <a:ext cx="10971372" cy="4896544"/>
          </a:xfrm>
        </p:spPr>
        <p:txBody>
          <a:bodyPr/>
          <a:lstStyle/>
          <a:p>
            <a:r>
              <a:rPr lang="cs-CZ" sz="2000" dirty="0"/>
              <a:t>Aktualizace s akcentem na</a:t>
            </a:r>
            <a:r>
              <a:rPr lang="cs-CZ" sz="2000" b="1" dirty="0"/>
              <a:t> ukončování těžby uhlí a transformace energetiky ve vazbě na činnosti Uhelné komise ČR a jejích pracovních skupin.</a:t>
            </a:r>
          </a:p>
          <a:p>
            <a:r>
              <a:rPr lang="cs-CZ" sz="2000" b="1" dirty="0"/>
              <a:t>Základ pro přípravu Plánu spravedlivé územní </a:t>
            </a:r>
            <a:r>
              <a:rPr lang="cs-CZ" sz="2000" b="1" dirty="0" smtClean="0"/>
              <a:t>transformace.</a:t>
            </a:r>
            <a:endParaRPr lang="cs-CZ" sz="2000" b="1" dirty="0"/>
          </a:p>
          <a:p>
            <a:r>
              <a:rPr lang="cs-CZ" sz="2000" b="1" dirty="0"/>
              <a:t>2017 – současnost: </a:t>
            </a:r>
            <a:r>
              <a:rPr lang="cs-CZ" sz="2000" dirty="0"/>
              <a:t>na základě vyjednání specifického zvýhodnění (specifických výzev, bodového zvýhodnění) a při vytvoření nových dotačních titulů </a:t>
            </a:r>
            <a:r>
              <a:rPr lang="cs-CZ" sz="2000" b="1" dirty="0"/>
              <a:t>do strukturálně postižených regionů přišlo více než 8 mld. Kč.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31185"/>
              </p:ext>
            </p:extLst>
          </p:nvPr>
        </p:nvGraphicFramePr>
        <p:xfrm>
          <a:off x="1990750" y="3677444"/>
          <a:ext cx="8136904" cy="2281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721">
                  <a:extLst>
                    <a:ext uri="{9D8B030D-6E8A-4147-A177-3AD203B41FA5}">
                      <a16:colId xmlns:a16="http://schemas.microsoft.com/office/drawing/2014/main" xmlns="" val="993037824"/>
                    </a:ext>
                  </a:extLst>
                </a:gridCol>
                <a:gridCol w="5064183">
                  <a:extLst>
                    <a:ext uri="{9D8B030D-6E8A-4147-A177-3AD203B41FA5}">
                      <a16:colId xmlns:a16="http://schemas.microsoft.com/office/drawing/2014/main" xmlns="" val="384956555"/>
                    </a:ext>
                  </a:extLst>
                </a:gridCol>
              </a:tblGrid>
              <a:tr h="456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Kraj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Stav čerpání k </a:t>
                      </a:r>
                      <a:r>
                        <a:rPr lang="cs-CZ" sz="2000" dirty="0" smtClean="0">
                          <a:effectLst/>
                        </a:rPr>
                        <a:t>15. 12. </a:t>
                      </a:r>
                      <a:r>
                        <a:rPr lang="cs-CZ" sz="2000" dirty="0">
                          <a:effectLst/>
                        </a:rPr>
                        <a:t>2020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8696650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Karlovarský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</a:t>
                      </a:r>
                      <a:r>
                        <a:rPr lang="cs-CZ" sz="2000" dirty="0" smtClean="0">
                          <a:effectLst/>
                        </a:rPr>
                        <a:t>417 792</a:t>
                      </a: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018,00 </a:t>
                      </a:r>
                      <a:r>
                        <a:rPr lang="cs-CZ" sz="2000" dirty="0">
                          <a:effectLst/>
                        </a:rPr>
                        <a:t>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3443401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Ústecký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</a:t>
                      </a:r>
                      <a:r>
                        <a:rPr lang="cs-CZ" sz="2000" dirty="0" smtClean="0">
                          <a:effectLst/>
                        </a:rPr>
                        <a:t>806 233</a:t>
                      </a: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708,00 </a:t>
                      </a:r>
                      <a:r>
                        <a:rPr lang="cs-CZ" sz="2000" dirty="0">
                          <a:effectLst/>
                        </a:rPr>
                        <a:t>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7084752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Moravskoslezský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</a:t>
                      </a:r>
                      <a:r>
                        <a:rPr lang="cs-CZ" sz="2000" dirty="0" smtClean="0">
                          <a:effectLst/>
                        </a:rPr>
                        <a:t>627 606</a:t>
                      </a: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461,00 </a:t>
                      </a:r>
                      <a:r>
                        <a:rPr lang="cs-CZ" sz="2000" dirty="0">
                          <a:effectLst/>
                        </a:rPr>
                        <a:t>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6030674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 </a:t>
                      </a:r>
                      <a:r>
                        <a:rPr lang="cs-CZ" sz="2000" b="1" dirty="0" smtClean="0">
                          <a:effectLst/>
                        </a:rPr>
                        <a:t>851 632</a:t>
                      </a:r>
                      <a:r>
                        <a:rPr lang="cs-CZ" sz="2000" b="1" dirty="0">
                          <a:effectLst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</a:rPr>
                        <a:t>187,00 </a:t>
                      </a:r>
                      <a:r>
                        <a:rPr lang="cs-CZ" sz="2000" b="1" dirty="0">
                          <a:effectLst/>
                        </a:rPr>
                        <a:t>Kč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200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0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RE:START – čerpání ÚK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350516"/>
            <a:ext cx="1097137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MMR Podpora regenerace </a:t>
            </a:r>
            <a:r>
              <a:rPr lang="cs-CZ" sz="2400" b="1" dirty="0" err="1" smtClean="0"/>
              <a:t>brownfieldů</a:t>
            </a:r>
            <a:r>
              <a:rPr lang="cs-CZ" sz="2400" b="1" dirty="0" smtClean="0"/>
              <a:t> pro nepodnikatelské využití 2020</a:t>
            </a:r>
          </a:p>
          <a:p>
            <a:pPr>
              <a:buFontTx/>
              <a:buChar char="-"/>
            </a:pPr>
            <a:r>
              <a:rPr lang="cs-CZ" sz="2400" dirty="0" smtClean="0"/>
              <a:t>ú</a:t>
            </a:r>
            <a:r>
              <a:rPr lang="cs-CZ" sz="2400" dirty="0"/>
              <a:t>s</a:t>
            </a:r>
            <a:r>
              <a:rPr lang="cs-CZ" sz="2400" dirty="0" smtClean="0"/>
              <a:t>pěšní žadatelé – Třebenice, Světec, Domoušice, Evaň, Vchynice,</a:t>
            </a:r>
          </a:p>
          <a:p>
            <a:pPr>
              <a:buFontTx/>
              <a:buChar char="-"/>
            </a:pPr>
            <a:r>
              <a:rPr lang="cs-CZ" sz="2400" b="1" dirty="0"/>
              <a:t>c</a:t>
            </a:r>
            <a:r>
              <a:rPr lang="cs-CZ" sz="2400" b="1" dirty="0" smtClean="0"/>
              <a:t>elkové náklady cca 129 mil. Kč, dotace cca 53 mil. Kč.</a:t>
            </a:r>
          </a:p>
          <a:p>
            <a:pPr>
              <a:buFontTx/>
              <a:buChar char="-"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MPO – OP PIK Nemovitosti</a:t>
            </a:r>
          </a:p>
          <a:p>
            <a:pPr algn="just">
              <a:buFontTx/>
              <a:buChar char="-"/>
            </a:pPr>
            <a:r>
              <a:rPr lang="cs-CZ" sz="2400" b="1" dirty="0" smtClean="0"/>
              <a:t>Celkové náklady projektů 564,7 mil. Kč, dotace 245, 6 mil. Kč Kč.</a:t>
            </a:r>
          </a:p>
          <a:p>
            <a:pPr marL="0" indent="0">
              <a:buNone/>
            </a:pPr>
            <a:r>
              <a:rPr lang="cs-CZ" sz="2400" b="1" dirty="0"/>
              <a:t>IROP 92. Infrastruktura základních škol pro uhelné regiony</a:t>
            </a:r>
          </a:p>
          <a:p>
            <a:pPr>
              <a:buFontTx/>
              <a:buChar char="-"/>
            </a:pPr>
            <a:r>
              <a:rPr lang="cs-CZ" sz="2400" dirty="0"/>
              <a:t>v </a:t>
            </a:r>
            <a:r>
              <a:rPr lang="cs-CZ" sz="2400" dirty="0" smtClean="0"/>
              <a:t>ÚK 25 </a:t>
            </a:r>
            <a:r>
              <a:rPr lang="cs-CZ" sz="2400" dirty="0"/>
              <a:t>projektů </a:t>
            </a:r>
            <a:r>
              <a:rPr lang="cs-CZ" sz="2400" dirty="0" smtClean="0"/>
              <a:t>(Město Krásná Lípa, Varnsdorf, Vejprty, Chomutov, Kadaň, Úštěk, Roudnice n. L., Louny, Lubenec, Most, Litvínov, Horní Jiřetín, Ústí nad Labem)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b="1" dirty="0"/>
              <a:t>dotace EU cca </a:t>
            </a:r>
            <a:r>
              <a:rPr lang="cs-CZ" sz="2400" b="1" dirty="0" smtClean="0"/>
              <a:t>290 </a:t>
            </a:r>
            <a:r>
              <a:rPr lang="cs-CZ" sz="2400" b="1" dirty="0"/>
              <a:t>mil. Kč.</a:t>
            </a:r>
          </a:p>
          <a:p>
            <a:pPr marL="0" indent="0">
              <a:buNone/>
            </a:pP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511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486420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Aktualizace 4</a:t>
            </a:r>
            <a:r>
              <a:rPr lang="cs-CZ" sz="3100" dirty="0" smtClean="0"/>
              <a:t>. Souhrnného </a:t>
            </a:r>
            <a:r>
              <a:rPr lang="cs-CZ" sz="3100" dirty="0"/>
              <a:t>akčního plánu strategie RE:START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4. Aktualizace </a:t>
            </a:r>
            <a:r>
              <a:rPr lang="cs-CZ" sz="2400" b="1" dirty="0" smtClean="0"/>
              <a:t>Akčního </a:t>
            </a:r>
            <a:r>
              <a:rPr lang="cs-CZ" sz="2400" b="1" dirty="0"/>
              <a:t>plánu pro roky 2020-2021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pracována </a:t>
            </a:r>
            <a:r>
              <a:rPr lang="cs-CZ" sz="2400" dirty="0"/>
              <a:t>Národním výkonným týmem RE:START (MMR) ve spolupráci s RSK KVK, ÚK, MSK (navržená opatření projednána s aktéry na regionální i národní úrovni</a:t>
            </a:r>
            <a:r>
              <a:rPr lang="cs-CZ" sz="2400" dirty="0" smtClean="0"/>
              <a:t>).</a:t>
            </a:r>
            <a:endParaRPr lang="cs-CZ" sz="2400" dirty="0"/>
          </a:p>
          <a:p>
            <a:r>
              <a:rPr lang="cs-CZ" sz="2400" dirty="0"/>
              <a:t>Z</a:t>
            </a:r>
            <a:r>
              <a:rPr lang="cs-CZ" sz="2400" dirty="0" smtClean="0"/>
              <a:t> </a:t>
            </a:r>
            <a:r>
              <a:rPr lang="cs-CZ" sz="2400" dirty="0"/>
              <a:t>důvodu COVID-19 – proběhl opětovný sběr podnětů (</a:t>
            </a:r>
            <a:r>
              <a:rPr lang="cs-CZ" sz="2400" dirty="0" smtClean="0"/>
              <a:t>nutná reflexe dopadů).</a:t>
            </a:r>
            <a:endParaRPr lang="cs-CZ" sz="2400" dirty="0"/>
          </a:p>
          <a:p>
            <a:r>
              <a:rPr lang="cs-CZ" sz="2400" dirty="0"/>
              <a:t>C</a:t>
            </a:r>
            <a:r>
              <a:rPr lang="cs-CZ" sz="2400" dirty="0" smtClean="0"/>
              <a:t>elkem </a:t>
            </a:r>
            <a:r>
              <a:rPr lang="cs-CZ" sz="2400" dirty="0"/>
              <a:t>je pro </a:t>
            </a:r>
            <a:r>
              <a:rPr lang="cs-CZ" sz="2400" dirty="0" smtClean="0"/>
              <a:t>AP 2020-2021 </a:t>
            </a:r>
            <a:r>
              <a:rPr lang="cs-CZ" sz="2400" dirty="0"/>
              <a:t>navrženo </a:t>
            </a:r>
            <a:r>
              <a:rPr lang="cs-CZ" sz="2400" dirty="0" smtClean="0"/>
              <a:t>17 </a:t>
            </a:r>
            <a:r>
              <a:rPr lang="cs-CZ" sz="2400" dirty="0"/>
              <a:t>opatření z toho:</a:t>
            </a:r>
          </a:p>
          <a:p>
            <a:pPr lvl="2"/>
            <a:r>
              <a:rPr lang="cs-CZ" sz="2400" dirty="0" smtClean="0"/>
              <a:t>12 </a:t>
            </a:r>
            <a:r>
              <a:rPr lang="cs-CZ" sz="2400" dirty="0"/>
              <a:t>zcela nových opatření – z toho 7 opatření vázaných na COVID-19</a:t>
            </a:r>
          </a:p>
          <a:p>
            <a:pPr lvl="2"/>
            <a:r>
              <a:rPr lang="cs-CZ" sz="2400" dirty="0"/>
              <a:t> 5 aktualizovaných původních opatření – z toho 1 opatření vázané na COVID-19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ředpoklad </a:t>
            </a:r>
            <a:r>
              <a:rPr lang="cs-CZ" sz="2400" dirty="0"/>
              <a:t>projednání na vládě ČR – </a:t>
            </a:r>
            <a:r>
              <a:rPr lang="cs-CZ" sz="2400" dirty="0" smtClean="0"/>
              <a:t>leden 2021 </a:t>
            </a:r>
            <a:r>
              <a:rPr lang="cs-CZ" sz="2400" dirty="0"/>
              <a:t>(realizace opatření 2020 – 2030)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4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0" y="414412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Předpokládaný finanční rámec aktualizace 4. Akčního plánu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25514"/>
              </p:ext>
            </p:extLst>
          </p:nvPr>
        </p:nvGraphicFramePr>
        <p:xfrm>
          <a:off x="1144656" y="2070596"/>
          <a:ext cx="9901099" cy="3029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554">
                  <a:extLst>
                    <a:ext uri="{9D8B030D-6E8A-4147-A177-3AD203B41FA5}">
                      <a16:colId xmlns:a16="http://schemas.microsoft.com/office/drawing/2014/main" xmlns="" val="3825541367"/>
                    </a:ext>
                  </a:extLst>
                </a:gridCol>
                <a:gridCol w="2295312">
                  <a:extLst>
                    <a:ext uri="{9D8B030D-6E8A-4147-A177-3AD203B41FA5}">
                      <a16:colId xmlns:a16="http://schemas.microsoft.com/office/drawing/2014/main" xmlns="" val="262162908"/>
                    </a:ext>
                  </a:extLst>
                </a:gridCol>
                <a:gridCol w="1407325">
                  <a:extLst>
                    <a:ext uri="{9D8B030D-6E8A-4147-A177-3AD203B41FA5}">
                      <a16:colId xmlns:a16="http://schemas.microsoft.com/office/drawing/2014/main" xmlns="" val="2372729819"/>
                    </a:ext>
                  </a:extLst>
                </a:gridCol>
                <a:gridCol w="1407325">
                  <a:extLst>
                    <a:ext uri="{9D8B030D-6E8A-4147-A177-3AD203B41FA5}">
                      <a16:colId xmlns:a16="http://schemas.microsoft.com/office/drawing/2014/main" xmlns="" val="727763235"/>
                    </a:ext>
                  </a:extLst>
                </a:gridCol>
                <a:gridCol w="3037583">
                  <a:extLst>
                    <a:ext uri="{9D8B030D-6E8A-4147-A177-3AD203B41FA5}">
                      <a16:colId xmlns:a16="http://schemas.microsoft.com/office/drawing/2014/main" xmlns="" val="183308974"/>
                    </a:ext>
                  </a:extLst>
                </a:gridCol>
              </a:tblGrid>
              <a:tr h="504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Údaje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mil. Kč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Nároky na resorty/kraje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ESIF + FST 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Modernizační Fond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8325720"/>
                  </a:ext>
                </a:extLst>
              </a:tr>
              <a:tr h="504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Alokované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Zvýšené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3898079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69910343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486,5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 235,5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251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91227542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2022-2030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73 207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1 125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72 082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3685775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73 702,5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1 360,5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72 333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04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598" y="353195"/>
            <a:ext cx="10971372" cy="925313"/>
          </a:xfrm>
        </p:spPr>
        <p:txBody>
          <a:bodyPr/>
          <a:lstStyle/>
          <a:p>
            <a:r>
              <a:rPr lang="cs-CZ" dirty="0" smtClean="0"/>
              <a:t>RE:START – přehled opatření 4.akčního plánu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1062486"/>
          <a:ext cx="12190414" cy="5666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155">
                  <a:extLst>
                    <a:ext uri="{9D8B030D-6E8A-4147-A177-3AD203B41FA5}">
                      <a16:colId xmlns:a16="http://schemas.microsoft.com/office/drawing/2014/main" xmlns="" val="470780342"/>
                    </a:ext>
                  </a:extLst>
                </a:gridCol>
                <a:gridCol w="8239882">
                  <a:extLst>
                    <a:ext uri="{9D8B030D-6E8A-4147-A177-3AD203B41FA5}">
                      <a16:colId xmlns:a16="http://schemas.microsoft.com/office/drawing/2014/main" xmlns="" val="539479859"/>
                    </a:ext>
                  </a:extLst>
                </a:gridCol>
                <a:gridCol w="1394620">
                  <a:extLst>
                    <a:ext uri="{9D8B030D-6E8A-4147-A177-3AD203B41FA5}">
                      <a16:colId xmlns:a16="http://schemas.microsoft.com/office/drawing/2014/main" xmlns="" val="4289706473"/>
                    </a:ext>
                  </a:extLst>
                </a:gridCol>
                <a:gridCol w="1671757">
                  <a:extLst>
                    <a:ext uri="{9D8B030D-6E8A-4147-A177-3AD203B41FA5}">
                      <a16:colId xmlns:a16="http://schemas.microsoft.com/office/drawing/2014/main" xmlns="" val="2736613812"/>
                    </a:ext>
                  </a:extLst>
                </a:gridCol>
              </a:tblGrid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č.opatření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Název opatření 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gesce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pozn.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0033921"/>
                  </a:ext>
                </a:extLst>
              </a:tr>
              <a:tr h="605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A.2.1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Podnikavý region (PODREG) - program na podporu začínajících podnikatelů, a potenciálních podnikatelských záměrů a MSP s vlastním produktem/službou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1413537"/>
                  </a:ext>
                </a:extLst>
              </a:tr>
              <a:tr h="605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A.3.1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digitalizace a robotizace především malých a středních firem prostřednictvím </a:t>
                      </a:r>
                      <a:r>
                        <a:rPr lang="cs-CZ" sz="1400" dirty="0" err="1">
                          <a:effectLst/>
                        </a:rPr>
                        <a:t>outsourcovaných</a:t>
                      </a:r>
                      <a:r>
                        <a:rPr lang="cs-CZ" sz="1400" dirty="0">
                          <a:effectLst/>
                        </a:rPr>
                        <a:t> služeb výzkumu, vývoje a poradenství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451937"/>
                  </a:ext>
                </a:extLst>
              </a:tr>
              <a:tr h="31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A.3.2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Rozvoj lázeňské infrastruktury a podpora lázeňství jako ekonomického odvětví v Karlovarském kraji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MŽP, </a:t>
                      </a:r>
                      <a:r>
                        <a:rPr lang="cs-CZ" sz="1400" dirty="0" err="1">
                          <a:effectLst/>
                        </a:rPr>
                        <a:t>MZd</a:t>
                      </a:r>
                      <a:r>
                        <a:rPr lang="cs-CZ" sz="1400" dirty="0">
                          <a:effectLst/>
                        </a:rPr>
                        <a:t>, 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50721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C.2.1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Specifická podpora výzkumu ve strukturálně postižených regionech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MŠMT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8622782"/>
                  </a:ext>
                </a:extLst>
              </a:tr>
              <a:tr h="27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D.2.1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modernizace výuky a obnovy a rozvoje materiálně-technického zázemí škol a školských zařízení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384747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D.2.2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Komplex opatření rozvíjející kariérové poradenství a celoživotní vzdělávání v krajích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MPSV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Aktualizace 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353355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E.4. 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Změna image strukturálně postižených regionů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0026906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E.4.2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kulturních a kreativních odvětví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MK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6723249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F.1.1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Zpracování technickoekonomických analýz využitelnosti důlních děl v MSK 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 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579494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Demolice budov v sociálně vyloučených lokalitách – pokračování DT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04609"/>
                  </a:ext>
                </a:extLst>
              </a:tr>
              <a:tr h="264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Specifické brownfieldy pro přípravu studií využitelnosti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366038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Program na podporu občanské vybavenosti a obslužnosti obcí ve strukturálně postižených regionech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28617"/>
                  </a:ext>
                </a:extLst>
              </a:tr>
              <a:tr h="292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F.3.1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komunitní </a:t>
                      </a:r>
                      <a:r>
                        <a:rPr lang="cs-CZ" sz="1400" dirty="0" smtClean="0">
                          <a:effectLst/>
                        </a:rPr>
                        <a:t>energetiky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MPO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700609"/>
                  </a:ext>
                </a:extLst>
              </a:tr>
              <a:tr h="292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</a:t>
                      </a:r>
                      <a:r>
                        <a:rPr lang="cs-CZ" sz="1400" dirty="0" smtClean="0">
                          <a:effectLst/>
                        </a:rPr>
                        <a:t>F.3.2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zřízení Center veřejných energetiků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066457"/>
                  </a:ext>
                </a:extLst>
              </a:tr>
              <a:tr h="292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</a:t>
                      </a:r>
                      <a:r>
                        <a:rPr lang="cs-CZ" sz="1400" dirty="0" smtClean="0">
                          <a:effectLst/>
                        </a:rPr>
                        <a:t>F.3.3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Fond na přípravu strategických projektů do Fondu pro spravedlivou transformaci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MŽP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025834"/>
                  </a:ext>
                </a:extLst>
              </a:tr>
              <a:tr h="292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G.1.1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Obnovení Slavkovské dráhy – studie proveditelnosti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MD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137770"/>
                  </a:ext>
                </a:extLst>
              </a:tr>
              <a:tr h="292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G.2.1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rozvoje digitalizace státní správy a samosprávy, digitalizace služeb pro občany regionů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Aktualizace 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13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4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AP4 MPŘ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Meziresortní připomínkové řízení skončilo dne </a:t>
            </a:r>
            <a:br>
              <a:rPr lang="cs-CZ" sz="3600" dirty="0" smtClean="0"/>
            </a:br>
            <a:r>
              <a:rPr lang="cs-CZ" sz="3600" dirty="0" smtClean="0"/>
              <a:t>18. 12. 2020.</a:t>
            </a:r>
          </a:p>
          <a:p>
            <a:r>
              <a:rPr lang="cs-CZ" sz="3600" dirty="0" smtClean="0"/>
              <a:t>Celkem jsme obdrželi 94 připomínek, z toho </a:t>
            </a:r>
            <a:br>
              <a:rPr lang="cs-CZ" sz="3600" dirty="0" smtClean="0"/>
            </a:br>
            <a:r>
              <a:rPr lang="cs-CZ" sz="3600" dirty="0" smtClean="0"/>
              <a:t>57 zásadních, 26 doporučujících, 11 ostatní.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082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126380"/>
            <a:ext cx="10971372" cy="925313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/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/>
              <a:t>Aktuální cíle strategie RE:START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566540"/>
            <a:ext cx="10971372" cy="4896544"/>
          </a:xfrm>
        </p:spPr>
        <p:txBody>
          <a:bodyPr/>
          <a:lstStyle/>
          <a:p>
            <a:r>
              <a:rPr lang="cs-CZ" sz="2000" b="1" dirty="0"/>
              <a:t>Nastavit systém podpory strukturálně postiženým krajům s využitím dostupných finančních </a:t>
            </a:r>
            <a:r>
              <a:rPr lang="cs-CZ" sz="2000" b="1" dirty="0" smtClean="0"/>
              <a:t>nástrojů.</a:t>
            </a:r>
            <a:endParaRPr lang="cs-CZ" sz="2000" b="1" dirty="0"/>
          </a:p>
          <a:p>
            <a:r>
              <a:rPr lang="cs-CZ" sz="2000" b="1" dirty="0"/>
              <a:t>Nalézt nástroje na posílení projektové přípravy ve strukturálně postižených </a:t>
            </a:r>
            <a:r>
              <a:rPr lang="cs-CZ" sz="2000" b="1" dirty="0" smtClean="0"/>
              <a:t>regionech:</a:t>
            </a:r>
            <a:endParaRPr lang="cs-CZ" sz="2000" b="1" dirty="0"/>
          </a:p>
          <a:p>
            <a:pPr lvl="1"/>
            <a:r>
              <a:rPr lang="cs-CZ" sz="1800" dirty="0"/>
              <a:t>Podpořit aktivizaci území a podpořit iniciaci projektových aktivit a </a:t>
            </a:r>
            <a:r>
              <a:rPr lang="cs-CZ" sz="1800" dirty="0" smtClean="0"/>
              <a:t>přípravy.</a:t>
            </a:r>
            <a:endParaRPr lang="cs-CZ" sz="1800" dirty="0"/>
          </a:p>
          <a:p>
            <a:pPr lvl="1"/>
            <a:r>
              <a:rPr lang="cs-CZ" sz="1800" dirty="0"/>
              <a:t>V rámci tzv. </a:t>
            </a:r>
            <a:r>
              <a:rPr lang="cs-CZ" sz="1800" dirty="0" err="1"/>
              <a:t>Recovery</a:t>
            </a:r>
            <a:r>
              <a:rPr lang="cs-CZ" sz="1800" dirty="0"/>
              <a:t> and </a:t>
            </a:r>
            <a:r>
              <a:rPr lang="cs-CZ" sz="1800" dirty="0" err="1"/>
              <a:t>Resilience</a:t>
            </a:r>
            <a:r>
              <a:rPr lang="cs-CZ" sz="1800" dirty="0"/>
              <a:t> Facility (tj. prostředky nad rámec politiky soudržnosti) je z podnětu MMR plánována podpora veřejných investic v </a:t>
            </a:r>
            <a:r>
              <a:rPr lang="cs-CZ" sz="1800" dirty="0" smtClean="0"/>
              <a:t>regionech.</a:t>
            </a:r>
            <a:endParaRPr lang="cs-CZ" sz="1800" dirty="0"/>
          </a:p>
          <a:p>
            <a:r>
              <a:rPr lang="cs-CZ" sz="2000" b="1" dirty="0"/>
              <a:t>Podpořit image těchto </a:t>
            </a:r>
            <a:r>
              <a:rPr lang="cs-CZ" sz="2000" b="1" dirty="0" smtClean="0"/>
              <a:t>regionů.</a:t>
            </a:r>
            <a:endParaRPr lang="cs-CZ" sz="2000" b="1" dirty="0"/>
          </a:p>
          <a:p>
            <a:r>
              <a:rPr lang="cs-CZ" sz="2000" b="1" dirty="0"/>
              <a:t>Zamezit odchodu obyvatel z těchto </a:t>
            </a:r>
            <a:r>
              <a:rPr lang="cs-CZ" sz="2000" b="1" dirty="0" smtClean="0"/>
              <a:t>regionů.</a:t>
            </a:r>
            <a:endParaRPr lang="cs-CZ" sz="2000" b="1" dirty="0"/>
          </a:p>
          <a:p>
            <a:r>
              <a:rPr lang="cs-CZ" sz="2000" b="1" dirty="0"/>
              <a:t>Komplexně podpořit zlepšení podmínek pro rozvoj </a:t>
            </a:r>
            <a:r>
              <a:rPr lang="cs-CZ" sz="2000" b="1" dirty="0" smtClean="0"/>
              <a:t>podnikání. </a:t>
            </a:r>
            <a:endParaRPr lang="cs-CZ" sz="2000" b="1" dirty="0"/>
          </a:p>
          <a:p>
            <a:r>
              <a:rPr lang="cs-CZ" sz="2000" b="1" dirty="0"/>
              <a:t>Zlepšovat životní </a:t>
            </a:r>
            <a:r>
              <a:rPr lang="cs-CZ" sz="2000" b="1" dirty="0" smtClean="0"/>
              <a:t>prostředí.</a:t>
            </a:r>
            <a:endParaRPr lang="cs-CZ" sz="2000" b="1" dirty="0"/>
          </a:p>
          <a:p>
            <a:r>
              <a:rPr lang="cs-CZ" sz="2000" b="1" dirty="0"/>
              <a:t>Zlepšovat kvalitu vzdělávání na území těchto </a:t>
            </a:r>
            <a:r>
              <a:rPr lang="cs-CZ" sz="2000" b="1" dirty="0" smtClean="0"/>
              <a:t>krajů.</a:t>
            </a: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11567905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19475</TotalTime>
  <Words>1053</Words>
  <Application>Microsoft Office PowerPoint</Application>
  <PresentationFormat>Vlastní</PresentationFormat>
  <Paragraphs>207</Paragraphs>
  <Slides>14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Šablona final</vt:lpstr>
      <vt:lpstr>         Jednání Předsednictva HSRM   RE:START  Most, 11. 01. 2021</vt:lpstr>
      <vt:lpstr> RE:START - Strategie hospodářské restrukturalizace ÚK, MSK a KVK</vt:lpstr>
      <vt:lpstr> RE:START – AKTUALIZACE Strategie</vt:lpstr>
      <vt:lpstr>RE:START – čerpání ÚK 2020</vt:lpstr>
      <vt:lpstr>Aktualizace 4. Souhrnného akčního plánu strategie RE:START </vt:lpstr>
      <vt:lpstr>Předpokládaný finanční rámec aktualizace 4. Akčního plánu </vt:lpstr>
      <vt:lpstr>RE:START – přehled opatření 4.akčního plánu</vt:lpstr>
      <vt:lpstr>AP4 MPŘ</vt:lpstr>
      <vt:lpstr> Aktuální cíle strategie RE:START  </vt:lpstr>
      <vt:lpstr>Aktuální možnosti strategie RE:START a FST</vt:lpstr>
      <vt:lpstr>Zdroje EU pro oživení a (zelenou a digitální) transformaci ekonomiky</vt:lpstr>
      <vt:lpstr>Prezentace aplikace PowerPoint</vt:lpstr>
      <vt:lpstr>Kontext Mechanismu spravedlivé transformace (MST)</vt:lpstr>
      <vt:lpstr>Děkuji za pozornost. 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brownfields pro  nepodnikatelské využití</dc:title>
  <dc:creator>Moravcová Ivana</dc:creator>
  <cp:lastModifiedBy>uzivatel</cp:lastModifiedBy>
  <cp:revision>408</cp:revision>
  <cp:lastPrinted>2020-10-06T14:33:58Z</cp:lastPrinted>
  <dcterms:created xsi:type="dcterms:W3CDTF">2019-05-28T07:53:36Z</dcterms:created>
  <dcterms:modified xsi:type="dcterms:W3CDTF">2020-12-21T07:50:23Z</dcterms:modified>
</cp:coreProperties>
</file>