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4" r:id="rId2"/>
    <p:sldId id="365" r:id="rId3"/>
    <p:sldId id="387" r:id="rId4"/>
    <p:sldId id="407" r:id="rId5"/>
    <p:sldId id="404" r:id="rId6"/>
    <p:sldId id="406" r:id="rId7"/>
    <p:sldId id="409" r:id="rId8"/>
    <p:sldId id="403" r:id="rId9"/>
    <p:sldId id="410" r:id="rId10"/>
    <p:sldId id="412" r:id="rId11"/>
    <p:sldId id="411" r:id="rId12"/>
    <p:sldId id="413" r:id="rId13"/>
    <p:sldId id="344" r:id="rId14"/>
  </p:sldIdLst>
  <p:sldSz cx="12190413" cy="7021513"/>
  <p:notesSz cx="9872663" cy="6797675"/>
  <p:defaultTextStyle>
    <a:defPPr>
      <a:defRPr lang="cs-CZ"/>
    </a:defPPr>
    <a:lvl1pPr marL="0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>
          <p15:clr>
            <a:srgbClr val="A4A3A4"/>
          </p15:clr>
        </p15:guide>
        <p15:guide id="2" pos="6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avcová Ivana" initials="MI" lastIdx="1" clrIdx="0"/>
  <p:cmAuthor id="2" name="Tichý Karel" initials="TK" lastIdx="8" clrIdx="1">
    <p:extLst>
      <p:ext uri="{19B8F6BF-5375-455C-9EA6-DF929625EA0E}">
        <p15:presenceInfo xmlns:p15="http://schemas.microsoft.com/office/powerpoint/2012/main" userId="S-1-5-21-1453678106-484518242-318601546-15572" providerId="AD"/>
      </p:ext>
    </p:extLst>
  </p:cmAuthor>
  <p:cmAuthor id="3" name="Kaletová Pavlína" initials="KP" lastIdx="0" clrIdx="2">
    <p:extLst>
      <p:ext uri="{19B8F6BF-5375-455C-9EA6-DF929625EA0E}">
        <p15:presenceInfo xmlns:p15="http://schemas.microsoft.com/office/powerpoint/2012/main" userId="S-1-5-21-1453678106-484518242-318601546-15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4" autoAdjust="0"/>
    <p:restoredTop sz="93979" autoAdjust="0"/>
  </p:normalViewPr>
  <p:slideViewPr>
    <p:cSldViewPr>
      <p:cViewPr varScale="1">
        <p:scale>
          <a:sx n="54" d="100"/>
          <a:sy n="54" d="100"/>
        </p:scale>
        <p:origin x="988" y="60"/>
      </p:cViewPr>
      <p:guideLst>
        <p:guide orient="horz" pos="1757"/>
        <p:guide pos="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1129" y="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4372-A6D3-48CD-A51D-0E1FB5830AB2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741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1129" y="6457410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28CB9-3147-4762-A54A-87D2AE95A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9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4244-7911-42B4-A221-EEE060EEA59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849313"/>
            <a:ext cx="397986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2225" y="6456613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1F4AC-7913-4384-8134-8583E6D91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6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aseline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78D2A-2CBA-924B-BC55-0F55936500A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11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100" dirty="0"/>
          </a:p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17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04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89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Podrobný obsah jednotlivých opatření</a:t>
            </a:r>
            <a:r>
              <a:rPr lang="cs-CZ" baseline="0" dirty="0"/>
              <a:t> – stručně cíle opatření ke každému z nich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2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72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25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1F4AC-7913-4384-8134-8583E6D91E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4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0" y="4734893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0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MINISTERSTVO PRO MÍSTNÍ ROZVOJ </a:t>
            </a:r>
            <a:r>
              <a:rPr lang="cs-CZ" b="1" dirty="0"/>
              <a:t/>
            </a:r>
            <a:br>
              <a:rPr lang="cs-CZ" b="1" dirty="0"/>
            </a:br>
            <a:endParaRPr lang="cs-CZ" sz="2000" b="1" dirty="0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0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1613"/>
          <a:stretch/>
        </p:blipFill>
        <p:spPr>
          <a:xfrm>
            <a:off x="5015086" y="5959028"/>
            <a:ext cx="2160240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 rotWithShape="1">
          <a:blip r:embed="rId2" cstate="print"/>
          <a:srcRect l="54197"/>
          <a:stretch/>
        </p:blipFill>
        <p:spPr>
          <a:xfrm>
            <a:off x="609521" y="6272227"/>
            <a:ext cx="182567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4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2390"/>
          <a:stretch/>
        </p:blipFill>
        <p:spPr>
          <a:xfrm>
            <a:off x="550590" y="6260851"/>
            <a:ext cx="1897682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0" y="1566863"/>
            <a:ext cx="10945813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2391" t="-849" r="-1" b="849"/>
          <a:stretch/>
        </p:blipFill>
        <p:spPr>
          <a:xfrm>
            <a:off x="622300" y="6181916"/>
            <a:ext cx="1897682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0"/>
            <a:ext cx="11017250" cy="4321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2390"/>
          <a:stretch/>
        </p:blipFill>
        <p:spPr>
          <a:xfrm>
            <a:off x="622300" y="6253353"/>
            <a:ext cx="1897682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 rotWithShape="1">
          <a:blip r:embed="rId3" cstate="print"/>
          <a:srcRect l="53226"/>
          <a:stretch/>
        </p:blipFill>
        <p:spPr>
          <a:xfrm>
            <a:off x="5050817" y="5959028"/>
            <a:ext cx="2088232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149123"/>
            <a:ext cx="10361851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AB54-D148-B942-A9CE-55A9BEF375E2}" type="datetimeFigureOut">
              <a:rPr lang="cs-CZ" smtClean="0"/>
              <a:pPr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896-F542-D645-BF67-80AC1998F42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75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0"/>
            <a:ext cx="2844430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63" r:id="rId5"/>
    <p:sldLayoutId id="2147483649" r:id="rId6"/>
    <p:sldLayoutId id="2147483664" r:id="rId7"/>
  </p:sldLayoutIdLst>
  <p:txStyles>
    <p:titleStyle>
      <a:lvl1pPr algn="ctr" defTabSz="122950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uhelneregiony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4646" y="1494531"/>
            <a:ext cx="10153127" cy="3672409"/>
          </a:xfrm>
        </p:spPr>
        <p:txBody>
          <a:bodyPr>
            <a:normAutofit fontScale="90000"/>
          </a:bodyPr>
          <a:lstStyle/>
          <a:p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4812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812" b="1" dirty="0">
                <a:solidFill>
                  <a:schemeClr val="bg1"/>
                </a:solidFill>
                <a:latin typeface="+mn-lt"/>
              </a:rPr>
            </a:br>
            <a:r>
              <a:rPr lang="cs-CZ" sz="6700" b="1" dirty="0">
                <a:solidFill>
                  <a:schemeClr val="bg1"/>
                </a:solidFill>
              </a:rPr>
              <a:t>Jednání Předsednictva HSRM</a:t>
            </a:r>
            <a:r>
              <a:rPr lang="cs-CZ" sz="4000" b="1" dirty="0">
                <a:solidFill>
                  <a:schemeClr val="bg1"/>
                </a:solidFill>
              </a:rPr>
              <a:t/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sz="4000" b="1" dirty="0">
                <a:solidFill>
                  <a:schemeClr val="bg1"/>
                </a:solidFill>
              </a:rPr>
              <a:t/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sz="4000" b="1" dirty="0">
                <a:solidFill>
                  <a:schemeClr val="bg1"/>
                </a:solidFill>
              </a:rPr>
              <a:t> RE:START</a:t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3686" dirty="0">
                <a:solidFill>
                  <a:schemeClr val="bg1"/>
                </a:solidFill>
                <a:latin typeface="+mn-lt"/>
              </a:rPr>
              <a:t>Most  10.05.2021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98" y="5238948"/>
            <a:ext cx="6261015" cy="10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5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 v regionech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Výzvy pro sběr potenciálních strategických projektů – </a:t>
            </a:r>
            <a:r>
              <a:rPr lang="cs-CZ" sz="2000" dirty="0"/>
              <a:t>v každém kraji samostatná výzva </a:t>
            </a:r>
          </a:p>
          <a:p>
            <a:pPr marL="537908" lvl="1" indent="0">
              <a:buNone/>
            </a:pPr>
            <a:r>
              <a:rPr lang="cs-CZ" sz="2000" dirty="0"/>
              <a:t>Cílem výzvy je sběr, hodnocení a doporučení potenciálních strategických projektů pro zařazení do PSÚT. </a:t>
            </a:r>
          </a:p>
          <a:p>
            <a:pPr marL="537908" lvl="1" indent="0">
              <a:buNone/>
            </a:pPr>
            <a:r>
              <a:rPr lang="cs-CZ" sz="2000" dirty="0"/>
              <a:t>Výzva byla vyhlášena dne 31. 3. 2021 a byla ukončena dne 30. 4. 2021.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Produktivní investice velkých podniků – analýza dopadů realizace investice na trh práce – </a:t>
            </a:r>
            <a:r>
              <a:rPr lang="cs-CZ" sz="2000" dirty="0"/>
              <a:t>opět v každém kraji samostatná výzva</a:t>
            </a:r>
          </a:p>
          <a:p>
            <a:pPr lvl="1"/>
            <a:r>
              <a:rPr lang="cs-CZ" sz="2000" i="1" dirty="0"/>
              <a:t>Obecně lze za produktivní investici označit investice do fixního kapitálu nebo nehmotných aktiv podniků, které je používají k produkci zboží nebo služeb a přispívají tak k tvorbě hrubého fixního kapitálu nebo k zaměstnanosti. Např. nové haly, budovy nové technologie, výrobní linky apod.</a:t>
            </a:r>
          </a:p>
          <a:p>
            <a:pPr marL="537908" lvl="1" indent="0">
              <a:buNone/>
            </a:pPr>
            <a:r>
              <a:rPr lang="cs-CZ" sz="2000" dirty="0"/>
              <a:t>Analýza musí věrohodně prokazovat, že dojde ke tvorbě/zachování většího počtu pracovních míst než kolik by zaniklo v případě absence investice a musí být </a:t>
            </a:r>
            <a:r>
              <a:rPr lang="cs-CZ" sz="2000" b="1" dirty="0"/>
              <a:t>odevzdána/zaslána na sekretariát RSK.</a:t>
            </a:r>
          </a:p>
          <a:p>
            <a:pPr marL="537908" lvl="1" indent="0">
              <a:buNone/>
            </a:pPr>
            <a:r>
              <a:rPr lang="cs-CZ" sz="2000" b="1" dirty="0"/>
              <a:t>Termín pro předkládání výzvy byl pro ÚK do </a:t>
            </a:r>
            <a:r>
              <a:rPr lang="cs-CZ" sz="2000" b="1" dirty="0" smtClean="0"/>
              <a:t>konce dubna 2021.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6763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květen 2021 </a:t>
            </a:r>
            <a:r>
              <a:rPr lang="cs-CZ" sz="2000" dirty="0"/>
              <a:t>– 4. jednání Transformační platformy naplánováno na</a:t>
            </a:r>
            <a:r>
              <a:rPr lang="cs-CZ" sz="2000" b="1" dirty="0"/>
              <a:t> 11.05.2021 </a:t>
            </a:r>
            <a:r>
              <a:rPr lang="cs-CZ" sz="2000" dirty="0"/>
              <a:t>– další verze </a:t>
            </a:r>
            <a:r>
              <a:rPr lang="cs-CZ" sz="2000" dirty="0" smtClean="0"/>
              <a:t>PSÚT</a:t>
            </a:r>
          </a:p>
          <a:p>
            <a:r>
              <a:rPr lang="cs-CZ" sz="2000" b="1" dirty="0" smtClean="0"/>
              <a:t>květen 2021 </a:t>
            </a:r>
            <a:r>
              <a:rPr lang="cs-CZ" sz="2000" dirty="0" smtClean="0"/>
              <a:t>– workshop pro NNO – 19.5.2021</a:t>
            </a:r>
            <a:endParaRPr lang="cs-CZ" sz="2000" dirty="0"/>
          </a:p>
          <a:p>
            <a:r>
              <a:rPr lang="cs-CZ" sz="2000" b="1" dirty="0"/>
              <a:t>květen 2021 – finalizace dokumentu na základě podkladů z regionů</a:t>
            </a:r>
            <a:r>
              <a:rPr lang="cs-CZ" sz="2000" dirty="0"/>
              <a:t>, aby byl připraven – po zveřejnění finální legislativy a zapracování strategických projektů a následně pro zahájení schvalovacího procesu vlády ČR, EK atp.</a:t>
            </a:r>
          </a:p>
          <a:p>
            <a:r>
              <a:rPr lang="cs-CZ" sz="2000" b="1" dirty="0"/>
              <a:t>polovina června 2021 – seznamy strategických projektů – předběžně – postupně zpřesňovány a finálně dopracovány dle jednání RSK a tripartity.</a:t>
            </a:r>
            <a:endParaRPr lang="cs-CZ" sz="2000" dirty="0"/>
          </a:p>
          <a:p>
            <a:r>
              <a:rPr lang="cs-CZ" sz="2000" b="1" dirty="0"/>
              <a:t>červen 2021</a:t>
            </a:r>
            <a:r>
              <a:rPr lang="cs-CZ" sz="2000" dirty="0"/>
              <a:t> – předpoklad schválení legislativy ze strany EK, následně by měla vstoupit v platnost finální legislativa k FST ze strany EK</a:t>
            </a:r>
          </a:p>
          <a:p>
            <a:r>
              <a:rPr lang="cs-CZ" sz="2000" b="1" dirty="0"/>
              <a:t>2. Q 2021</a:t>
            </a:r>
            <a:r>
              <a:rPr lang="cs-CZ" sz="2000" dirty="0"/>
              <a:t> – finalizace dokumentu, SEA </a:t>
            </a:r>
          </a:p>
          <a:p>
            <a:r>
              <a:rPr lang="cs-CZ" sz="2000" b="1" dirty="0"/>
              <a:t>září 2021</a:t>
            </a:r>
            <a:r>
              <a:rPr lang="cs-CZ" sz="2000" dirty="0"/>
              <a:t> – předložení finální verze dokumentů vládě ČR; EK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1533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5656B28-A59C-4422-A949-835379854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74" y="270397"/>
            <a:ext cx="11377264" cy="55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5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0590" y="2430636"/>
            <a:ext cx="10971372" cy="2736304"/>
          </a:xfrm>
        </p:spPr>
        <p:txBody>
          <a:bodyPr>
            <a:normAutofit/>
          </a:bodyPr>
          <a:lstStyle/>
          <a:p>
            <a:r>
              <a:rPr lang="cs-CZ" sz="4800" i="1" dirty="0"/>
              <a:t>Děkuji za pozornost.</a:t>
            </a:r>
            <a:br>
              <a:rPr lang="cs-CZ" sz="4800" i="1" dirty="0"/>
            </a:br>
            <a:r>
              <a:rPr lang="cs-CZ" sz="4800" i="1" dirty="0"/>
              <a:t/>
            </a:r>
            <a:br>
              <a:rPr lang="cs-CZ" sz="4800" i="1" dirty="0"/>
            </a:br>
            <a:r>
              <a:rPr lang="cs-CZ" sz="4800" i="1" dirty="0">
                <a:hlinkClick r:id="rId2"/>
              </a:rPr>
              <a:t>www.dotaceeu.cz/uhelneregiony</a:t>
            </a:r>
            <a:endParaRPr lang="cs-CZ" sz="4800" i="1" dirty="0"/>
          </a:p>
        </p:txBody>
      </p:sp>
    </p:spTree>
    <p:extLst>
      <p:ext uri="{BB962C8B-B14F-4D97-AF65-F5344CB8AC3E}">
        <p14:creationId xmlns:p14="http://schemas.microsoft.com/office/powerpoint/2010/main" val="343414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590" y="126380"/>
            <a:ext cx="10971372" cy="925313"/>
          </a:xfrm>
        </p:spPr>
        <p:txBody>
          <a:bodyPr>
            <a:noAutofit/>
          </a:bodyPr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RE:START - Strategie hospodářské restrukturalizace ÚK, MSK a KVK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590" y="1350516"/>
            <a:ext cx="10971372" cy="4896544"/>
          </a:xfrm>
        </p:spPr>
        <p:txBody>
          <a:bodyPr/>
          <a:lstStyle/>
          <a:p>
            <a:r>
              <a:rPr lang="cs-CZ" sz="2400" dirty="0"/>
              <a:t>Dlouhodobá pomoc strukturálně postiženým regionům.</a:t>
            </a:r>
          </a:p>
          <a:p>
            <a:r>
              <a:rPr lang="cs-CZ" sz="2400" dirty="0"/>
              <a:t>Nastavení typových aktivit/projektů - cílem je přinést změnu do strukturálně postižených regionů.</a:t>
            </a:r>
          </a:p>
          <a:p>
            <a:r>
              <a:rPr lang="cs-CZ" sz="2400" dirty="0"/>
              <a:t>Východiskem je Strategický rámec, který je pravidelně aktualizován a naplňován Akčními plány.</a:t>
            </a:r>
          </a:p>
          <a:p>
            <a:r>
              <a:rPr lang="cs-CZ" sz="2400" dirty="0" smtClean="0"/>
              <a:t>Vazba </a:t>
            </a:r>
            <a:r>
              <a:rPr lang="cs-CZ" sz="2400" dirty="0"/>
              <a:t>na Strategii regionálního rozvoje ČR – zvýhodnění hospodářsky a sociálně ohrožených území (zahrnuje velkou část ORP v KVK, ÚK, MSK).</a:t>
            </a:r>
          </a:p>
          <a:p>
            <a:r>
              <a:rPr lang="cs-CZ" sz="2400" dirty="0"/>
              <a:t>Díky RE:START lepší vyjednávací pozice  ČR při přípravě Fondu pro spravedlivou transformaci – zahrnutí všech tří strukturálně postižených regionů do tohoto fondu.</a:t>
            </a:r>
          </a:p>
          <a:p>
            <a:r>
              <a:rPr lang="cs-CZ" sz="2400" dirty="0"/>
              <a:t>Intenzivní komunikace stát – regiony – firmy.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376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590" y="126380"/>
            <a:ext cx="10971372" cy="925313"/>
          </a:xfrm>
        </p:spPr>
        <p:txBody>
          <a:bodyPr>
            <a:noAutofit/>
          </a:bodyPr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RE:START – AKTUALIZACE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590" y="1350516"/>
            <a:ext cx="10971372" cy="4896544"/>
          </a:xfrm>
        </p:spPr>
        <p:txBody>
          <a:bodyPr/>
          <a:lstStyle/>
          <a:p>
            <a:r>
              <a:rPr lang="cs-CZ" sz="2000" dirty="0"/>
              <a:t>Aktualizace s akcentem na</a:t>
            </a:r>
            <a:r>
              <a:rPr lang="cs-CZ" sz="2000" b="1" dirty="0"/>
              <a:t> ukončování těžby uhlí a transformace energetiky ve vazbě na činnosti Uhelné komise ČR a jejích pracovních skupin.</a:t>
            </a:r>
          </a:p>
          <a:p>
            <a:r>
              <a:rPr lang="cs-CZ" sz="2000" b="1" dirty="0"/>
              <a:t>Základ pro přípravu Plánu spravedlivé územní transformace.</a:t>
            </a:r>
          </a:p>
          <a:p>
            <a:r>
              <a:rPr lang="cs-CZ" sz="2000" b="1" dirty="0"/>
              <a:t>2017 – současnost: </a:t>
            </a:r>
            <a:r>
              <a:rPr lang="cs-CZ" sz="2000" dirty="0"/>
              <a:t>na základě vyjednání specifického zvýhodnění (specifických výzev, bodového zvýhodnění) a při vytvoření nových dotačních titulů </a:t>
            </a:r>
            <a:r>
              <a:rPr lang="cs-CZ" sz="2000" b="1" dirty="0"/>
              <a:t>do strukturálně postižených regionů přišlo více než 9 mld. Kč. 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58176"/>
              </p:ext>
            </p:extLst>
          </p:nvPr>
        </p:nvGraphicFramePr>
        <p:xfrm>
          <a:off x="1990750" y="3677444"/>
          <a:ext cx="8136904" cy="2281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2721">
                  <a:extLst>
                    <a:ext uri="{9D8B030D-6E8A-4147-A177-3AD203B41FA5}">
                      <a16:colId xmlns:a16="http://schemas.microsoft.com/office/drawing/2014/main" val="993037824"/>
                    </a:ext>
                  </a:extLst>
                </a:gridCol>
                <a:gridCol w="5064183">
                  <a:extLst>
                    <a:ext uri="{9D8B030D-6E8A-4147-A177-3AD203B41FA5}">
                      <a16:colId xmlns:a16="http://schemas.microsoft.com/office/drawing/2014/main" val="384956555"/>
                    </a:ext>
                  </a:extLst>
                </a:gridCol>
              </a:tblGrid>
              <a:tr h="456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Kraj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Stav čerpání k 29.03.2021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696650"/>
                  </a:ext>
                </a:extLst>
              </a:tr>
              <a:tr h="45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Karlovarský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1 452 656 692,00 Kč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443401"/>
                  </a:ext>
                </a:extLst>
              </a:tr>
              <a:tr h="45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Ústecký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2 952 673 086,00 Kč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084752"/>
                  </a:ext>
                </a:extLst>
              </a:tr>
              <a:tr h="45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Moravskoslezský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4 674 631 117,00 Kč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030674"/>
                  </a:ext>
                </a:extLst>
              </a:tr>
              <a:tr h="45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 9 079 960 895,00 Kč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2003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10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RE:START – čerpání ÚK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590" y="1278508"/>
            <a:ext cx="10971372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400" b="1" u="sng" dirty="0"/>
              <a:t>MMR Podpora regenerace </a:t>
            </a:r>
            <a:r>
              <a:rPr lang="cs-CZ" sz="2400" b="1" u="sng" dirty="0" err="1"/>
              <a:t>brownfieldů</a:t>
            </a:r>
            <a:r>
              <a:rPr lang="cs-CZ" sz="2400" b="1" u="sng" dirty="0"/>
              <a:t> pro nepodnikatelské využití 2020</a:t>
            </a:r>
          </a:p>
          <a:p>
            <a:pPr>
              <a:buFontTx/>
              <a:buChar char="-"/>
            </a:pPr>
            <a:r>
              <a:rPr lang="cs-CZ" sz="2000" dirty="0"/>
              <a:t>úspěšní žadatelé - ( obce Třebenice, Světec, Domoušice, Evaň, Vchynice)</a:t>
            </a:r>
          </a:p>
          <a:p>
            <a:pPr>
              <a:buFontTx/>
              <a:buChar char="-"/>
            </a:pPr>
            <a:r>
              <a:rPr lang="cs-CZ" sz="2400" b="1" dirty="0"/>
              <a:t>celkové náklady cca 129 mil. Kč, dotace cca 53 mil. Kč.</a:t>
            </a:r>
          </a:p>
          <a:p>
            <a:pPr marL="0" indent="0">
              <a:buNone/>
            </a:pPr>
            <a:r>
              <a:rPr lang="cs-CZ" sz="2400" b="1" u="sng" dirty="0"/>
              <a:t>MPO – OP PIK Nemovitosti</a:t>
            </a:r>
          </a:p>
          <a:p>
            <a:pPr algn="just">
              <a:buFontTx/>
              <a:buChar char="-"/>
            </a:pPr>
            <a:r>
              <a:rPr lang="cs-CZ" sz="2400" b="1" dirty="0"/>
              <a:t>celkové náklady projektů 564,7 mil. Kč, dotace 245, 6 mil. Kč Kč.</a:t>
            </a:r>
          </a:p>
          <a:p>
            <a:pPr marL="0" indent="0">
              <a:buNone/>
            </a:pPr>
            <a:r>
              <a:rPr lang="cs-CZ" sz="2400" b="1" u="sng" dirty="0"/>
              <a:t>IROP 92. Infrastruktura základních škol pro uhelné regiony</a:t>
            </a:r>
          </a:p>
          <a:p>
            <a:pPr>
              <a:buFontTx/>
              <a:buChar char="-"/>
            </a:pPr>
            <a:r>
              <a:rPr lang="cs-CZ" sz="2000" dirty="0"/>
              <a:t>v ÚK 25 projektů (Město Krásná Lípa, Varnsdorf, Vejprty, Chomutov, Kadaň, Úštěk, Roudnice n. L., Louny, Lubenec, Most, Litvínov, Horní Jiřetín, Ústí nad Labem)</a:t>
            </a:r>
          </a:p>
          <a:p>
            <a:pPr>
              <a:buFontTx/>
              <a:buChar char="-"/>
            </a:pPr>
            <a:r>
              <a:rPr lang="cs-CZ" sz="2400" b="1" dirty="0"/>
              <a:t>dotace EU cca 290 mil. Kč.</a:t>
            </a:r>
          </a:p>
          <a:p>
            <a:pPr marL="0" indent="0">
              <a:buNone/>
            </a:pPr>
            <a:r>
              <a:rPr lang="cs-CZ" sz="2400" b="1" u="sng" dirty="0"/>
              <a:t>Program regenerace a podnikatelské využití brownfieldů </a:t>
            </a:r>
            <a:r>
              <a:rPr lang="cs-CZ" sz="2400" b="1" dirty="0"/>
              <a:t>– </a:t>
            </a:r>
          </a:p>
          <a:p>
            <a:pPr marL="0" indent="0">
              <a:buNone/>
            </a:pPr>
            <a:r>
              <a:rPr lang="cs-CZ" sz="2400" b="1" dirty="0"/>
              <a:t>-      </a:t>
            </a:r>
            <a:r>
              <a:rPr lang="cs-CZ" sz="2000" dirty="0"/>
              <a:t>podpořeny celkem 4 projekty v ÚK (obce Hrobčice, Moldava, Strupčice a Děčany)</a:t>
            </a:r>
          </a:p>
          <a:p>
            <a:pPr>
              <a:buFontTx/>
              <a:buChar char="-"/>
            </a:pPr>
            <a:r>
              <a:rPr lang="cs-CZ" sz="2400" b="1" dirty="0"/>
              <a:t>celkové náklady cca 153 mil. Kč</a:t>
            </a:r>
          </a:p>
          <a:p>
            <a:pPr marL="0" indent="0">
              <a:buNone/>
            </a:pP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5112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486420"/>
            <a:ext cx="10971372" cy="925313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Aktualizace 4. Souhrnného akčního plánu strategie RE:START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411733"/>
            <a:ext cx="10971372" cy="4860494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4. Aktualizace Akčního plánu pro rok 2021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dirty="0"/>
              <a:t>Celkem je pro AP 2020-2021 navrženo 17 opatření z toho:</a:t>
            </a:r>
          </a:p>
          <a:p>
            <a:pPr lvl="2"/>
            <a:r>
              <a:rPr lang="cs-CZ" sz="2400" dirty="0"/>
              <a:t>12 zcela nových opatření – z toho 7 opatření vázaných na COVID-19</a:t>
            </a:r>
          </a:p>
          <a:p>
            <a:pPr lvl="2"/>
            <a:r>
              <a:rPr lang="cs-CZ" sz="2400" dirty="0"/>
              <a:t> 5 aktualizovaných původních opatření – z toho 1 opatření vázané na COVID-19</a:t>
            </a:r>
          </a:p>
          <a:p>
            <a:r>
              <a:rPr lang="cs-CZ" sz="2400" dirty="0"/>
              <a:t>Projednáno a schváleno na vládě ČR dne 29.03.2021 usnesením č. 321 (realizace opatření 2021-2030) </a:t>
            </a:r>
          </a:p>
          <a:p>
            <a:r>
              <a:rPr lang="cs-CZ" sz="2400" dirty="0"/>
              <a:t>Současně je sladěn interval přípravy Akčních plánů se Strategií regionálního rozvoje ČR – v intervalu 1x za 2 roky.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43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0" y="414412"/>
            <a:ext cx="10971372" cy="925313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Předpokládaný finanční rámec aktualizace 4. Akčního plánu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953332"/>
              </p:ext>
            </p:extLst>
          </p:nvPr>
        </p:nvGraphicFramePr>
        <p:xfrm>
          <a:off x="1144656" y="2070596"/>
          <a:ext cx="9901099" cy="3029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554">
                  <a:extLst>
                    <a:ext uri="{9D8B030D-6E8A-4147-A177-3AD203B41FA5}">
                      <a16:colId xmlns:a16="http://schemas.microsoft.com/office/drawing/2014/main" val="3825541367"/>
                    </a:ext>
                  </a:extLst>
                </a:gridCol>
                <a:gridCol w="2295312">
                  <a:extLst>
                    <a:ext uri="{9D8B030D-6E8A-4147-A177-3AD203B41FA5}">
                      <a16:colId xmlns:a16="http://schemas.microsoft.com/office/drawing/2014/main" val="262162908"/>
                    </a:ext>
                  </a:extLst>
                </a:gridCol>
                <a:gridCol w="1407325">
                  <a:extLst>
                    <a:ext uri="{9D8B030D-6E8A-4147-A177-3AD203B41FA5}">
                      <a16:colId xmlns:a16="http://schemas.microsoft.com/office/drawing/2014/main" val="2372729819"/>
                    </a:ext>
                  </a:extLst>
                </a:gridCol>
                <a:gridCol w="1407325">
                  <a:extLst>
                    <a:ext uri="{9D8B030D-6E8A-4147-A177-3AD203B41FA5}">
                      <a16:colId xmlns:a16="http://schemas.microsoft.com/office/drawing/2014/main" val="727763235"/>
                    </a:ext>
                  </a:extLst>
                </a:gridCol>
                <a:gridCol w="3037583">
                  <a:extLst>
                    <a:ext uri="{9D8B030D-6E8A-4147-A177-3AD203B41FA5}">
                      <a16:colId xmlns:a16="http://schemas.microsoft.com/office/drawing/2014/main" val="183308974"/>
                    </a:ext>
                  </a:extLst>
                </a:gridCol>
              </a:tblGrid>
              <a:tr h="5048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Údaje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 mil. Kč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Celkem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Nároky na resorty/kraje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ESIF + FST 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Modernizační Fond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325720"/>
                  </a:ext>
                </a:extLst>
              </a:tr>
              <a:tr h="504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Alokované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Zvýšené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98079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              9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9910343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2021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461,5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210,5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251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1227542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2022-2030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73 182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1 100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72 082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3685775"/>
                  </a:ext>
                </a:extLst>
              </a:tr>
              <a:tr h="504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Celkem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73 643,5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1 310,5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72 333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4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5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0" y="270396"/>
            <a:ext cx="10971372" cy="925313"/>
          </a:xfrm>
        </p:spPr>
        <p:txBody>
          <a:bodyPr/>
          <a:lstStyle/>
          <a:p>
            <a:r>
              <a:rPr lang="cs-CZ" dirty="0"/>
              <a:t>RE:START – přehled opatření 4. Akčního plánu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511449"/>
              </p:ext>
            </p:extLst>
          </p:nvPr>
        </p:nvGraphicFramePr>
        <p:xfrm>
          <a:off x="-2" y="990476"/>
          <a:ext cx="12190414" cy="5904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155">
                  <a:extLst>
                    <a:ext uri="{9D8B030D-6E8A-4147-A177-3AD203B41FA5}">
                      <a16:colId xmlns:a16="http://schemas.microsoft.com/office/drawing/2014/main" val="470780342"/>
                    </a:ext>
                  </a:extLst>
                </a:gridCol>
                <a:gridCol w="8239882">
                  <a:extLst>
                    <a:ext uri="{9D8B030D-6E8A-4147-A177-3AD203B41FA5}">
                      <a16:colId xmlns:a16="http://schemas.microsoft.com/office/drawing/2014/main" val="539479859"/>
                    </a:ext>
                  </a:extLst>
                </a:gridCol>
                <a:gridCol w="1394620">
                  <a:extLst>
                    <a:ext uri="{9D8B030D-6E8A-4147-A177-3AD203B41FA5}">
                      <a16:colId xmlns:a16="http://schemas.microsoft.com/office/drawing/2014/main" val="4289706473"/>
                    </a:ext>
                  </a:extLst>
                </a:gridCol>
                <a:gridCol w="1671757">
                  <a:extLst>
                    <a:ext uri="{9D8B030D-6E8A-4147-A177-3AD203B41FA5}">
                      <a16:colId xmlns:a16="http://schemas.microsoft.com/office/drawing/2014/main" val="2736613812"/>
                    </a:ext>
                  </a:extLst>
                </a:gridCol>
              </a:tblGrid>
              <a:tr h="345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č.opatření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Název opatření 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gesce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pozn.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0033921"/>
                  </a:ext>
                </a:extLst>
              </a:tr>
              <a:tr h="62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IV. A.2.1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Podnikavý region (PODREG) - program na podporu začínajících podnikatelů, a potenciálních podnikatelských záměrů a MSP s vlastním produktem/službou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MPO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13537"/>
                  </a:ext>
                </a:extLst>
              </a:tr>
              <a:tr h="62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A.3.1 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digitalizace a robotizace především malých a středních firem prostřednictvím </a:t>
                      </a:r>
                      <a:r>
                        <a:rPr lang="cs-CZ" sz="1400" dirty="0" err="1">
                          <a:effectLst/>
                        </a:rPr>
                        <a:t>outsourcovaných</a:t>
                      </a:r>
                      <a:r>
                        <a:rPr lang="cs-CZ" sz="1400" dirty="0">
                          <a:effectLst/>
                        </a:rPr>
                        <a:t> služeb výzkumu, vývoje a poradenství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MPO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51937"/>
                  </a:ext>
                </a:extLst>
              </a:tr>
              <a:tr h="326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A.3.2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Rozvoj lázeňské infrastruktury a podpora lázeňství jako ekonomického odvětví v Karlovarském kraji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MŽP, </a:t>
                      </a:r>
                      <a:r>
                        <a:rPr lang="cs-CZ" sz="1400" dirty="0" err="1">
                          <a:effectLst/>
                        </a:rPr>
                        <a:t>MZd</a:t>
                      </a:r>
                      <a:r>
                        <a:rPr lang="cs-CZ" sz="1400" dirty="0">
                          <a:effectLst/>
                        </a:rPr>
                        <a:t>, MMR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07218"/>
                  </a:ext>
                </a:extLst>
              </a:tr>
              <a:tr h="293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C.2.1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Specifická podpora výzkumu ve strukturálně postižených regionech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MŠMT, MD, MPO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Aktualizace opatření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62278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D.2.1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modernizace výuky a obnovy a rozvoje materiálně-technického zázemí škol a školských zařízení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MMR, MŠMT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Aktualizace opatření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84747"/>
                  </a:ext>
                </a:extLst>
              </a:tr>
              <a:tr h="27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D.2.2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Komplex opatření rozvíjející kariérové poradenství a celoživotní vzdělávání v krajích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MPSV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Aktualizace opatření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353355"/>
                  </a:ext>
                </a:extLst>
              </a:tr>
              <a:tr h="27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E.4. 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Změna image strukturálně postižených regionů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MMR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26906"/>
                  </a:ext>
                </a:extLst>
              </a:tr>
              <a:tr h="27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E.4.2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kulturních a kreativních odvětví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MK 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723249"/>
                  </a:ext>
                </a:extLst>
              </a:tr>
              <a:tr h="27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F.1.1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Zpracování technickoekonomických analýz využitelnosti důlních děl v MSK 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MPO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 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79494"/>
                  </a:ext>
                </a:extLst>
              </a:tr>
              <a:tr h="27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F.2.1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Demolice budov v sociálně vyloučených lokalitách – pokračování DT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MMR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4609"/>
                  </a:ext>
                </a:extLst>
              </a:tr>
              <a:tr h="271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F.2.2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Specifické brownfieldy pro přípravu studií využitelnosti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MMR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Aktualizace opatření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66038"/>
                  </a:ext>
                </a:extLst>
              </a:tr>
              <a:tr h="27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F.2.3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Program na podporu občanské vybavenosti a obslužnosti obcí ve strukturálně postižených regionech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MMR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128617"/>
                  </a:ext>
                </a:extLst>
              </a:tr>
              <a:tr h="30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F.3.1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komunitní energetiky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MPO, MŽP, MMR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00609"/>
                  </a:ext>
                </a:extLst>
              </a:tr>
              <a:tr h="30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IV. F.3.2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zřízení Center veřejných energetiků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MPO, MŽP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66457"/>
                  </a:ext>
                </a:extLst>
              </a:tr>
              <a:tr h="30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IV. F.3.3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Fond na přípravu strategických projektů do Fondu pro spravedlivou transformaci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MŽP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25834"/>
                  </a:ext>
                </a:extLst>
              </a:tr>
              <a:tr h="30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G.1.1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Obnovení Slavkovské dráhy – studie proveditelnosti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MD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Nové opatření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37770"/>
                  </a:ext>
                </a:extLst>
              </a:tr>
              <a:tr h="30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IV. G.2.1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rozvoje digitalizace státní správy a samosprávy, digitalizace služeb pro občany regionů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MPO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Aktualizace opatření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13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49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možnosti strategie RE:START a FST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/>
              <a:t>RE:START – připravované dotační tituly MMR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/>
              <a:t>Výzva na Specifické brownfieldy pro přípravu studie využitelnosti </a:t>
            </a:r>
            <a:r>
              <a:rPr lang="cs-CZ" sz="2000" dirty="0"/>
              <a:t>– jedná se o specifické brownfieldy na území ÚK a MSK - předpoklad vyhlášení na začátku května 2021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FST </a:t>
            </a:r>
          </a:p>
          <a:p>
            <a:r>
              <a:rPr lang="cs-CZ" sz="2000" dirty="0"/>
              <a:t>Podkladem pro </a:t>
            </a:r>
            <a:r>
              <a:rPr lang="cs-CZ" sz="2000" b="1" dirty="0"/>
              <a:t>čerpání cca </a:t>
            </a:r>
            <a:r>
              <a:rPr lang="cs-CZ" sz="2000" b="1" dirty="0" smtClean="0"/>
              <a:t>41 </a:t>
            </a:r>
            <a:r>
              <a:rPr lang="cs-CZ" sz="2000" b="1" dirty="0"/>
              <a:t>mld. Kč z OP ST </a:t>
            </a:r>
            <a:r>
              <a:rPr lang="cs-CZ" sz="2000" dirty="0"/>
              <a:t>je schválení </a:t>
            </a:r>
            <a:r>
              <a:rPr lang="cs-CZ" sz="2000" b="1" dirty="0"/>
              <a:t>Plánu pro spravedlivou územní transformaci </a:t>
            </a:r>
            <a:r>
              <a:rPr lang="cs-CZ" sz="2000" dirty="0"/>
              <a:t>(zpracovává MMR). Předpoklad dokončení plánu 2.Q 2021.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Operační program Spravedlivé transformace (OP ST) v gesci MŽP by měl být následně spuštěn na přelomu roku 2021/2022, v závislosti na postupném schvalování finální legislativy ze strany EK.</a:t>
            </a:r>
          </a:p>
        </p:txBody>
      </p:sp>
    </p:spTree>
    <p:extLst>
      <p:ext uri="{BB962C8B-B14F-4D97-AF65-F5344CB8AC3E}">
        <p14:creationId xmlns:p14="http://schemas.microsoft.com/office/powerpoint/2010/main" val="136151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0590" y="2430636"/>
            <a:ext cx="10971372" cy="2016224"/>
          </a:xfrm>
        </p:spPr>
        <p:txBody>
          <a:bodyPr>
            <a:normAutofit/>
          </a:bodyPr>
          <a:lstStyle/>
          <a:p>
            <a:r>
              <a:rPr lang="cs-CZ" sz="4800" i="1" dirty="0"/>
              <a:t>Plán spravedlivé územní transformace</a:t>
            </a:r>
            <a:br>
              <a:rPr lang="cs-CZ" sz="4800" i="1" dirty="0"/>
            </a:br>
            <a:endParaRPr lang="cs-CZ" sz="4800" i="1" dirty="0"/>
          </a:p>
        </p:txBody>
      </p:sp>
    </p:spTree>
    <p:extLst>
      <p:ext uri="{BB962C8B-B14F-4D97-AF65-F5344CB8AC3E}">
        <p14:creationId xmlns:p14="http://schemas.microsoft.com/office/powerpoint/2010/main" val="1053862600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MMR_NOK_CZ_sir</Template>
  <TotalTime>19574</TotalTime>
  <Words>1225</Words>
  <Application>Microsoft Office PowerPoint</Application>
  <PresentationFormat>Vlastní</PresentationFormat>
  <Paragraphs>185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Šablona final</vt:lpstr>
      <vt:lpstr>         Jednání Předsednictva HSRM   RE:START  Most  10.05.2021</vt:lpstr>
      <vt:lpstr> RE:START - Strategie hospodářské restrukturalizace ÚK, MSK a KVK</vt:lpstr>
      <vt:lpstr> RE:START – AKTUALIZACE Strategie</vt:lpstr>
      <vt:lpstr>RE:START – čerpání ÚK 2020</vt:lpstr>
      <vt:lpstr>Aktualizace 4. Souhrnného akčního plánu strategie RE:START </vt:lpstr>
      <vt:lpstr>Předpokládaný finanční rámec aktualizace 4. Akčního plánu </vt:lpstr>
      <vt:lpstr>RE:START – přehled opatření 4. Akčního plánu</vt:lpstr>
      <vt:lpstr>Aktuální možnosti strategie RE:START a FST</vt:lpstr>
      <vt:lpstr>Plán spravedlivé územní transformace </vt:lpstr>
      <vt:lpstr>Výzvy v regionech</vt:lpstr>
      <vt:lpstr>Harmonogram</vt:lpstr>
      <vt:lpstr>Prezentace aplikace PowerPoint</vt:lpstr>
      <vt:lpstr>Děkuji za pozornost.  www.dotaceeu.cz/uhelneregiony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Regenerace brownfields pro  nepodnikatelské využití</dc:title>
  <dc:creator>Moravcová Ivana</dc:creator>
  <cp:lastModifiedBy>Soukup Miloš</cp:lastModifiedBy>
  <cp:revision>423</cp:revision>
  <cp:lastPrinted>2020-10-06T14:33:58Z</cp:lastPrinted>
  <dcterms:created xsi:type="dcterms:W3CDTF">2019-05-28T07:53:36Z</dcterms:created>
  <dcterms:modified xsi:type="dcterms:W3CDTF">2021-05-03T07:49:19Z</dcterms:modified>
</cp:coreProperties>
</file>