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31"/>
  </p:notesMasterIdLst>
  <p:handoutMasterIdLst>
    <p:handoutMasterId r:id="rId32"/>
  </p:handoutMasterIdLst>
  <p:sldIdLst>
    <p:sldId id="256" r:id="rId3"/>
    <p:sldId id="357" r:id="rId4"/>
    <p:sldId id="347" r:id="rId5"/>
    <p:sldId id="263" r:id="rId6"/>
    <p:sldId id="266" r:id="rId7"/>
    <p:sldId id="384" r:id="rId8"/>
    <p:sldId id="265" r:id="rId9"/>
    <p:sldId id="268" r:id="rId10"/>
    <p:sldId id="270" r:id="rId11"/>
    <p:sldId id="358" r:id="rId12"/>
    <p:sldId id="364" r:id="rId13"/>
    <p:sldId id="366" r:id="rId14"/>
    <p:sldId id="382" r:id="rId15"/>
    <p:sldId id="383" r:id="rId16"/>
    <p:sldId id="367" r:id="rId17"/>
    <p:sldId id="373" r:id="rId18"/>
    <p:sldId id="369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81" r:id="rId27"/>
    <p:sldId id="274" r:id="rId28"/>
    <p:sldId id="372" r:id="rId29"/>
    <p:sldId id="294" r:id="rId30"/>
  </p:sldIdLst>
  <p:sldSz cx="9144000" cy="6858000" type="screen4x3"/>
  <p:notesSz cx="6784975" cy="9906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E96"/>
    <a:srgbClr val="FF0000"/>
    <a:srgbClr val="0000FF"/>
    <a:srgbClr val="CC0000"/>
    <a:srgbClr val="FF9900"/>
    <a:srgbClr val="FFCC99"/>
    <a:srgbClr val="FF6600"/>
    <a:srgbClr val="FFCC66"/>
    <a:srgbClr val="66FF33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28" autoAdjust="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pivotSource>
    <c:name>[Sešit3]List2!Kontingenční tabulka3</c:name>
    <c:fmtId val="3"/>
  </c:pivotSource>
  <c:chart>
    <c:autoTitleDeleted val="0"/>
    <c:pivotFmts>
      <c:pivotFmt>
        <c:idx val="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12700">
              <a:solidFill>
                <a:schemeClr val="lt2"/>
              </a:solidFill>
              <a:round/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gradFill rotWithShape="1">
            <a:gsLst>
              <a:gs pos="0">
                <a:schemeClr val="accent1">
                  <a:shade val="76000"/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hade val="7600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shade val="7600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31.12.2019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gradFill rotWithShape="1">
            <a:gsLst>
              <a:gs pos="0">
                <a:schemeClr val="accent1">
                  <a:tint val="77000"/>
                  <a:satMod val="103000"/>
                  <a:lumMod val="102000"/>
                  <a:tint val="94000"/>
                </a:schemeClr>
              </a:gs>
              <a:gs pos="50000">
                <a:schemeClr val="accent1">
                  <a:tint val="7700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tint val="7700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31.12.2020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gradFill rotWithShape="1">
            <a:gsLst>
              <a:gs pos="0">
                <a:schemeClr val="accent1">
                  <a:shade val="76000"/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hade val="7600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shade val="7600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31.12.2019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gradFill rotWithShape="1">
            <a:gsLst>
              <a:gs pos="0">
                <a:schemeClr val="accent1">
                  <a:tint val="77000"/>
                  <a:satMod val="103000"/>
                  <a:lumMod val="102000"/>
                  <a:tint val="94000"/>
                </a:schemeClr>
              </a:gs>
              <a:gs pos="50000">
                <a:schemeClr val="accent1">
                  <a:tint val="7700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tint val="7700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31.12.2020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gradFill rotWithShape="1">
            <a:gsLst>
              <a:gs pos="0">
                <a:schemeClr val="accent1">
                  <a:shade val="76000"/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hade val="7600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shade val="7600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31.12.2019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gradFill rotWithShape="1">
            <a:gsLst>
              <a:gs pos="0">
                <a:schemeClr val="accent1">
                  <a:tint val="77000"/>
                  <a:satMod val="103000"/>
                  <a:lumMod val="102000"/>
                  <a:tint val="94000"/>
                </a:schemeClr>
              </a:gs>
              <a:gs pos="50000">
                <a:schemeClr val="accent1">
                  <a:tint val="7700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tint val="7700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31.12.2020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gradFill rotWithShape="1">
            <a:gsLst>
              <a:gs pos="0">
                <a:schemeClr val="accent1">
                  <a:shade val="76000"/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hade val="7600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shade val="7600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31.12.2019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gradFill rotWithShape="1">
            <a:gsLst>
              <a:gs pos="0">
                <a:schemeClr val="accent1">
                  <a:shade val="76000"/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hade val="7600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shade val="7600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31.12.2019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gradFill rotWithShape="1">
            <a:gsLst>
              <a:gs pos="0">
                <a:schemeClr val="accent1">
                  <a:shade val="76000"/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hade val="7600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shade val="7600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31.12.2019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gradFill rotWithShape="1">
            <a:gsLst>
              <a:gs pos="0">
                <a:schemeClr val="accent1">
                  <a:tint val="77000"/>
                  <a:satMod val="103000"/>
                  <a:lumMod val="102000"/>
                  <a:tint val="94000"/>
                </a:schemeClr>
              </a:gs>
              <a:gs pos="50000">
                <a:schemeClr val="accent1">
                  <a:tint val="7700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tint val="7700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31.12.2020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gradFill rotWithShape="1">
            <a:gsLst>
              <a:gs pos="0">
                <a:schemeClr val="accent1">
                  <a:tint val="77000"/>
                  <a:satMod val="103000"/>
                  <a:lumMod val="102000"/>
                  <a:tint val="94000"/>
                </a:schemeClr>
              </a:gs>
              <a:gs pos="50000">
                <a:schemeClr val="accent1">
                  <a:tint val="7700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tint val="7700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31.12.2020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gradFill rotWithShape="1">
            <a:gsLst>
              <a:gs pos="0">
                <a:schemeClr val="accent1">
                  <a:tint val="77000"/>
                  <a:satMod val="103000"/>
                  <a:lumMod val="102000"/>
                  <a:tint val="94000"/>
                </a:schemeClr>
              </a:gs>
              <a:gs pos="50000">
                <a:schemeClr val="accent1">
                  <a:tint val="7700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tint val="7700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31.12.2020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gradFill rotWithShape="1">
            <a:gsLst>
              <a:gs pos="0">
                <a:schemeClr val="accent1">
                  <a:shade val="76000"/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hade val="7600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shade val="7600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31.12.2019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gradFill rotWithShape="1">
            <a:gsLst>
              <a:gs pos="0">
                <a:schemeClr val="accent1">
                  <a:shade val="76000"/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hade val="7600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shade val="7600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31.12.2019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gradFill rotWithShape="1">
            <a:gsLst>
              <a:gs pos="0">
                <a:schemeClr val="accent1">
                  <a:shade val="76000"/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hade val="7600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shade val="7600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31.12.2019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gradFill rotWithShape="1">
            <a:gsLst>
              <a:gs pos="0">
                <a:schemeClr val="accent1">
                  <a:tint val="77000"/>
                  <a:satMod val="103000"/>
                  <a:lumMod val="102000"/>
                  <a:tint val="94000"/>
                </a:schemeClr>
              </a:gs>
              <a:gs pos="50000">
                <a:schemeClr val="accent1">
                  <a:tint val="7700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tint val="7700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31.12.2020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gradFill rotWithShape="1">
            <a:gsLst>
              <a:gs pos="0">
                <a:schemeClr val="accent1">
                  <a:tint val="77000"/>
                  <a:satMod val="103000"/>
                  <a:lumMod val="102000"/>
                  <a:tint val="94000"/>
                </a:schemeClr>
              </a:gs>
              <a:gs pos="50000">
                <a:schemeClr val="accent1">
                  <a:tint val="7700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tint val="7700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31.12.2020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gradFill rotWithShape="1">
            <a:gsLst>
              <a:gs pos="0">
                <a:schemeClr val="accent1">
                  <a:tint val="77000"/>
                  <a:satMod val="103000"/>
                  <a:lumMod val="102000"/>
                  <a:tint val="94000"/>
                </a:schemeClr>
              </a:gs>
              <a:gs pos="50000">
                <a:schemeClr val="accent1">
                  <a:tint val="7700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tint val="7700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31.12.2020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List2!$B$3</c:f>
              <c:strCache>
                <c:ptCount val="1"/>
                <c:pt idx="0">
                  <c:v>Součet z 31.12.2019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="1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31.12.2019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06-40D3-801D-234ADB8DC53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31.12.2019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06-40D3-801D-234ADB8DC53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31.12.2019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06-40D3-801D-234ADB8DC5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List2!$A$4:$A$7</c:f>
              <c:strCache>
                <c:ptCount val="3"/>
                <c:pt idx="0">
                  <c:v>Celkem</c:v>
                </c:pt>
                <c:pt idx="1">
                  <c:v>Muži </c:v>
                </c:pt>
                <c:pt idx="2">
                  <c:v>Ženy</c:v>
                </c:pt>
              </c:strCache>
            </c:strRef>
          </c:cat>
          <c:val>
            <c:numRef>
              <c:f>List2!$B$4:$B$7</c:f>
              <c:numCache>
                <c:formatCode>General</c:formatCode>
                <c:ptCount val="3"/>
                <c:pt idx="0">
                  <c:v>3646</c:v>
                </c:pt>
                <c:pt idx="1">
                  <c:v>1521</c:v>
                </c:pt>
                <c:pt idx="2">
                  <c:v>2125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06-40D3-801D-234ADB8DC53A}"/>
            </c:ext>
          </c:extLst>
        </c:ser>
        <c:ser>
          <c:idx val="1"/>
          <c:order val="1"/>
          <c:tx>
            <c:strRef>
              <c:f>List2!$C$3</c:f>
              <c:strCache>
                <c:ptCount val="1"/>
                <c:pt idx="0">
                  <c:v>Součet z 31.12.2020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="1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31.12.2020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06-40D3-801D-234ADB8DC53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31.12.2020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306-40D3-801D-234ADB8DC53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31.12.2020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306-40D3-801D-234ADB8DC5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List2!$A$4:$A$7</c:f>
              <c:strCache>
                <c:ptCount val="3"/>
                <c:pt idx="0">
                  <c:v>Celkem</c:v>
                </c:pt>
                <c:pt idx="1">
                  <c:v>Muži </c:v>
                </c:pt>
                <c:pt idx="2">
                  <c:v>Ženy</c:v>
                </c:pt>
              </c:strCache>
            </c:strRef>
          </c:cat>
          <c:val>
            <c:numRef>
              <c:f>List2!$C$4:$C$7</c:f>
              <c:numCache>
                <c:formatCode>General</c:formatCode>
                <c:ptCount val="3"/>
                <c:pt idx="0">
                  <c:v>5060</c:v>
                </c:pt>
                <c:pt idx="1">
                  <c:v>2337</c:v>
                </c:pt>
                <c:pt idx="2">
                  <c:v>2723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306-40D3-801D-234ADB8DC53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531403080"/>
        <c:axId val="521765552"/>
      </c:barChart>
      <c:catAx>
        <c:axId val="531403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21765552"/>
        <c:crosses val="autoZero"/>
        <c:auto val="1"/>
        <c:lblAlgn val="ctr"/>
        <c:lblOffset val="100"/>
        <c:noMultiLvlLbl val="0"/>
      </c:catAx>
      <c:valAx>
        <c:axId val="521765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31403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0895" cy="497359"/>
          </a:xfrm>
          <a:prstGeom prst="rect">
            <a:avLst/>
          </a:prstGeom>
        </p:spPr>
        <p:txBody>
          <a:bodyPr vert="horz" lIns="91248" tIns="45624" rIns="91248" bIns="4562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2496" y="1"/>
            <a:ext cx="2940895" cy="497359"/>
          </a:xfrm>
          <a:prstGeom prst="rect">
            <a:avLst/>
          </a:prstGeom>
        </p:spPr>
        <p:txBody>
          <a:bodyPr vert="horz" lIns="91248" tIns="45624" rIns="91248" bIns="45624" rtlCol="0"/>
          <a:lstStyle>
            <a:lvl1pPr algn="r">
              <a:defRPr sz="1200"/>
            </a:lvl1pPr>
          </a:lstStyle>
          <a:p>
            <a:fld id="{4D867836-350D-406A-913F-24DD4571328D}" type="datetimeFigureOut">
              <a:rPr lang="cs-CZ" smtClean="0"/>
              <a:t>26.01.2021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8641"/>
            <a:ext cx="2940895" cy="497359"/>
          </a:xfrm>
          <a:prstGeom prst="rect">
            <a:avLst/>
          </a:prstGeom>
        </p:spPr>
        <p:txBody>
          <a:bodyPr vert="horz" lIns="91248" tIns="45624" rIns="91248" bIns="4562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2496" y="9408641"/>
            <a:ext cx="2940895" cy="497359"/>
          </a:xfrm>
          <a:prstGeom prst="rect">
            <a:avLst/>
          </a:prstGeom>
        </p:spPr>
        <p:txBody>
          <a:bodyPr vert="horz" lIns="91248" tIns="45624" rIns="91248" bIns="45624" rtlCol="0" anchor="b"/>
          <a:lstStyle>
            <a:lvl1pPr algn="r">
              <a:defRPr sz="1200"/>
            </a:lvl1pPr>
          </a:lstStyle>
          <a:p>
            <a:fld id="{C7F4D10A-DF34-4D98-9C2B-F6369C1ECE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912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0155" cy="495300"/>
          </a:xfrm>
          <a:prstGeom prst="rect">
            <a:avLst/>
          </a:prstGeom>
        </p:spPr>
        <p:txBody>
          <a:bodyPr vert="horz" lIns="91257" tIns="45628" rIns="91257" bIns="45628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3250" y="1"/>
            <a:ext cx="2940155" cy="495300"/>
          </a:xfrm>
          <a:prstGeom prst="rect">
            <a:avLst/>
          </a:prstGeom>
        </p:spPr>
        <p:txBody>
          <a:bodyPr vert="horz" lIns="91257" tIns="45628" rIns="91257" bIns="45628" rtlCol="0"/>
          <a:lstStyle>
            <a:lvl1pPr algn="r">
              <a:defRPr sz="1200"/>
            </a:lvl1pPr>
          </a:lstStyle>
          <a:p>
            <a:pPr>
              <a:defRPr/>
            </a:pPr>
            <a:fld id="{6C633949-4E4B-4AEB-9CE7-91918ADEEBCC}" type="datetimeFigureOut">
              <a:rPr lang="cs-CZ"/>
              <a:pPr>
                <a:defRPr/>
              </a:pPr>
              <a:t>26.01.2021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2950"/>
            <a:ext cx="4956175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7" tIns="45628" rIns="91257" bIns="45628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498" y="4705351"/>
            <a:ext cx="5427980" cy="4457700"/>
          </a:xfrm>
          <a:prstGeom prst="rect">
            <a:avLst/>
          </a:prstGeom>
        </p:spPr>
        <p:txBody>
          <a:bodyPr vert="horz" lIns="91257" tIns="45628" rIns="91257" bIns="45628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08982"/>
            <a:ext cx="2940155" cy="495300"/>
          </a:xfrm>
          <a:prstGeom prst="rect">
            <a:avLst/>
          </a:prstGeom>
        </p:spPr>
        <p:txBody>
          <a:bodyPr vert="horz" lIns="91257" tIns="45628" rIns="91257" bIns="4562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3250" y="9408982"/>
            <a:ext cx="2940155" cy="495300"/>
          </a:xfrm>
          <a:prstGeom prst="rect">
            <a:avLst/>
          </a:prstGeom>
        </p:spPr>
        <p:txBody>
          <a:bodyPr vert="horz" lIns="91257" tIns="45628" rIns="91257" bIns="45628" rtlCol="0" anchor="b"/>
          <a:lstStyle>
            <a:lvl1pPr algn="r">
              <a:defRPr sz="1200"/>
            </a:lvl1pPr>
          </a:lstStyle>
          <a:p>
            <a:pPr>
              <a:defRPr/>
            </a:pPr>
            <a:fld id="{F642B231-0557-4C09-A458-E88E2D4687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68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42B231-0557-4C09-A458-E88E2D468732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525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42B231-0557-4C09-A458-E88E2D468732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436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 descr="1600×1200_UP_-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975199"/>
            <a:ext cx="7772400" cy="1470025"/>
          </a:xfrm>
        </p:spPr>
        <p:txBody>
          <a:bodyPr anchor="b"/>
          <a:lstStyle>
            <a:lvl1pPr algn="ctr">
              <a:defRPr sz="7000" b="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76864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65E3E243-1AEA-4FAA-B495-A1555346E2D7}" type="datetime1">
              <a:rPr lang="cs-CZ"/>
              <a:pPr>
                <a:defRPr/>
              </a:pPr>
              <a:t>26.01.2021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853DA629-D3B3-49B5-BD5A-A5637C78E7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547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4915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5625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9987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8378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402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695279"/>
            <a:ext cx="8134672" cy="1470025"/>
          </a:xfrm>
        </p:spPr>
        <p:txBody>
          <a:bodyPr anchor="b"/>
          <a:lstStyle>
            <a:lvl1pPr algn="l">
              <a:defRPr sz="7000" b="0">
                <a:solidFill>
                  <a:srgbClr val="999999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72A7-2AB9-447C-A14E-9E09C63F5A5B}" type="datetime1">
              <a:rPr lang="cs-CZ"/>
              <a:pPr>
                <a:defRPr/>
              </a:pPr>
              <a:t>26.01.2021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D442-C700-4F2F-873B-B0C81A5760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>
              <a:defRPr/>
            </a:lvl1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387A5-492F-4C56-880D-A6BD89FA1F89}" type="datetime1">
              <a:rPr lang="cs-CZ"/>
              <a:pPr>
                <a:defRPr/>
              </a:pPr>
              <a:t>26.01.2021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D60A-37A9-4939-B6D6-B2D7779A73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623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134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701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789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677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61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1600×1200_UP_-02opr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2195513" y="188913"/>
            <a:ext cx="662463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84213" y="1700213"/>
            <a:ext cx="8135937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4213" y="6516688"/>
            <a:ext cx="935037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86F61C-A7FA-4D47-B3CB-0F36C75FF62F}" type="datetime1">
              <a:rPr lang="cs-CZ"/>
              <a:pPr>
                <a:defRPr/>
              </a:pPr>
              <a:t>26.01.2021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39975" y="6516688"/>
            <a:ext cx="396081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692275" y="6516688"/>
            <a:ext cx="57626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56F1E5-1761-4C62-84A6-9B9FE1F3DD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</p:sldLayoutIdLst>
  <p:transition spd="med">
    <p:wipe dir="r"/>
  </p:transition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4000" b="1" kern="1200">
          <a:solidFill>
            <a:srgbClr val="001E96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9pPr>
    </p:titleStyle>
    <p:bodyStyle>
      <a:lvl1pPr marL="358775" indent="-358775" algn="l" rtl="0" fontAlgn="base">
        <a:spcBef>
          <a:spcPts val="1200"/>
        </a:spcBef>
        <a:spcAft>
          <a:spcPct val="0"/>
        </a:spcAft>
        <a:buClr>
          <a:srgbClr val="001E96"/>
        </a:buClr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358775" algn="l" rtl="0" fontAlgn="base">
        <a:spcBef>
          <a:spcPts val="600"/>
        </a:spcBef>
        <a:spcAft>
          <a:spcPct val="0"/>
        </a:spcAft>
        <a:buClr>
          <a:srgbClr val="001E96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358775" indent="-358775" algn="l" rtl="0" fontAlgn="base">
        <a:spcBef>
          <a:spcPts val="600"/>
        </a:spcBef>
        <a:spcAft>
          <a:spcPct val="0"/>
        </a:spcAft>
        <a:buClr>
          <a:srgbClr val="001E96"/>
        </a:buClr>
        <a:buSzPct val="120000"/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358775" algn="l" rtl="0" fontAlgn="base">
        <a:spcBef>
          <a:spcPts val="6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358775" indent="-358775" algn="l" rtl="0" fontAlgn="base">
        <a:spcBef>
          <a:spcPts val="6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Obrázek 38"/>
          <p:cNvPicPr/>
          <p:nvPr/>
        </p:nvPicPr>
        <p:blipFill>
          <a:blip r:embed="rId14"/>
          <a:stretch/>
        </p:blipFill>
        <p:spPr>
          <a:xfrm>
            <a:off x="3600" y="360"/>
            <a:ext cx="9135720" cy="685620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  <p:extLst>
      <p:ext uri="{BB962C8B-B14F-4D97-AF65-F5344CB8AC3E}">
        <p14:creationId xmlns:p14="http://schemas.microsoft.com/office/powerpoint/2010/main" val="132784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veronika.zikanova@uradprace.cz" TargetMode="External"/><Relationship Id="rId2" Type="http://schemas.openxmlformats.org/officeDocument/2006/relationships/hyperlink" Target="mailto:lenka.kucerova@uradprace.cz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klara.divisova@uradprace.cz" TargetMode="Externa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anna.hurtova@uradprace.cz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petra.maxova1@uradprace.cz" TargetMode="External"/><Relationship Id="rId2" Type="http://schemas.openxmlformats.org/officeDocument/2006/relationships/hyperlink" Target="mailto:karolina.kubinova@uradprace.cz" TargetMode="Externa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zuzana.mittelbachova@uradprace.cz" TargetMode="External"/><Relationship Id="rId2" Type="http://schemas.openxmlformats.org/officeDocument/2006/relationships/hyperlink" Target="mailto:Dita.vokacova@uradprace.cz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jana.skaloudova@uradprace.cz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veronika.kubalova@uradprace.cz" TargetMode="External"/><Relationship Id="rId2" Type="http://schemas.openxmlformats.org/officeDocument/2006/relationships/hyperlink" Target="http://www.uradprace.cz/" TargetMode="Externa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9931" y="3429000"/>
            <a:ext cx="7775575" cy="3024336"/>
          </a:xfrm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rgbClr val="001E96"/>
                </a:solidFill>
              </a:rPr>
              <a:t>Vývoj stavu nezaměstnanosti v okrese Most za rok 2020, národní a regionální individuální projekty pro období 2020 – 2022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200" dirty="0">
              <a:solidFill>
                <a:srgbClr val="001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199"/>
              </a:spcBef>
            </a:pPr>
            <a:r>
              <a:rPr lang="cs-CZ" sz="26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Kontaktní pracoviště ÚP ČR Most</a:t>
            </a:r>
          </a:p>
          <a:p>
            <a:pPr>
              <a:spcBef>
                <a:spcPts val="1199"/>
              </a:spcBef>
            </a:pPr>
            <a:r>
              <a:rPr lang="cs-CZ" sz="24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8. února 2021</a:t>
            </a:r>
            <a:endParaRPr lang="cs-CZ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1151855"/>
          </a:xfrm>
        </p:spPr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Situace na trhu práce - rok 2020</a:t>
            </a: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okres Most (stav k 31. 12. 2020)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4213" y="1556792"/>
            <a:ext cx="7920235" cy="4824536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meziroční růst nezaměstnanosti o 2 %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7 240 nově evidovaných / 5 833</a:t>
            </a:r>
            <a:r>
              <a:rPr lang="cs-C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ukončených evidencí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3 709 nastoupilo do zaměstnání (z toho 1 810 umístěno ÚP ČR)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meziroční růst o 1 414 uchazečů o zaměstnání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1 390 volných pracovních míst, z toho 1 069 volných pracovních míst pro cizince, tj. 76,9 % z celkového počtu VPM</a:t>
            </a:r>
            <a:endParaRPr lang="cs-CZ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intenzivní práce s určitými cílovými skupinami: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UoZ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v HN, dlouhodobá evidence, 50+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době nouzového stavu (šíření COVID-19) s klienty upřednostňována komunikace telefonickou a elektronickou formou</a:t>
            </a:r>
          </a:p>
          <a:p>
            <a:pPr marL="1225" indent="0">
              <a:buClrTx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000790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1151855"/>
          </a:xfrm>
        </p:spPr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Nezaměstnanost v obcích</a:t>
            </a: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okres Most (stav k 31. 12. 2020)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60AA7150-305F-4E6C-B6E1-197B704D9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663055"/>
              </p:ext>
            </p:extLst>
          </p:nvPr>
        </p:nvGraphicFramePr>
        <p:xfrm>
          <a:off x="2195514" y="1196753"/>
          <a:ext cx="4032670" cy="5112563"/>
        </p:xfrm>
        <a:graphic>
          <a:graphicData uri="http://schemas.openxmlformats.org/drawingml/2006/table">
            <a:tbl>
              <a:tblPr/>
              <a:tblGrid>
                <a:gridCol w="1417738">
                  <a:extLst>
                    <a:ext uri="{9D8B030D-6E8A-4147-A177-3AD203B41FA5}">
                      <a16:colId xmlns:a16="http://schemas.microsoft.com/office/drawing/2014/main" val="1861912124"/>
                    </a:ext>
                  </a:extLst>
                </a:gridCol>
                <a:gridCol w="871644">
                  <a:extLst>
                    <a:ext uri="{9D8B030D-6E8A-4147-A177-3AD203B41FA5}">
                      <a16:colId xmlns:a16="http://schemas.microsoft.com/office/drawing/2014/main" val="3834919891"/>
                    </a:ext>
                  </a:extLst>
                </a:gridCol>
                <a:gridCol w="871644">
                  <a:extLst>
                    <a:ext uri="{9D8B030D-6E8A-4147-A177-3AD203B41FA5}">
                      <a16:colId xmlns:a16="http://schemas.microsoft.com/office/drawing/2014/main" val="2310985051"/>
                    </a:ext>
                  </a:extLst>
                </a:gridCol>
                <a:gridCol w="871644">
                  <a:extLst>
                    <a:ext uri="{9D8B030D-6E8A-4147-A177-3AD203B41FA5}">
                      <a16:colId xmlns:a16="http://schemas.microsoft.com/office/drawing/2014/main" val="624097762"/>
                    </a:ext>
                  </a:extLst>
                </a:gridCol>
              </a:tblGrid>
              <a:tr h="36766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Podíl nezaměstnaných na obyvatelstvu ve věku 15 - 64 let v obcích okresu Most k 31. 12. 2020</a:t>
                      </a: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408439"/>
                  </a:ext>
                </a:extLst>
              </a:tr>
              <a:tr h="212114">
                <a:tc>
                  <a:txBody>
                    <a:bodyPr/>
                    <a:lstStyle/>
                    <a:p>
                      <a:pPr algn="ctr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14" marR="6214" marT="6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3660453"/>
                  </a:ext>
                </a:extLst>
              </a:tr>
              <a:tr h="59392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Obec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Uchazeči o zaměstnání celkem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Dosažitelní uchazeči o zaměstnání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Podíl nezam. na obyvatelstvu v %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881027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Bečov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6,7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390040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Bělušice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026844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Braňany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955964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Brandov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45344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Český Jiřetín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944760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Havraň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710413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Hora Svaté Kateřiny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16622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Horní Jiřetín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5,8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466850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Klíny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327666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Korozluky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572576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Lišnice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80597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Litvínov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976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932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589085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Lom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394683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Louka u Litvínova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80223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Lužice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012988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Malé Březno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469543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Mariánské Radčice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862412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Meziboří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208919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Most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3 262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3 083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7,1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531655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Nová Ves v Horách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493122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Obrnice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14,2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118081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Patokryje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51774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Polerady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173138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Skršín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28084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Volevčice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943064"/>
                  </a:ext>
                </a:extLst>
              </a:tr>
              <a:tr h="1457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Želenice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155041"/>
                  </a:ext>
                </a:extLst>
              </a:tr>
              <a:tr h="1484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Okres Most - celkem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5 060</a:t>
                      </a:r>
                    </a:p>
                  </a:txBody>
                  <a:tcPr marL="6214" marR="6214" marT="6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4 794</a:t>
                      </a:r>
                    </a:p>
                  </a:txBody>
                  <a:tcPr marL="6214" marR="6214" marT="6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6,6</a:t>
                      </a:r>
                    </a:p>
                  </a:txBody>
                  <a:tcPr marL="6214" marR="6214" marT="6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495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759448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1151855"/>
          </a:xfrm>
        </p:spPr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Aktivní politika zaměstnanosti</a:t>
            </a: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roce 2020 - okres Most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52608" y="1556792"/>
            <a:ext cx="7920235" cy="4824536"/>
          </a:xfrm>
        </p:spPr>
        <p:txBody>
          <a:bodyPr/>
          <a:lstStyle/>
          <a:p>
            <a:pPr marL="1225" indent="0">
              <a:buClrTx/>
            </a:pPr>
            <a:endParaRPr lang="cs-CZ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" indent="0">
              <a:buClrTx/>
            </a:pP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2 zdroje financování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státní rozpočet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Evropský sociální fond (ESF)</a:t>
            </a:r>
          </a:p>
          <a:p>
            <a:pPr marL="1225" indent="0">
              <a:buClrTx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" indent="0">
              <a:buClrTx/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Finanční čerpání k 31. 12. 2020</a:t>
            </a:r>
          </a:p>
          <a:p>
            <a:pPr marL="344125" indent="-342900"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státní rozpočet:		11</a:t>
            </a:r>
            <a:r>
              <a:rPr lang="cs-C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106 770 Kč</a:t>
            </a:r>
          </a:p>
          <a:p>
            <a:pPr marL="344125" indent="-342900"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ESF – projekty NIP PDU:	12 344 910 Kč</a:t>
            </a:r>
          </a:p>
          <a:p>
            <a:pPr marL="1225" indent="0">
              <a:buClrTx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" indent="0">
              <a:buClrTx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" indent="0">
              <a:buClrTx/>
            </a:pPr>
            <a:endParaRPr lang="cs-CZ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333941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4A72F7-1B1D-49F8-9A0B-39A1C1E21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Program ANTIVIRUS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801B40-010B-411B-B317-96AA8AFC5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poskytování příspěvků zaměstnavatelům na refundaci náhrad mezd včetně povinných odvodů za dobu překážek v práci na straně zaměstnavatele z důvodu omezení či uzavření provozu v souvislosti s šířením nákazy COVID-19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podávání žádostí bylo zahájeno 6. 4. 2020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program prodloužen do 28. 2. 2021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výše příspěvku v jednotlivých režimech programu:</a:t>
            </a:r>
          </a:p>
          <a:p>
            <a:pPr marL="1225" indent="0">
              <a:buClrTx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 Režim A  - 80 % z uznatelných výdajů, max. však 39 000 Kč na</a:t>
            </a:r>
          </a:p>
          <a:p>
            <a:pPr marL="1225" indent="0">
              <a:buClrTx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 jednoho zaměstnance/měsíc</a:t>
            </a:r>
          </a:p>
          <a:p>
            <a:pPr marL="1225" indent="0">
              <a:buClrTx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 Režim B – 60 % z uznatelných výdajů, max. 29 000 Kč na jednoho </a:t>
            </a:r>
          </a:p>
          <a:p>
            <a:pPr marL="1225" indent="0">
              <a:buClrTx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 zaměstnance/měsíc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795048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92C9F5-8BE2-414A-83F6-43C0B81C7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Program ANTIVIRUS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EF8C08-A45F-47B4-8940-46D6F108A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25" indent="-342900"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 1. 10. 2020 další režim: </a:t>
            </a:r>
          </a:p>
          <a:p>
            <a:pPr marL="1225" indent="0">
              <a:buClrTx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 Režim A plus – 100 % z uznatelných výdajů, max. 50 000 Kč na </a:t>
            </a:r>
          </a:p>
          <a:p>
            <a:pPr marL="1225" indent="0">
              <a:buClrTx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 jednoho zaměstnance/měsíc</a:t>
            </a:r>
          </a:p>
          <a:p>
            <a:pPr marL="344125" indent="-342900"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 6. 4. 2020 do 31. 12. 2020 na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KoP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ÚP ČR Most uzavřeno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444</a:t>
            </a:r>
          </a:p>
          <a:p>
            <a:pPr marL="1225" indent="0">
              <a:buClrTx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 dohod se zaměstnavateli a vyplaceno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113 399 417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Kč</a:t>
            </a:r>
          </a:p>
          <a:p>
            <a:pPr marL="344125" indent="-342900">
              <a:buClrTx/>
              <a:buFont typeface="Arial" panose="020B0604020202020204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" indent="0">
              <a:buClrTx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9785681"/>
      </p:ext>
    </p:extLst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1151855"/>
          </a:xfrm>
        </p:spPr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Veřejně prospěšné práce</a:t>
            </a: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2033464"/>
            <a:ext cx="8136904" cy="4824536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výše příspěvku:	VPP 15 000 Kč</a:t>
            </a:r>
          </a:p>
          <a:p>
            <a:pPr marL="0" lvl="1" indent="0">
              <a:buClrTx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asistent prevence kriminality 16 500 Kč</a:t>
            </a:r>
          </a:p>
          <a:p>
            <a:pPr marL="1225" indent="0">
              <a:buClrTx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koordinátor VPP a VS 16 000 Kč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vyšší počet podpořených VPP v případě nižšího příspěvku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(pouze se souhlasem starosty/starostky)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veřejná služba -  nerezignovat na tuto možnost připravit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UoZ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na VPP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veřejná služba = prostor pro další využití a nová místa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 VPP lze podpořit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UoZ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 bližší dostupností do jiné obce/okresu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862740"/>
      </p:ext>
    </p:extLst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1151855"/>
          </a:xfrm>
        </p:spPr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Projekt PDU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Podpora zaměstnanosti dlouhodobě evidovaných uchazečů o zaměstnání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3" y="2060848"/>
            <a:ext cx="8280598" cy="4320480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Doba realizace projektu = 1. 1. 2019 - 31. 12. 2021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Podporované nástroje v rámci projektu</a:t>
            </a:r>
          </a:p>
          <a:p>
            <a:pPr marL="539750" lvl="1" indent="0">
              <a:buClrTx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Rekvalifikace</a:t>
            </a:r>
          </a:p>
          <a:p>
            <a:pPr marL="539750" lvl="1" indent="0">
              <a:buClrTx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Krátkodobé zaměstnání – Práce na zkoušku</a:t>
            </a:r>
          </a:p>
          <a:p>
            <a:pPr marL="539750" lvl="1" indent="0">
              <a:buClrTx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Společensky účelná pracovní místa</a:t>
            </a:r>
          </a:p>
          <a:p>
            <a:pPr marL="539750" lvl="1" indent="0">
              <a:buClrTx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Veřejně prospěšné práce</a:t>
            </a:r>
          </a:p>
        </p:txBody>
      </p:sp>
    </p:spTree>
    <p:extLst>
      <p:ext uri="{BB962C8B-B14F-4D97-AF65-F5344CB8AC3E}">
        <p14:creationId xmlns:p14="http://schemas.microsoft.com/office/powerpoint/2010/main" val="2550809730"/>
      </p:ext>
    </p:extLst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1151855"/>
          </a:xfrm>
        </p:spPr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Projekt PDU -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Podpora zaměstnanosti dlouhodobě evidovaných uchazečů o zaměstnání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4213" y="1556792"/>
            <a:ext cx="7920235" cy="4824536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UoZ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evidovaní déle než 12 měsíců			</a:t>
            </a:r>
            <a:endParaRPr lang="cs-CZ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UoZ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evidovaní min. 6 měsíců, věk nad 50 let		</a:t>
            </a:r>
            <a:endParaRPr lang="cs-CZ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UoZ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evidovaní min. 6 měsíců, v hmotné nouzi	</a:t>
            </a:r>
            <a:endParaRPr lang="cs-CZ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UoZ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 min. 5 měsíci souvislé evidence za poslední 3 roky	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+ se základním vzděláním nebo jiným hendikepem (péče o dítě,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věk, zdravotní stav, sociální situace, ohrožení soc. vyloučením aj.)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UoZ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opakovaně evidovaní v posledních 3 letech	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+ se základním vzděláním nebo jiným hendikepem (péče o dítě,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věk, zdravotní stav, sociální situace, ohrožení soc. vyloučením aj.)</a:t>
            </a:r>
          </a:p>
          <a:p>
            <a:pPr marL="1225" indent="0">
              <a:buClrTx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Kontaktní osoby: </a:t>
            </a:r>
          </a:p>
          <a:p>
            <a:pPr marL="1225" indent="0">
              <a:buClrTx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Bc. Lenka Kučerová (poradce pro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dlouh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. nezaměstnané), tel.: 950 137 457, e-mail: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lenka.kucerova@uradprace.cz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" indent="0">
              <a:buClrTx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Veronika Zikánová (poradce pro zaměstnavatele), tel.: 950 137 362, e-mail: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veronika.zikanova@uradprace.cz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" indent="0">
              <a:buClrTx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" indent="0">
              <a:buClrTx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89226"/>
      </p:ext>
    </p:extLst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4AE7AB-EA85-488E-9EFC-DB8718D04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Projekt INICIATIVA –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Iniciativa na podporu mladých uchazečů o zaměstnání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8EC69D-CF4F-43B7-BDD0-1B8660943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Doba realizace projektu = 1. 1. 2020 - 30. 6. 2021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Podporované nástroje v rámci projektu</a:t>
            </a:r>
          </a:p>
          <a:p>
            <a:pPr marL="539750" lvl="1" indent="0">
              <a:buClrTx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Rekvalifikace</a:t>
            </a:r>
          </a:p>
          <a:p>
            <a:pPr marL="539750" lvl="1" indent="0">
              <a:buClrTx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Krátkodobé zaměstnání – Práce na zkoušku</a:t>
            </a:r>
          </a:p>
          <a:p>
            <a:pPr marL="539750" lvl="1" indent="0">
              <a:buClrTx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Odborné praxe - společensky účelná pracovní místa vyhrazená</a:t>
            </a:r>
          </a:p>
          <a:p>
            <a:pPr marL="539750" lvl="1" indent="0">
              <a:buClrTx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Příspěvek na mentora</a:t>
            </a:r>
          </a:p>
          <a:p>
            <a:pPr marL="539750" lvl="1" indent="0">
              <a:buClrTx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160737"/>
      </p:ext>
    </p:extLst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AC6610-CEB4-40D3-9055-615314EB0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Projekt INICIATIVA –</a:t>
            </a:r>
            <a:r>
              <a:rPr lang="cs-CZ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Iniciativa na podporu mladých uchazečů o zaměstnání </a:t>
            </a: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012443-D6BC-4776-9F65-A27B62547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25" indent="0">
              <a:buClrTx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Mladí lidé do 30 let s jedním či více z níže uvedených hendikepů:	</a:t>
            </a:r>
            <a:endParaRPr lang="cs-CZ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4125" indent="-342900"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evidovaní na ÚP ČR min. 6 měsíců		</a:t>
            </a:r>
            <a:endParaRPr lang="cs-CZ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osoba se zdravotním postižením	</a:t>
            </a:r>
            <a:endParaRPr lang="cs-CZ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osoba bez kvalifikace nebo s nízkou úrovní kvalifikace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rodič do 6 měsíců po rodičovské/mateřské dovolené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UoZ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pobírající dávky ze systému pomoci v hmotné nouzi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osoby po výkonu trestu odnětí svobody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osoby žijící v sociálně vyloučené lokalitě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osoby ohrožené dluhovou pastí, s exekucí, ze socio-kulturně znevýhodněného prostředí	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440439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1151855"/>
          </a:xfrm>
        </p:spPr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Nezaměstnanost v krajích a ČR</a:t>
            </a: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srovnání krajů ČR k 31. 12. 2020</a:t>
            </a:r>
          </a:p>
        </p:txBody>
      </p:sp>
      <p:sp>
        <p:nvSpPr>
          <p:cNvPr id="5" name="Zástupný symbol pro obsah 1"/>
          <p:cNvSpPr>
            <a:spLocks noGrp="1"/>
          </p:cNvSpPr>
          <p:nvPr>
            <p:ph idx="1"/>
          </p:nvPr>
        </p:nvSpPr>
        <p:spPr>
          <a:xfrm>
            <a:off x="684213" y="1556792"/>
            <a:ext cx="7920235" cy="4608511"/>
          </a:xfrm>
        </p:spPr>
        <p:txBody>
          <a:bodyPr/>
          <a:lstStyle/>
          <a:p>
            <a:pPr marL="1225" indent="0" algn="r">
              <a:spcBef>
                <a:spcPts val="0"/>
              </a:spcBef>
              <a:buClrTx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" indent="0" algn="r">
              <a:spcBef>
                <a:spcPts val="0"/>
              </a:spcBef>
              <a:buClrTx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meziroční</a:t>
            </a:r>
          </a:p>
          <a:p>
            <a:pPr marL="1225" indent="0" algn="r">
              <a:spcBef>
                <a:spcPts val="0"/>
              </a:spcBef>
              <a:buClrTx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vývoj  </a:t>
            </a:r>
            <a:r>
              <a:rPr lang="cs-CZ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25" indent="0" algn="r">
              <a:spcBef>
                <a:spcPts val="0"/>
              </a:spcBef>
              <a:buClrTx/>
            </a:pPr>
            <a:endParaRPr lang="cs-CZ" sz="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" indent="0" algn="r">
              <a:spcBef>
                <a:spcPts val="0"/>
              </a:spcBef>
              <a:buClrTx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+0,7 %</a:t>
            </a:r>
          </a:p>
          <a:p>
            <a:pPr marL="1225" indent="0" algn="r">
              <a:spcBef>
                <a:spcPts val="0"/>
              </a:spcBef>
              <a:buClrTx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+0,7 %</a:t>
            </a:r>
          </a:p>
          <a:p>
            <a:pPr marL="1225" indent="0" algn="r">
              <a:spcBef>
                <a:spcPts val="0"/>
              </a:spcBef>
              <a:buClrTx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+0,9 %</a:t>
            </a:r>
          </a:p>
          <a:p>
            <a:pPr marL="1225" indent="0" algn="r">
              <a:spcBef>
                <a:spcPts val="0"/>
              </a:spcBef>
              <a:buClrTx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+0,8 %</a:t>
            </a:r>
          </a:p>
          <a:p>
            <a:pPr marL="1225" indent="0" algn="r">
              <a:spcBef>
                <a:spcPts val="0"/>
              </a:spcBef>
              <a:buClrTx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+0,6 %</a:t>
            </a:r>
          </a:p>
          <a:p>
            <a:pPr marL="1225" indent="0" algn="r">
              <a:spcBef>
                <a:spcPts val="0"/>
              </a:spcBef>
              <a:buClrTx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+1,1 %</a:t>
            </a:r>
          </a:p>
          <a:p>
            <a:pPr marL="1225" indent="0" algn="r">
              <a:spcBef>
                <a:spcPts val="0"/>
              </a:spcBef>
              <a:buClrTx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+1,6 %</a:t>
            </a:r>
          </a:p>
          <a:p>
            <a:pPr marL="1225" indent="0" algn="r">
              <a:spcBef>
                <a:spcPts val="0"/>
              </a:spcBef>
              <a:buClrTx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+1,1 %</a:t>
            </a:r>
          </a:p>
          <a:p>
            <a:pPr marL="1225" indent="0" algn="r">
              <a:spcBef>
                <a:spcPts val="0"/>
              </a:spcBef>
              <a:buClrTx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+1,2 %</a:t>
            </a:r>
          </a:p>
          <a:p>
            <a:pPr marL="1225" indent="0" algn="r">
              <a:spcBef>
                <a:spcPts val="0"/>
              </a:spcBef>
              <a:buClrTx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+1,2 %</a:t>
            </a:r>
          </a:p>
          <a:p>
            <a:pPr marL="1225" indent="0" algn="r">
              <a:spcBef>
                <a:spcPts val="0"/>
              </a:spcBef>
              <a:buClrTx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+1,0 %</a:t>
            </a:r>
          </a:p>
          <a:p>
            <a:pPr marL="1225" indent="0" algn="r">
              <a:spcBef>
                <a:spcPts val="0"/>
              </a:spcBef>
              <a:buClrTx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+2,7 %</a:t>
            </a:r>
          </a:p>
          <a:p>
            <a:pPr marL="1225" indent="0" algn="r">
              <a:spcBef>
                <a:spcPts val="0"/>
              </a:spcBef>
              <a:buClrTx/>
            </a:pPr>
            <a:r>
              <a:rPr lang="cs-CZ" sz="1300" b="1" dirty="0">
                <a:latin typeface="Arial" panose="020B0604020202020204" pitchFamily="34" charset="0"/>
                <a:cs typeface="Arial" panose="020B0604020202020204" pitchFamily="34" charset="0"/>
              </a:rPr>
              <a:t>+1,6 %</a:t>
            </a:r>
          </a:p>
          <a:p>
            <a:pPr marL="1225" indent="0" algn="r">
              <a:spcBef>
                <a:spcPts val="0"/>
              </a:spcBef>
              <a:buClrTx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+1,2 %</a:t>
            </a:r>
          </a:p>
          <a:p>
            <a:pPr marL="1225" indent="0" algn="r">
              <a:spcBef>
                <a:spcPts val="0"/>
              </a:spcBef>
              <a:buClrTx/>
            </a:pPr>
            <a:r>
              <a:rPr lang="cs-CZ" sz="1300" b="1" dirty="0">
                <a:latin typeface="Arial" panose="020B0604020202020204" pitchFamily="34" charset="0"/>
                <a:cs typeface="Arial" panose="020B0604020202020204" pitchFamily="34" charset="0"/>
              </a:rPr>
              <a:t>+1,1 %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ACE5D540-6641-4084-B4E8-ABBEAAE9E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3" y="1844823"/>
            <a:ext cx="6912123" cy="403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061783"/>
      </p:ext>
    </p:extLst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5E69A2-B3CF-41FA-B6C2-DFC18074F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Projekt INICIATIVA –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Iniciativa na podporu mladých uchazečů o zaměstnání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703A20-9517-4A4D-A0D9-3A003E470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osoby pečující o osobu blízkou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osoby opouštějící zařízení pro výkon ústavní nebo ochranné výchovy</a:t>
            </a:r>
          </a:p>
          <a:p>
            <a:pPr marL="1225" indent="0">
              <a:buClrTx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" indent="0">
              <a:buClrTx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Kontaktní osoba:</a:t>
            </a:r>
          </a:p>
          <a:p>
            <a:pPr marL="1225" indent="0">
              <a:buClrTx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Bc. Klára Divišová, tel.: 950 137 385, e-mail: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klara.divisova@uradprace.cz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" indent="0">
              <a:buClrTx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323320"/>
      </p:ext>
    </p:extLst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DCA5BC-45C7-4568-B136-8DE50FE42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Projekt OUTPLACEMENT (OUT)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9ECB5D-D2DB-455F-AE9D-097FE5BC7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Doba realizace projektu = 1. 6. 2020 - 31. 5. 2023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Podporované nástroje v rámci projektu</a:t>
            </a:r>
          </a:p>
          <a:p>
            <a:pPr marL="539750" lvl="1" indent="0">
              <a:buClrTx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Rekvalifikace</a:t>
            </a:r>
          </a:p>
          <a:p>
            <a:pPr marL="539750" lvl="1" indent="0">
              <a:buClrTx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Vytvořené pracovní místo (VPM) dle metodiky OPZ – příspěvek na mzdové náklady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041983"/>
      </p:ext>
    </p:extLst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4A570A-EBD0-42E1-ADAD-F270C1C4D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Projekt OUTPLACEMENT (OUT)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10DF64-98F0-4F23-955A-E272681CB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25" indent="-342900"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zájemci o zaměstnání (dále jen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ZoZ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s předpokládaným ukončením pracovního poměru z důvodu hromadného propouštění, o kterém zaměstnavatel písemně informoval krajskou pobočku ÚP ČR	</a:t>
            </a:r>
            <a:endParaRPr lang="cs-CZ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ZoZ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– zaměstnanci, kteří jsou ve výpovědní době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ZoZ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– zaměstnanci, kteří uzavřeli se zaměstnavatelem dohodu o ukončení pracovního poměru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ZoZ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– zaměstnanci, kterým končí pracovní smlouva uzavřená na dobu určitou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ZoZ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– zaměstnanci, kteří mají se zaměstnavatelem uzavřenou Dohodu o pracovní činnosti/Dohodu o provedení práce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ZoZ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– zaměstnanci, kteří ukončí pracovní poměr dle § 56 zákona č. 262/2006 Sb., zákoník práce, ve znění pozdějších předpisů </a:t>
            </a:r>
          </a:p>
        </p:txBody>
      </p:sp>
    </p:spTree>
    <p:extLst>
      <p:ext uri="{BB962C8B-B14F-4D97-AF65-F5344CB8AC3E}">
        <p14:creationId xmlns:p14="http://schemas.microsoft.com/office/powerpoint/2010/main" val="664418623"/>
      </p:ext>
    </p:extLst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6168CC-40E7-4168-9FAE-B5C94C67D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Projekt OUTPLACEMENT (OUT)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8B2157-21A8-407A-8758-A577ED5B0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25" indent="-342900"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stávající zaměstnavatelé, jejichž zaměstnanci jsou ve výpovědní době nebo je u nich předpoklad ukončení pracovního poměru v řádu měsíců	</a:t>
            </a:r>
            <a:endParaRPr lang="cs-CZ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noví zaměstnavatelé, kteří přijímají propouštěné zaměstnance</a:t>
            </a:r>
          </a:p>
          <a:p>
            <a:endParaRPr lang="cs-CZ" dirty="0"/>
          </a:p>
          <a:p>
            <a:pPr marL="1225" indent="0">
              <a:buClrTx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Kontaktní osoba:</a:t>
            </a:r>
          </a:p>
          <a:p>
            <a:pPr marL="1225" indent="0">
              <a:buClrTx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Anna Hurtová, DiS., tel.: 950 137 353, e-mail: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anna.hurtova@uradprace.cz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" indent="0">
              <a:buClrTx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7374562"/>
      </p:ext>
    </p:extLst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BA290-6ABB-4607-9356-760203827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Projekt POVEZ II –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Podpora odborného vzdělávání zaměstnanců II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49169E-EAFE-4136-9C8E-F352A7B29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Doba realizace projektu = 1. 11. 2015 - 31. 12. 2022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Podporované nástroje v rámci projektu: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750" lvl="1" indent="0">
              <a:buClrTx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Příspěvek na vzdělávání (realizované externím vzdělávacím zařízením či interním lektorem zaměstnavatele)</a:t>
            </a:r>
          </a:p>
          <a:p>
            <a:pPr marL="539750" lvl="1" indent="0">
              <a:buClrTx/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Příspěvek na úhradu mzdových nákladů (vynaložené na vzdělávané zaměstnance po dobu účasti na odborném rozvoji)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361814"/>
      </p:ext>
    </p:extLst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6501EF-B623-42C0-8790-0B96B631D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Projekt POVEZ II –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Podpora odborného vzdělávání zaměstnanců II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A0FA7E-1B63-469B-897E-D4EAB982E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25" indent="-342900"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zaměstnavatelé ve smyslu § 7 zákona č. 262/2006 Sb., zákoník práce, ve znění pozdějších předpisů, a to prostřednictvím svých zaměstnanců či potenciálně nových zaměstnanců	</a:t>
            </a:r>
            <a:endParaRPr lang="cs-CZ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fyzické osoby – OSVČ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nestátní neziskové organizace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" indent="0">
              <a:buClrTx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Kontaktní osoby:</a:t>
            </a:r>
          </a:p>
          <a:p>
            <a:pPr marL="1225" indent="0">
              <a:buClrTx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Ing. Karolína Kubínová, tel.: 950 137 367, e-mail: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karolina.kubinova@uradprace.cz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" indent="0">
              <a:buClrTx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Petra Maxová, DiS., tel.: 950 137 368, e-mail: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petra.maxova1@uradprace.cz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" indent="0">
              <a:buClrTx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859066"/>
      </p:ext>
    </p:extLst>
  </p:cSld>
  <p:clrMapOvr>
    <a:masterClrMapping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195640" y="189000"/>
            <a:ext cx="6623640" cy="1367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-1" normalizeH="0" baseline="0" noProof="0" dirty="0">
                <a:ln>
                  <a:noFill/>
                </a:ln>
                <a:solidFill>
                  <a:srgbClr val="001E96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ESF – OPZ (projekty RIP)</a:t>
            </a:r>
            <a:endParaRPr kumimoji="0" lang="cs-CZ" sz="36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3533505"/>
              </p:ext>
            </p:extLst>
          </p:nvPr>
        </p:nvGraphicFramePr>
        <p:xfrm>
          <a:off x="251520" y="1628801"/>
          <a:ext cx="8567759" cy="4194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8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0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368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Základní informace</a:t>
                      </a:r>
                    </a:p>
                  </a:txBody>
                  <a:tcPr marL="68580" marR="68580" marT="0" marB="0" anchor="ctr">
                    <a:solidFill>
                      <a:srgbClr val="001E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4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Projekt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1E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Cílová skupina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Kontaktní osoba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7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Záruky pro mladé v Ústeckém kraji </a:t>
                      </a:r>
                      <a:r>
                        <a:rPr lang="cs-CZ" sz="16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1E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Uchazeči o zaměstnání ve věku </a:t>
                      </a:r>
                      <a:br>
                        <a:rPr lang="cs-CZ" sz="1200" dirty="0">
                          <a:effectLst/>
                        </a:rPr>
                      </a:br>
                      <a:r>
                        <a:rPr lang="cs-CZ" sz="1200" dirty="0">
                          <a:effectLst/>
                        </a:rPr>
                        <a:t>15 až 29 let včetně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Ing. Dita Vokáčová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tel.: 950 137 383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e-mail: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Calibri"/>
                          <a:cs typeface="Times New Roman"/>
                          <a:hlinkClick r:id="rId2"/>
                        </a:rPr>
                        <a:t>dita.vokacova@uradprace.cz</a:t>
                      </a:r>
                      <a:endParaRPr lang="cs-CZ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8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Flexibilně do práce </a:t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effectLst/>
                        </a:rPr>
                        <a:t>v Ústeckém kraji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1E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Uchazeči o zaměstnání, kteří pečují o dítě do 15 let věku nebo o jiného závislého člena rodiny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</a:rPr>
                        <a:t>Ing. Zuzana Mittelbachová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tel.: 950 137 381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e-mail: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+mn-lt"/>
                          <a:ea typeface="Calibri"/>
                          <a:cs typeface="Times New Roman"/>
                          <a:hlinkClick r:id="rId3"/>
                        </a:rPr>
                        <a:t>zuzana.mittelbachova@uradprace.cz</a:t>
                      </a:r>
                      <a:endParaRPr lang="cs-CZ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47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Společně </a:t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effectLst/>
                        </a:rPr>
                        <a:t>to dokážeme </a:t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effectLst/>
                        </a:rPr>
                        <a:t>v Ústeckém kraji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1E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Uchazeči o zaměstnání, kteří splňují alespoň dva z uvedených požadavků - evidence na ÚP ČR delší než 12 měsíců (popř. dlouhodobá ev.), nízká kvalifikace,</a:t>
                      </a:r>
                      <a:r>
                        <a:rPr lang="cs-CZ" sz="1200" baseline="0" dirty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pobírání dávek hmotné nouze, věk nad 50 let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Bc. Jana Škaloudová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tel.: 950 137 386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e-mail: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Calibri"/>
                          <a:cs typeface="Times New Roman"/>
                          <a:hlinkClick r:id="rId4"/>
                        </a:rPr>
                        <a:t>jana.skaloudova@uradprace.cz</a:t>
                      </a:r>
                      <a:endParaRPr lang="cs-CZ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68736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624637" cy="1151855"/>
          </a:xfrm>
        </p:spPr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Kontaktní údaje</a:t>
            </a: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 ÚP ČR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www.uradprace.cz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4213" y="1556792"/>
            <a:ext cx="7920235" cy="4824536"/>
          </a:xfrm>
        </p:spPr>
        <p:txBody>
          <a:bodyPr/>
          <a:lstStyle/>
          <a:p>
            <a:pPr marL="1225" indent="0" algn="ctr">
              <a:spcBef>
                <a:spcPts val="0"/>
              </a:spcBef>
              <a:spcAft>
                <a:spcPts val="0"/>
              </a:spcAft>
              <a:buClrTx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Úřad práče ČR, Krajská pobočka v Ústí n. L.</a:t>
            </a:r>
          </a:p>
          <a:p>
            <a:pPr marL="1225" indent="0" algn="ctr">
              <a:spcBef>
                <a:spcPts val="0"/>
              </a:spcBef>
              <a:spcAft>
                <a:spcPts val="0"/>
              </a:spcAft>
              <a:buClrTx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Kontaktní pracoviště Most, tř. Budovatelů 1989, 434 01 Most</a:t>
            </a:r>
            <a:endParaRPr lang="cs-CZ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ředitelka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KoP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ÚP ČR Most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Mgr. Veronika Kubalová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tel.: 950 137 300, mobil: 775 864 713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2000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veronika.kubalova@uradprace.cz</a:t>
            </a:r>
            <a:endParaRPr lang="cs-CZ" sz="2000" dirty="0">
              <a:solidFill>
                <a:srgbClr val="001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kancelář 2. patro, č. 62a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1225" indent="0" algn="ctr">
              <a:spcBef>
                <a:spcPts val="0"/>
              </a:spcBef>
              <a:spcAft>
                <a:spcPts val="0"/>
              </a:spcAft>
              <a:buClrTx/>
            </a:pPr>
            <a:endParaRPr lang="cs-CZ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974206"/>
      </p:ext>
    </p:extLst>
  </p:cSld>
  <p:clrMapOvr>
    <a:masterClrMapping/>
  </p:clrMapOvr>
  <p:transition spd="med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4213" y="1700213"/>
            <a:ext cx="7848227" cy="4321075"/>
          </a:xfrm>
        </p:spPr>
        <p:txBody>
          <a:bodyPr/>
          <a:lstStyle/>
          <a:p>
            <a:pPr algn="ctr"/>
            <a:endParaRPr lang="cs-CZ" sz="6000" b="1" dirty="0">
              <a:solidFill>
                <a:srgbClr val="001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3200" b="1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Vám za spolupráci</a:t>
            </a:r>
          </a:p>
        </p:txBody>
      </p:sp>
    </p:spTree>
    <p:extLst>
      <p:ext uri="{BB962C8B-B14F-4D97-AF65-F5344CB8AC3E}">
        <p14:creationId xmlns:p14="http://schemas.microsoft.com/office/powerpoint/2010/main" val="4228172819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title"/>
          </p:nvPr>
        </p:nvSpPr>
        <p:spPr>
          <a:xfrm>
            <a:off x="2195513" y="188913"/>
            <a:ext cx="6768975" cy="1151855"/>
          </a:xfrm>
        </p:spPr>
        <p:txBody>
          <a:bodyPr/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Nezaměstnanost v Ústeckém kraji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srovnání okresů k 31. 12. 2020</a:t>
            </a:r>
          </a:p>
        </p:txBody>
      </p:sp>
      <p:sp>
        <p:nvSpPr>
          <p:cNvPr id="5" name="Zástupný symbol pro obsah 1"/>
          <p:cNvSpPr>
            <a:spLocks noGrp="1"/>
          </p:cNvSpPr>
          <p:nvPr>
            <p:ph idx="1"/>
          </p:nvPr>
        </p:nvSpPr>
        <p:spPr>
          <a:xfrm>
            <a:off x="684213" y="1556792"/>
            <a:ext cx="7920235" cy="4608511"/>
          </a:xfrm>
        </p:spPr>
        <p:txBody>
          <a:bodyPr/>
          <a:lstStyle/>
          <a:p>
            <a:pPr marL="1225" indent="0" algn="r">
              <a:spcBef>
                <a:spcPts val="0"/>
              </a:spcBef>
              <a:buClrTx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" indent="0" algn="r">
              <a:spcBef>
                <a:spcPts val="0"/>
              </a:spcBef>
              <a:buClrTx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meziroční</a:t>
            </a:r>
          </a:p>
          <a:p>
            <a:pPr marL="1225" indent="0" algn="r">
              <a:spcBef>
                <a:spcPts val="0"/>
              </a:spcBef>
              <a:buClrTx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vývoj  </a:t>
            </a:r>
            <a:r>
              <a:rPr lang="cs-CZ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25" indent="0" algn="r">
              <a:spcBef>
                <a:spcPts val="0"/>
              </a:spcBef>
              <a:buClrTx/>
            </a:pPr>
            <a:endParaRPr lang="cs-CZ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" indent="0" algn="r">
              <a:spcBef>
                <a:spcPts val="0"/>
              </a:spcBef>
              <a:spcAft>
                <a:spcPts val="900"/>
              </a:spcAft>
              <a:buClrTx/>
            </a:pPr>
            <a:r>
              <a:rPr lang="cs-CZ" sz="1300" b="1" dirty="0">
                <a:latin typeface="Arial" panose="020B0604020202020204" pitchFamily="34" charset="0"/>
                <a:cs typeface="Arial" panose="020B0604020202020204" pitchFamily="34" charset="0"/>
              </a:rPr>
              <a:t>+1,6 %</a:t>
            </a:r>
          </a:p>
          <a:p>
            <a:pPr marL="1225" indent="0" algn="r">
              <a:spcBef>
                <a:spcPts val="0"/>
              </a:spcBef>
              <a:spcAft>
                <a:spcPts val="900"/>
              </a:spcAft>
              <a:buClrTx/>
            </a:pPr>
            <a:r>
              <a:rPr lang="cs-CZ" sz="1300" b="1" dirty="0">
                <a:latin typeface="Arial" panose="020B0604020202020204" pitchFamily="34" charset="0"/>
                <a:cs typeface="Arial" panose="020B0604020202020204" pitchFamily="34" charset="0"/>
              </a:rPr>
              <a:t>+1,1 %</a:t>
            </a:r>
          </a:p>
          <a:p>
            <a:pPr marL="1225" indent="0" algn="r">
              <a:spcBef>
                <a:spcPts val="0"/>
              </a:spcBef>
              <a:spcAft>
                <a:spcPts val="900"/>
              </a:spcAft>
              <a:buClrTx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+1,6 %</a:t>
            </a:r>
          </a:p>
          <a:p>
            <a:pPr marL="1225" indent="0" algn="r">
              <a:spcBef>
                <a:spcPts val="0"/>
              </a:spcBef>
              <a:spcAft>
                <a:spcPts val="900"/>
              </a:spcAft>
              <a:buClrTx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+2,2 %</a:t>
            </a:r>
          </a:p>
          <a:p>
            <a:pPr marL="1225" indent="0" algn="r">
              <a:spcBef>
                <a:spcPts val="0"/>
              </a:spcBef>
              <a:spcAft>
                <a:spcPts val="900"/>
              </a:spcAft>
              <a:buClrTx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+2,0 %</a:t>
            </a:r>
          </a:p>
          <a:p>
            <a:pPr marL="1225" indent="0" algn="r">
              <a:spcBef>
                <a:spcPts val="0"/>
              </a:spcBef>
              <a:spcAft>
                <a:spcPts val="900"/>
              </a:spcAft>
              <a:buClrTx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+1,2 %</a:t>
            </a:r>
          </a:p>
          <a:p>
            <a:pPr marL="1225" indent="0" algn="r">
              <a:spcBef>
                <a:spcPts val="0"/>
              </a:spcBef>
              <a:spcAft>
                <a:spcPts val="900"/>
              </a:spcAft>
              <a:buClrTx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+0,8 %</a:t>
            </a:r>
          </a:p>
          <a:p>
            <a:pPr marL="1225" indent="0" algn="r">
              <a:spcBef>
                <a:spcPts val="0"/>
              </a:spcBef>
              <a:spcAft>
                <a:spcPts val="900"/>
              </a:spcAft>
              <a:buClrTx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+1,4 %</a:t>
            </a:r>
          </a:p>
          <a:p>
            <a:pPr marL="1225" indent="0" algn="r">
              <a:spcBef>
                <a:spcPts val="0"/>
              </a:spcBef>
              <a:spcAft>
                <a:spcPts val="900"/>
              </a:spcAft>
              <a:buClrTx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+1,6 %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59A1680-64AA-4A8B-A60F-D72FB24880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3" y="1844824"/>
            <a:ext cx="6840115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94876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039097" y="188640"/>
            <a:ext cx="6623640" cy="1367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-1" normalizeH="0" baseline="0" noProof="0" dirty="0">
                <a:ln>
                  <a:noFill/>
                </a:ln>
                <a:solidFill>
                  <a:srgbClr val="001E96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Uchazeči o zaměstnání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-1" normalizeH="0" baseline="0" noProof="0" dirty="0">
                <a:ln>
                  <a:noFill/>
                </a:ln>
                <a:solidFill>
                  <a:srgbClr val="001E96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</a:rPr>
              <a:t>k 31. </a:t>
            </a:r>
            <a:r>
              <a:rPr lang="cs-CZ" sz="3200" b="1" spc="-1" dirty="0">
                <a:solidFill>
                  <a:srgbClr val="001E9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12. 2</a:t>
            </a:r>
            <a:r>
              <a:rPr kumimoji="0" lang="cs-CZ" sz="3200" b="1" i="0" u="none" strike="noStrike" kern="1200" cap="none" spc="-1" normalizeH="0" baseline="0" noProof="0" dirty="0">
                <a:ln>
                  <a:noFill/>
                </a:ln>
                <a:solidFill>
                  <a:srgbClr val="001E96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</a:rPr>
              <a:t>019 / 31. 12. 2020 – okres Most</a:t>
            </a:r>
            <a:endParaRPr kumimoji="0" lang="cs-CZ" sz="3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266309"/>
              </p:ext>
            </p:extLst>
          </p:nvPr>
        </p:nvGraphicFramePr>
        <p:xfrm>
          <a:off x="611560" y="1787285"/>
          <a:ext cx="8051177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3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8708">
                <a:tc gridSpan="4"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Počet evidovaných uchazečů o zaměstnání</a:t>
                      </a:r>
                    </a:p>
                  </a:txBody>
                  <a:tcP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238">
                <a:tc>
                  <a:txBody>
                    <a:bodyPr/>
                    <a:lstStyle/>
                    <a:p>
                      <a:r>
                        <a:rPr lang="cs-CZ" u="none" dirty="0"/>
                        <a:t>Údaje k datu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u="none" dirty="0"/>
                        <a:t>31. 12. 2019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u="none" dirty="0"/>
                        <a:t>31. 12. 2020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u="none" dirty="0"/>
                        <a:t>Rozdíl </a:t>
                      </a:r>
                      <a:br>
                        <a:rPr lang="cs-CZ" b="1" u="none" dirty="0"/>
                      </a:br>
                      <a:r>
                        <a:rPr lang="cs-CZ" b="1" u="none" dirty="0"/>
                        <a:t>2019 - 2020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708">
                <a:tc>
                  <a:txBody>
                    <a:bodyPr/>
                    <a:lstStyle/>
                    <a:p>
                      <a:r>
                        <a:rPr lang="cs-CZ" dirty="0"/>
                        <a:t>Muži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1 521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/>
                        <a:t>2 337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cs-CZ" b="1" dirty="0"/>
                        <a:t>+ 816</a:t>
                      </a:r>
                    </a:p>
                  </a:txBody>
                  <a:tcPr marR="6480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08">
                <a:tc>
                  <a:txBody>
                    <a:bodyPr/>
                    <a:lstStyle/>
                    <a:p>
                      <a:r>
                        <a:rPr lang="cs-CZ" dirty="0"/>
                        <a:t>Ženy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2 723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cs-CZ" b="1" dirty="0"/>
                        <a:t>+ 598</a:t>
                      </a:r>
                    </a:p>
                  </a:txBody>
                  <a:tcPr marR="6480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708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3 646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5 060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cs-CZ" b="1" dirty="0"/>
                        <a:t>+ 1 414</a:t>
                      </a:r>
                    </a:p>
                  </a:txBody>
                  <a:tcPr marR="6480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FB4F273A-5E01-4B90-8489-1DA3528479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587785"/>
              </p:ext>
            </p:extLst>
          </p:nvPr>
        </p:nvGraphicFramePr>
        <p:xfrm>
          <a:off x="755576" y="4121770"/>
          <a:ext cx="7776864" cy="218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891742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195640" y="189000"/>
            <a:ext cx="6623640" cy="1367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100" b="1" i="0" u="none" strike="noStrike" kern="1200" cap="none" spc="-1" normalizeH="0" baseline="0" noProof="0" dirty="0" err="1">
                <a:ln>
                  <a:noFill/>
                </a:ln>
                <a:solidFill>
                  <a:srgbClr val="001E96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UoZ</a:t>
            </a:r>
            <a:r>
              <a:rPr kumimoji="0" lang="cs-CZ" sz="3100" b="1" i="0" u="none" strike="noStrike" kern="1200" cap="none" spc="-1" normalizeH="0" baseline="0" noProof="0" dirty="0">
                <a:ln>
                  <a:noFill/>
                </a:ln>
                <a:solidFill>
                  <a:srgbClr val="001E96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 volná místa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100" b="1" i="0" u="none" strike="noStrike" kern="1200" cap="none" spc="-1" normalizeH="0" baseline="0" noProof="0" dirty="0">
                <a:ln>
                  <a:noFill/>
                </a:ln>
                <a:solidFill>
                  <a:srgbClr val="001E96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</a:rPr>
              <a:t>k 31. 12. 2019 / 31. 12. 2020 – okres Most</a:t>
            </a:r>
            <a:endParaRPr kumimoji="0" lang="cs-CZ" sz="31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576934"/>
              </p:ext>
            </p:extLst>
          </p:nvPr>
        </p:nvGraphicFramePr>
        <p:xfrm>
          <a:off x="553024" y="1578928"/>
          <a:ext cx="7930074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0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1820">
                <a:tc>
                  <a:txBody>
                    <a:bodyPr/>
                    <a:lstStyle/>
                    <a:p>
                      <a:endParaRPr lang="cs-CZ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820">
                <a:tc rowSpan="3">
                  <a:txBody>
                    <a:bodyPr/>
                    <a:lstStyle/>
                    <a:p>
                      <a:r>
                        <a:rPr lang="cs-CZ" u="none" dirty="0">
                          <a:solidFill>
                            <a:schemeClr val="bg1"/>
                          </a:solidFill>
                        </a:rPr>
                        <a:t>Podíl nezaměstnaných osob na obyvatelstvu </a:t>
                      </a:r>
                      <a:br>
                        <a:rPr lang="cs-CZ" u="none" dirty="0">
                          <a:solidFill>
                            <a:schemeClr val="bg1"/>
                          </a:solidFill>
                        </a:rPr>
                      </a:br>
                      <a:r>
                        <a:rPr lang="cs-CZ" u="none" dirty="0">
                          <a:solidFill>
                            <a:schemeClr val="bg1"/>
                          </a:solidFill>
                        </a:rPr>
                        <a:t>ve věku 15-64 let</a:t>
                      </a:r>
                    </a:p>
                  </a:txBody>
                  <a:tcPr anchor="ctr">
                    <a:solidFill>
                      <a:srgbClr val="001E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u="none" dirty="0"/>
                        <a:t>k 31. 12.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0" u="none" dirty="0"/>
                        <a:t>4,6 %</a:t>
                      </a:r>
                    </a:p>
                  </a:txBody>
                  <a:tcPr marR="612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20"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 31. 12. 2020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6,6 %</a:t>
                      </a:r>
                    </a:p>
                  </a:txBody>
                  <a:tcPr marR="612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820">
                <a:tc vMerge="1">
                  <a:txBody>
                    <a:bodyPr/>
                    <a:lstStyle/>
                    <a:p>
                      <a:endParaRPr lang="cs-CZ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Rozdíl 2019 - 2020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+ 2,0 %</a:t>
                      </a:r>
                    </a:p>
                  </a:txBody>
                  <a:tcPr marR="6120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445295"/>
              </p:ext>
            </p:extLst>
          </p:nvPr>
        </p:nvGraphicFramePr>
        <p:xfrm>
          <a:off x="552086" y="4733814"/>
          <a:ext cx="7930074" cy="155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0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endParaRPr lang="cs-CZ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" b="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00">
                <a:tc rowSpan="3">
                  <a:txBody>
                    <a:bodyPr/>
                    <a:lstStyle/>
                    <a:p>
                      <a:r>
                        <a:rPr lang="cs-CZ" u="none" dirty="0">
                          <a:solidFill>
                            <a:schemeClr val="bg1"/>
                          </a:solidFill>
                        </a:rPr>
                        <a:t>Počet uchazečů </a:t>
                      </a:r>
                    </a:p>
                    <a:p>
                      <a:r>
                        <a:rPr lang="cs-CZ" u="none" dirty="0">
                          <a:solidFill>
                            <a:schemeClr val="bg1"/>
                          </a:solidFill>
                        </a:rPr>
                        <a:t>o zaměstnání na 1 volné</a:t>
                      </a:r>
                      <a:br>
                        <a:rPr lang="cs-CZ" u="none" dirty="0">
                          <a:solidFill>
                            <a:schemeClr val="bg1"/>
                          </a:solidFill>
                        </a:rPr>
                      </a:br>
                      <a:r>
                        <a:rPr lang="cs-CZ" u="none" dirty="0">
                          <a:solidFill>
                            <a:schemeClr val="bg1"/>
                          </a:solidFill>
                        </a:rPr>
                        <a:t>pracovní místo</a:t>
                      </a:r>
                    </a:p>
                  </a:txBody>
                  <a:tcPr anchor="ctr">
                    <a:solidFill>
                      <a:srgbClr val="001E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u="none" dirty="0"/>
                        <a:t>k 31. 12.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0" u="none" dirty="0"/>
                        <a:t>1,9</a:t>
                      </a:r>
                    </a:p>
                  </a:txBody>
                  <a:tcPr marR="828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 31. 12. 2020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3,6</a:t>
                      </a:r>
                    </a:p>
                  </a:txBody>
                  <a:tcPr marR="82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cs-CZ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Rozdíl 2019 - 2020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+ 1,7</a:t>
                      </a:r>
                    </a:p>
                  </a:txBody>
                  <a:tcPr marR="8280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117310"/>
              </p:ext>
            </p:extLst>
          </p:nvPr>
        </p:nvGraphicFramePr>
        <p:xfrm>
          <a:off x="560106" y="3086290"/>
          <a:ext cx="7930074" cy="155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0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endParaRPr lang="cs-CZ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" b="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00">
                <a:tc rowSpan="3">
                  <a:txBody>
                    <a:bodyPr/>
                    <a:lstStyle/>
                    <a:p>
                      <a:r>
                        <a:rPr lang="cs-CZ" u="none" dirty="0">
                          <a:solidFill>
                            <a:schemeClr val="bg1"/>
                          </a:solidFill>
                        </a:rPr>
                        <a:t>Celkový počet volných míst</a:t>
                      </a:r>
                    </a:p>
                  </a:txBody>
                  <a:tcPr anchor="ctr">
                    <a:solidFill>
                      <a:srgbClr val="001E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u="none" dirty="0"/>
                        <a:t>k 31. 12.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0" u="none" dirty="0"/>
                        <a:t>1 877</a:t>
                      </a:r>
                    </a:p>
                  </a:txBody>
                  <a:tcPr marR="828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 31. 12. 2020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1 390</a:t>
                      </a:r>
                    </a:p>
                  </a:txBody>
                  <a:tcPr marR="8280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cs-CZ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Rozdíl 2019 - 2020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r">
                        <a:buFontTx/>
                        <a:buChar char="-"/>
                      </a:pPr>
                      <a:r>
                        <a:rPr lang="cs-CZ" b="1" dirty="0"/>
                        <a:t>487</a:t>
                      </a:r>
                    </a:p>
                  </a:txBody>
                  <a:tcPr marR="8280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3165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195640" y="189000"/>
            <a:ext cx="6623640" cy="1367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-1" normalizeH="0" baseline="0" noProof="0" dirty="0">
                <a:ln>
                  <a:noFill/>
                </a:ln>
                <a:solidFill>
                  <a:srgbClr val="001E96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Vývoj nezaměstnanosti v roce 2020 – okres Most</a:t>
            </a:r>
            <a:endParaRPr kumimoji="0" lang="cs-CZ" sz="3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12B0369C-EE89-4DC2-80F3-CF461DD11A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916181"/>
              </p:ext>
            </p:extLst>
          </p:nvPr>
        </p:nvGraphicFramePr>
        <p:xfrm>
          <a:off x="1556346" y="1604964"/>
          <a:ext cx="6031308" cy="4560336"/>
        </p:xfrm>
        <a:graphic>
          <a:graphicData uri="http://schemas.openxmlformats.org/drawingml/2006/table">
            <a:tbl>
              <a:tblPr/>
              <a:tblGrid>
                <a:gridCol w="2010436">
                  <a:extLst>
                    <a:ext uri="{9D8B030D-6E8A-4147-A177-3AD203B41FA5}">
                      <a16:colId xmlns:a16="http://schemas.microsoft.com/office/drawing/2014/main" val="1740877094"/>
                    </a:ext>
                  </a:extLst>
                </a:gridCol>
                <a:gridCol w="2010436">
                  <a:extLst>
                    <a:ext uri="{9D8B030D-6E8A-4147-A177-3AD203B41FA5}">
                      <a16:colId xmlns:a16="http://schemas.microsoft.com/office/drawing/2014/main" val="1214480439"/>
                    </a:ext>
                  </a:extLst>
                </a:gridCol>
                <a:gridCol w="2010436">
                  <a:extLst>
                    <a:ext uri="{9D8B030D-6E8A-4147-A177-3AD203B41FA5}">
                      <a16:colId xmlns:a16="http://schemas.microsoft.com/office/drawing/2014/main" val="3273777666"/>
                    </a:ext>
                  </a:extLst>
                </a:gridCol>
              </a:tblGrid>
              <a:tr h="89306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Měsíc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E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Počet  UoZ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E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Podíl nezaměstnaných v %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E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776809"/>
                  </a:ext>
                </a:extLst>
              </a:tr>
              <a:tr h="31352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Leden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3 945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131838"/>
                  </a:ext>
                </a:extLst>
              </a:tr>
              <a:tr h="30402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Únor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3 872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941156"/>
                  </a:ext>
                </a:extLst>
              </a:tr>
              <a:tr h="30402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Březen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3 846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059216"/>
                  </a:ext>
                </a:extLst>
              </a:tr>
              <a:tr h="30402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Duben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4 297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5,6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320039"/>
                  </a:ext>
                </a:extLst>
              </a:tr>
              <a:tr h="30402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Květen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4 660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132008"/>
                  </a:ext>
                </a:extLst>
              </a:tr>
              <a:tr h="30402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Červen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4 823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564857"/>
                  </a:ext>
                </a:extLst>
              </a:tr>
              <a:tr h="31352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Červenec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5 137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6,8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808360"/>
                  </a:ext>
                </a:extLst>
              </a:tr>
              <a:tr h="30402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Srpen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5 305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565185"/>
                  </a:ext>
                </a:extLst>
              </a:tr>
              <a:tr h="30402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Září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5 317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055438"/>
                  </a:ext>
                </a:extLst>
              </a:tr>
              <a:tr h="30402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Říjen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5 056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6,6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117708"/>
                  </a:ext>
                </a:extLst>
              </a:tr>
              <a:tr h="30402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Listopad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4 951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112307"/>
                  </a:ext>
                </a:extLst>
              </a:tr>
              <a:tr h="30402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Prosinec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5 060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6,6</a:t>
                      </a:r>
                    </a:p>
                  </a:txBody>
                  <a:tcPr marL="8285" marR="8285" marT="82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550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6475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195640" y="189000"/>
            <a:ext cx="6623640" cy="1367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-1" normalizeH="0" baseline="0" noProof="0" dirty="0">
                <a:ln>
                  <a:noFill/>
                </a:ln>
                <a:solidFill>
                  <a:srgbClr val="001E96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Vzdělanostní struktura </a:t>
            </a:r>
            <a:br>
              <a:rPr kumimoji="0" lang="cs-CZ" sz="3200" b="1" i="0" u="none" strike="noStrike" kern="1200" cap="none" spc="-1" normalizeH="0" baseline="0" noProof="0" dirty="0">
                <a:ln>
                  <a:noFill/>
                </a:ln>
                <a:solidFill>
                  <a:srgbClr val="001E96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</a:br>
            <a:r>
              <a:rPr kumimoji="0" lang="cs-CZ" sz="3200" b="1" i="0" u="none" strike="noStrike" kern="1200" cap="none" spc="-1" normalizeH="0" baseline="0" noProof="0" dirty="0" err="1">
                <a:ln>
                  <a:noFill/>
                </a:ln>
                <a:solidFill>
                  <a:srgbClr val="001E96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UoZ</a:t>
            </a:r>
            <a:r>
              <a:rPr kumimoji="0" lang="cs-CZ" sz="3200" b="1" i="0" u="none" strike="noStrike" kern="1200" cap="none" spc="-1" normalizeH="0" baseline="0" noProof="0" dirty="0">
                <a:ln>
                  <a:noFill/>
                </a:ln>
                <a:solidFill>
                  <a:srgbClr val="001E96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k </a:t>
            </a:r>
            <a:r>
              <a:rPr kumimoji="0" lang="cs-CZ" sz="3200" b="1" i="0" u="none" strike="noStrike" kern="1200" cap="none" spc="-1" normalizeH="0" baseline="0" noProof="0" dirty="0">
                <a:ln>
                  <a:noFill/>
                </a:ln>
                <a:solidFill>
                  <a:srgbClr val="001E96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</a:rPr>
              <a:t>31. 12. 2020 – okres Most</a:t>
            </a:r>
            <a:endParaRPr kumimoji="0" lang="cs-CZ" sz="3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898769"/>
              </p:ext>
            </p:extLst>
          </p:nvPr>
        </p:nvGraphicFramePr>
        <p:xfrm>
          <a:off x="400275" y="2420888"/>
          <a:ext cx="8343450" cy="2175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5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0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13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174587068"/>
                    </a:ext>
                  </a:extLst>
                </a:gridCol>
              </a:tblGrid>
              <a:tr h="1311415">
                <a:tc>
                  <a:txBody>
                    <a:bodyPr/>
                    <a:lstStyle/>
                    <a:p>
                      <a:pPr algn="ctr"/>
                      <a:r>
                        <a:rPr lang="cs-CZ" sz="1400" b="0" spc="-30" dirty="0"/>
                        <a:t>Základní</a:t>
                      </a:r>
                    </a:p>
                  </a:txBody>
                  <a:tcPr anchor="ctr">
                    <a:solidFill>
                      <a:srgbClr val="001E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spc="-30" dirty="0"/>
                        <a:t>Střední odborné (vyučen)</a:t>
                      </a:r>
                    </a:p>
                  </a:txBody>
                  <a:tcPr anchor="ctr">
                    <a:solidFill>
                      <a:srgbClr val="001E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spc="-30" dirty="0"/>
                        <a:t>ÚSV</a:t>
                      </a:r>
                    </a:p>
                  </a:txBody>
                  <a:tcPr anchor="ctr">
                    <a:solidFill>
                      <a:srgbClr val="001E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spc="-30" dirty="0"/>
                        <a:t>ÚSO</a:t>
                      </a:r>
                      <a:br>
                        <a:rPr lang="cs-CZ" sz="1400" b="0" spc="-30" dirty="0"/>
                      </a:br>
                      <a:r>
                        <a:rPr lang="cs-CZ" sz="1400" b="0" spc="-30" dirty="0"/>
                        <a:t>- vyučení </a:t>
                      </a:r>
                      <a:br>
                        <a:rPr lang="cs-CZ" sz="1400" b="0" spc="-30" dirty="0"/>
                      </a:br>
                      <a:r>
                        <a:rPr lang="cs-CZ" sz="1400" b="0" spc="-30" dirty="0"/>
                        <a:t>s </a:t>
                      </a:r>
                      <a:r>
                        <a:rPr lang="cs-CZ" sz="1400" b="0" spc="-30" baseline="0" dirty="0"/>
                        <a:t>maturitou</a:t>
                      </a:r>
                    </a:p>
                  </a:txBody>
                  <a:tcPr anchor="ctr">
                    <a:solidFill>
                      <a:srgbClr val="001E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spc="-30" dirty="0"/>
                        <a:t>ÚSO</a:t>
                      </a:r>
                      <a:br>
                        <a:rPr lang="cs-CZ" sz="1400" b="0" spc="-30" dirty="0"/>
                      </a:br>
                      <a:r>
                        <a:rPr lang="cs-CZ" sz="1400" b="0" spc="-30" dirty="0"/>
                        <a:t>- maturita bez vyučení</a:t>
                      </a:r>
                    </a:p>
                  </a:txBody>
                  <a:tcPr anchor="ctr">
                    <a:solidFill>
                      <a:srgbClr val="001E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spc="-30" dirty="0"/>
                        <a:t>Vyšší </a:t>
                      </a:r>
                      <a:br>
                        <a:rPr lang="cs-CZ" sz="1400" b="0" spc="-30" dirty="0"/>
                      </a:br>
                      <a:r>
                        <a:rPr lang="cs-CZ" sz="1400" b="0" spc="-30" dirty="0"/>
                        <a:t>odborné</a:t>
                      </a:r>
                    </a:p>
                  </a:txBody>
                  <a:tcPr anchor="ctr">
                    <a:solidFill>
                      <a:srgbClr val="001E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spc="-30" dirty="0"/>
                        <a:t>Vysoko-školské</a:t>
                      </a:r>
                    </a:p>
                    <a:p>
                      <a:pPr algn="ctr"/>
                      <a:r>
                        <a:rPr lang="cs-CZ" sz="1400" b="0" spc="-30" dirty="0"/>
                        <a:t>(Bc.)</a:t>
                      </a:r>
                    </a:p>
                  </a:txBody>
                  <a:tcPr anchor="ctr">
                    <a:solidFill>
                      <a:srgbClr val="001E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spc="-30" dirty="0"/>
                        <a:t>Vysoko-školské</a:t>
                      </a:r>
                      <a:br>
                        <a:rPr lang="cs-CZ" sz="1400" b="0" spc="-30" dirty="0"/>
                      </a:br>
                      <a:r>
                        <a:rPr lang="cs-CZ" sz="1400" b="0" spc="-30" dirty="0"/>
                        <a:t>(Mgr., Ing.)</a:t>
                      </a:r>
                    </a:p>
                  </a:txBody>
                  <a:tcPr anchor="ctr">
                    <a:solidFill>
                      <a:srgbClr val="001E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spc="-30" dirty="0"/>
                        <a:t>Celkem</a:t>
                      </a:r>
                    </a:p>
                  </a:txBody>
                  <a:tcPr anchor="ctr">
                    <a:solidFill>
                      <a:srgbClr val="001E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274"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2 734</a:t>
                      </a: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1 487</a:t>
                      </a: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75</a:t>
                      </a: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151</a:t>
                      </a:r>
                    </a:p>
                  </a:txBody>
                  <a:tcPr marR="39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477</a:t>
                      </a:r>
                    </a:p>
                  </a:txBody>
                  <a:tcPr marR="39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22</a:t>
                      </a:r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38</a:t>
                      </a:r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76</a:t>
                      </a:r>
                    </a:p>
                  </a:txBody>
                  <a:tcPr marR="432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5 060</a:t>
                      </a:r>
                    </a:p>
                  </a:txBody>
                  <a:tcPr marR="432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274"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54 %</a:t>
                      </a: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29 %</a:t>
                      </a: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2 %</a:t>
                      </a:r>
                    </a:p>
                  </a:txBody>
                  <a:tcPr marR="180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3 %</a:t>
                      </a:r>
                    </a:p>
                  </a:txBody>
                  <a:tcPr marR="39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9 %</a:t>
                      </a:r>
                    </a:p>
                  </a:txBody>
                  <a:tcPr marR="39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0,3 %</a:t>
                      </a:r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0,7 %</a:t>
                      </a:r>
                    </a:p>
                  </a:txBody>
                  <a:tcPr marR="32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2 %</a:t>
                      </a:r>
                    </a:p>
                  </a:txBody>
                  <a:tcPr marR="432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/>
                        <a:t>100 %</a:t>
                      </a:r>
                    </a:p>
                  </a:txBody>
                  <a:tcPr marR="432000" anchor="ctr"/>
                </a:tc>
                <a:extLst>
                  <a:ext uri="{0D108BD9-81ED-4DB2-BD59-A6C34878D82A}">
                    <a16:rowId xmlns:a16="http://schemas.microsoft.com/office/drawing/2014/main" val="2922177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23090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195640" y="189000"/>
            <a:ext cx="6623640" cy="1367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-1" normalizeH="0" baseline="0" noProof="0" dirty="0">
                <a:ln>
                  <a:noFill/>
                </a:ln>
                <a:solidFill>
                  <a:srgbClr val="001E96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Délka evidence </a:t>
            </a:r>
            <a:r>
              <a:rPr kumimoji="0" lang="cs-CZ" sz="3200" b="1" i="0" u="none" strike="noStrike" kern="1200" cap="none" spc="-1" normalizeH="0" baseline="0" noProof="0" dirty="0" err="1">
                <a:ln>
                  <a:noFill/>
                </a:ln>
                <a:solidFill>
                  <a:srgbClr val="001E96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UoZ</a:t>
            </a:r>
            <a:r>
              <a:rPr kumimoji="0" lang="cs-CZ" sz="3200" b="1" i="0" u="none" strike="noStrike" kern="1200" cap="none" spc="-1" normalizeH="0" baseline="0" noProof="0" dirty="0">
                <a:ln>
                  <a:noFill/>
                </a:ln>
                <a:solidFill>
                  <a:srgbClr val="001E96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-1" normalizeH="0" baseline="0" noProof="0" dirty="0">
                <a:ln>
                  <a:noFill/>
                </a:ln>
                <a:solidFill>
                  <a:srgbClr val="001E96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k 31. 12. 2020 – okres Most</a:t>
            </a:r>
            <a:endParaRPr kumimoji="0" lang="cs-CZ" sz="3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556852"/>
              </p:ext>
            </p:extLst>
          </p:nvPr>
        </p:nvGraphicFramePr>
        <p:xfrm>
          <a:off x="1403648" y="2276872"/>
          <a:ext cx="6336704" cy="3419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9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015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Délka evidence</a:t>
                      </a:r>
                    </a:p>
                  </a:txBody>
                  <a:tcPr anchor="ctr">
                    <a:solidFill>
                      <a:srgbClr val="001E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Počet  </a:t>
                      </a:r>
                      <a:r>
                        <a:rPr lang="cs-CZ" dirty="0" err="1"/>
                        <a:t>UoZ</a:t>
                      </a:r>
                      <a:endParaRPr lang="cs-CZ" dirty="0"/>
                    </a:p>
                  </a:txBody>
                  <a:tcPr anchor="ctr">
                    <a:solidFill>
                      <a:srgbClr val="001E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 %</a:t>
                      </a:r>
                    </a:p>
                  </a:txBody>
                  <a:tcPr anchor="ctr">
                    <a:solidFill>
                      <a:srgbClr val="001E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865">
                <a:tc>
                  <a:txBody>
                    <a:bodyPr/>
                    <a:lstStyle/>
                    <a:p>
                      <a:r>
                        <a:rPr lang="cs-CZ" dirty="0"/>
                        <a:t>Do 3 měsíců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1 125</a:t>
                      </a:r>
                    </a:p>
                  </a:txBody>
                  <a:tcPr marR="720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22</a:t>
                      </a:r>
                    </a:p>
                  </a:txBody>
                  <a:tcPr marR="7200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865">
                <a:tc>
                  <a:txBody>
                    <a:bodyPr/>
                    <a:lstStyle/>
                    <a:p>
                      <a:r>
                        <a:rPr lang="cs-CZ" dirty="0"/>
                        <a:t>3-6 měsíců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1 115</a:t>
                      </a:r>
                    </a:p>
                  </a:txBody>
                  <a:tcPr marR="720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22</a:t>
                      </a:r>
                    </a:p>
                  </a:txBody>
                  <a:tcPr marR="7200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865">
                <a:tc>
                  <a:txBody>
                    <a:bodyPr/>
                    <a:lstStyle/>
                    <a:p>
                      <a:r>
                        <a:rPr lang="cs-CZ" dirty="0"/>
                        <a:t>6-9 měsíců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731</a:t>
                      </a:r>
                    </a:p>
                  </a:txBody>
                  <a:tcPr marR="720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14</a:t>
                      </a:r>
                    </a:p>
                  </a:txBody>
                  <a:tcPr marR="7200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865">
                <a:tc>
                  <a:txBody>
                    <a:bodyPr/>
                    <a:lstStyle/>
                    <a:p>
                      <a:r>
                        <a:rPr lang="cs-CZ" dirty="0"/>
                        <a:t>9-12 měsíců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639</a:t>
                      </a:r>
                    </a:p>
                  </a:txBody>
                  <a:tcPr marR="720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13</a:t>
                      </a:r>
                    </a:p>
                  </a:txBody>
                  <a:tcPr marR="7200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865">
                <a:tc>
                  <a:txBody>
                    <a:bodyPr/>
                    <a:lstStyle/>
                    <a:p>
                      <a:r>
                        <a:rPr lang="cs-CZ" dirty="0"/>
                        <a:t>12-24 měsíců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851</a:t>
                      </a:r>
                    </a:p>
                  </a:txBody>
                  <a:tcPr marR="720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17</a:t>
                      </a:r>
                    </a:p>
                  </a:txBody>
                  <a:tcPr marR="7200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865">
                <a:tc>
                  <a:txBody>
                    <a:bodyPr/>
                    <a:lstStyle/>
                    <a:p>
                      <a:r>
                        <a:rPr lang="cs-CZ" dirty="0"/>
                        <a:t>Nad 24 měsíců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599</a:t>
                      </a:r>
                    </a:p>
                  </a:txBody>
                  <a:tcPr marR="720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12</a:t>
                      </a:r>
                    </a:p>
                  </a:txBody>
                  <a:tcPr marR="7200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36402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195640" y="189000"/>
            <a:ext cx="6623640" cy="1367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-1" normalizeH="0" baseline="0" noProof="0" dirty="0" err="1">
                <a:ln>
                  <a:noFill/>
                </a:ln>
                <a:solidFill>
                  <a:srgbClr val="001E96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UoZ</a:t>
            </a:r>
            <a:r>
              <a:rPr kumimoji="0" lang="cs-CZ" sz="3200" b="1" i="0" u="none" strike="noStrike" kern="1200" cap="none" spc="-1" normalizeH="0" baseline="0" noProof="0" dirty="0">
                <a:ln>
                  <a:noFill/>
                </a:ln>
                <a:solidFill>
                  <a:srgbClr val="001E96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se zdravotním omezením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-1" normalizeH="0" baseline="0" noProof="0" dirty="0">
                <a:ln>
                  <a:noFill/>
                </a:ln>
                <a:solidFill>
                  <a:srgbClr val="001E96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 31. 12. 2020 – okres Most</a:t>
            </a:r>
            <a:endParaRPr kumimoji="0" lang="cs-CZ" sz="3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685414"/>
              </p:ext>
            </p:extLst>
          </p:nvPr>
        </p:nvGraphicFramePr>
        <p:xfrm>
          <a:off x="1259631" y="1970166"/>
          <a:ext cx="6623641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5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1908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Stupeň omezení</a:t>
                      </a:r>
                    </a:p>
                  </a:txBody>
                  <a:tcPr anchor="ctr">
                    <a:solidFill>
                      <a:srgbClr val="001E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Počet </a:t>
                      </a:r>
                      <a:r>
                        <a:rPr lang="cs-CZ" dirty="0" err="1"/>
                        <a:t>UoZ</a:t>
                      </a:r>
                      <a:endParaRPr lang="cs-CZ" dirty="0"/>
                    </a:p>
                  </a:txBody>
                  <a:tcPr anchor="ctr">
                    <a:solidFill>
                      <a:srgbClr val="001E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% z celkového počtu </a:t>
                      </a:r>
                      <a:r>
                        <a:rPr lang="cs-CZ" dirty="0" err="1"/>
                        <a:t>UoZ</a:t>
                      </a:r>
                      <a:endParaRPr lang="cs-CZ" dirty="0"/>
                    </a:p>
                  </a:txBody>
                  <a:tcPr anchor="ctr">
                    <a:solidFill>
                      <a:srgbClr val="001E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50">
                <a:tc>
                  <a:txBody>
                    <a:bodyPr/>
                    <a:lstStyle/>
                    <a:p>
                      <a:r>
                        <a:rPr lang="cs-CZ" dirty="0"/>
                        <a:t>Osoba zdravotně znevýhodněná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223</a:t>
                      </a:r>
                    </a:p>
                  </a:txBody>
                  <a:tcPr marR="75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4</a:t>
                      </a:r>
                    </a:p>
                  </a:txBody>
                  <a:tcPr marR="75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50">
                <a:tc>
                  <a:txBody>
                    <a:bodyPr/>
                    <a:lstStyle/>
                    <a:p>
                      <a:r>
                        <a:rPr lang="cs-CZ" dirty="0"/>
                        <a:t>Invalidita </a:t>
                      </a:r>
                      <a:br>
                        <a:rPr lang="cs-CZ" dirty="0"/>
                      </a:br>
                      <a:r>
                        <a:rPr lang="cs-CZ" dirty="0"/>
                        <a:t>I. stupně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323</a:t>
                      </a:r>
                    </a:p>
                  </a:txBody>
                  <a:tcPr marR="75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6</a:t>
                      </a:r>
                    </a:p>
                  </a:txBody>
                  <a:tcPr marR="75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50">
                <a:tc>
                  <a:txBody>
                    <a:bodyPr/>
                    <a:lstStyle/>
                    <a:p>
                      <a:r>
                        <a:rPr lang="cs-CZ" dirty="0"/>
                        <a:t>Invalidita </a:t>
                      </a:r>
                      <a:br>
                        <a:rPr lang="cs-CZ" dirty="0"/>
                      </a:br>
                      <a:r>
                        <a:rPr lang="cs-CZ" dirty="0"/>
                        <a:t>II. stupně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156</a:t>
                      </a:r>
                    </a:p>
                  </a:txBody>
                  <a:tcPr marR="75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3</a:t>
                      </a:r>
                    </a:p>
                  </a:txBody>
                  <a:tcPr marR="75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50">
                <a:tc>
                  <a:txBody>
                    <a:bodyPr/>
                    <a:lstStyle/>
                    <a:p>
                      <a:r>
                        <a:rPr lang="cs-CZ" dirty="0"/>
                        <a:t>Invalidita </a:t>
                      </a:r>
                      <a:br>
                        <a:rPr lang="cs-CZ" dirty="0"/>
                      </a:br>
                      <a:r>
                        <a:rPr lang="cs-CZ" dirty="0"/>
                        <a:t>III. stupně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</a:t>
                      </a:r>
                    </a:p>
                  </a:txBody>
                  <a:tcPr marR="75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0,1</a:t>
                      </a:r>
                    </a:p>
                  </a:txBody>
                  <a:tcPr marR="75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50">
                <a:tc>
                  <a:txBody>
                    <a:bodyPr/>
                    <a:lstStyle/>
                    <a:p>
                      <a:r>
                        <a:rPr lang="cs-CZ" b="1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705</a:t>
                      </a:r>
                    </a:p>
                  </a:txBody>
                  <a:tcPr marR="75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13,1</a:t>
                      </a:r>
                    </a:p>
                  </a:txBody>
                  <a:tcPr marR="756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6542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T sablona_UP (1)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 ÚP ČR" id="{E44DE6FB-8ED9-46C4-A530-C5A03058CAD4}" vid="{0D34BBEB-55D4-400C-9000-79EB9745BE69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PPT sablona_UP (1)</Template>
  <TotalTime>4578</TotalTime>
  <Words>2120</Words>
  <Application>Microsoft Office PowerPoint</Application>
  <PresentationFormat>Předvádění na obrazovce (4:3)</PresentationFormat>
  <Paragraphs>471</Paragraphs>
  <Slides>28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Calibri</vt:lpstr>
      <vt:lpstr>Symbol</vt:lpstr>
      <vt:lpstr>Wingdings</vt:lpstr>
      <vt:lpstr>PPT sablona_UP (1)</vt:lpstr>
      <vt:lpstr>Office Theme</vt:lpstr>
      <vt:lpstr>Prezentace aplikace PowerPoint</vt:lpstr>
      <vt:lpstr>Nezaměstnanost v krajích a ČR srovnání krajů ČR k 31. 12. 2020</vt:lpstr>
      <vt:lpstr>Nezaměstnanost v Ústeckém kraji srovnání okresů k 31. 12. 2020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Situace na trhu práce - rok 2020 okres Most (stav k 31. 12. 2020)</vt:lpstr>
      <vt:lpstr>Nezaměstnanost v obcích okres Most (stav k 31. 12. 2020)</vt:lpstr>
      <vt:lpstr>Aktivní politika zaměstnanosti v roce 2020 - okres Most</vt:lpstr>
      <vt:lpstr>Program ANTIVIRUS</vt:lpstr>
      <vt:lpstr>Program ANTIVIRUS</vt:lpstr>
      <vt:lpstr>Veřejně prospěšné práce </vt:lpstr>
      <vt:lpstr>Projekt PDU – Podpora zaměstnanosti dlouhodobě evidovaných uchazečů o zaměstnání</vt:lpstr>
      <vt:lpstr>Projekt PDU - Podpora zaměstnanosti dlouhodobě evidovaných uchazečů o zaměstnání</vt:lpstr>
      <vt:lpstr>Projekt INICIATIVA – Iniciativa na podporu mladých uchazečů o zaměstnání </vt:lpstr>
      <vt:lpstr>Projekt INICIATIVA – Iniciativa na podporu mladých uchazečů o zaměstnání </vt:lpstr>
      <vt:lpstr>Projekt INICIATIVA – Iniciativa na podporu mladých uchazečů o zaměstnání</vt:lpstr>
      <vt:lpstr>Projekt OUTPLACEMENT (OUT)</vt:lpstr>
      <vt:lpstr>Projekt OUTPLACEMENT (OUT)</vt:lpstr>
      <vt:lpstr>Projekt OUTPLACEMENT (OUT)</vt:lpstr>
      <vt:lpstr>Projekt POVEZ II – Podpora odborného vzdělávání zaměstnanců II </vt:lpstr>
      <vt:lpstr>Projekt POVEZ II – Podpora odborného vzdělávání zaměstnanců II</vt:lpstr>
      <vt:lpstr>Prezentace aplikace PowerPoint</vt:lpstr>
      <vt:lpstr>Kontaktní údaje  web ÚP ČR www.uradprace.cz 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jirka reichl</dc:creator>
  <cp:lastModifiedBy>Zůzová Pavla Mgr. (UPU-MOA)</cp:lastModifiedBy>
  <cp:revision>310</cp:revision>
  <cp:lastPrinted>2020-01-16T13:28:53Z</cp:lastPrinted>
  <dcterms:created xsi:type="dcterms:W3CDTF">2013-03-26T10:26:50Z</dcterms:created>
  <dcterms:modified xsi:type="dcterms:W3CDTF">2021-01-26T05:26:55Z</dcterms:modified>
</cp:coreProperties>
</file>